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92" r:id="rId4"/>
    <p:sldId id="302" r:id="rId5"/>
    <p:sldId id="277" r:id="rId6"/>
    <p:sldId id="258" r:id="rId7"/>
    <p:sldId id="259" r:id="rId8"/>
    <p:sldId id="290" r:id="rId9"/>
    <p:sldId id="293" r:id="rId10"/>
    <p:sldId id="266" r:id="rId11"/>
    <p:sldId id="268" r:id="rId12"/>
    <p:sldId id="269" r:id="rId13"/>
    <p:sldId id="303" r:id="rId14"/>
    <p:sldId id="270" r:id="rId15"/>
    <p:sldId id="271" r:id="rId16"/>
    <p:sldId id="272" r:id="rId17"/>
    <p:sldId id="276" r:id="rId18"/>
    <p:sldId id="278" r:id="rId19"/>
    <p:sldId id="279" r:id="rId20"/>
    <p:sldId id="299" r:id="rId21"/>
    <p:sldId id="297" r:id="rId22"/>
    <p:sldId id="295" r:id="rId23"/>
    <p:sldId id="281" r:id="rId24"/>
    <p:sldId id="296" r:id="rId25"/>
    <p:sldId id="301" r:id="rId26"/>
    <p:sldId id="282" r:id="rId27"/>
    <p:sldId id="283" r:id="rId28"/>
    <p:sldId id="284" r:id="rId29"/>
    <p:sldId id="287" r:id="rId30"/>
    <p:sldId id="289"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433" autoAdjust="0"/>
  </p:normalViewPr>
  <p:slideViewPr>
    <p:cSldViewPr snapToGrid="0">
      <p:cViewPr varScale="1">
        <p:scale>
          <a:sx n="92" d="100"/>
          <a:sy n="92" d="100"/>
        </p:scale>
        <p:origin x="200" y="1184"/>
      </p:cViewPr>
      <p:guideLst/>
    </p:cSldViewPr>
  </p:slideViewPr>
  <p:outlineViewPr>
    <p:cViewPr>
      <p:scale>
        <a:sx n="33" d="100"/>
        <a:sy n="33" d="100"/>
      </p:scale>
      <p:origin x="0" y="-15600"/>
    </p:cViewPr>
  </p:outlineViewPr>
  <p:notesTextViewPr>
    <p:cViewPr>
      <p:scale>
        <a:sx n="3" d="2"/>
        <a:sy n="3" d="2"/>
      </p:scale>
      <p:origin x="0" y="0"/>
    </p:cViewPr>
  </p:notesTextViewPr>
  <p:notesViewPr>
    <p:cSldViewPr snapToGrid="0">
      <p:cViewPr varScale="1">
        <p:scale>
          <a:sx n="64" d="100"/>
          <a:sy n="64"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erywellmind.com/coping-with-flashbacks-279757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verywellmind.com/hypervigilance-279736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effectLst/>
                <a:latin typeface="+mn-lt"/>
              </a:rPr>
              <a:t>Pathways to Crisis Services (PICS) Curriculum Infusion Packages (CIPs) are a product for</a:t>
            </a:r>
            <a:r>
              <a:rPr lang="en-US" sz="1100" dirty="0">
                <a:latin typeface="+mn-lt"/>
              </a:rPr>
              <a:t> </a:t>
            </a:r>
            <a:r>
              <a:rPr lang="en-US" sz="1100" kern="1200" dirty="0">
                <a:effectLst/>
                <a:latin typeface="+mn-lt"/>
              </a:rPr>
              <a:t>educators</a:t>
            </a:r>
            <a:r>
              <a:rPr lang="en-US" sz="1100" dirty="0">
                <a:latin typeface="+mn-lt"/>
              </a:rPr>
              <a:t> </a:t>
            </a:r>
            <a:r>
              <a:rPr lang="en-US" sz="1100" kern="1200" dirty="0">
                <a:effectLst/>
                <a:latin typeface="+mn-lt"/>
              </a:rPr>
              <a:t>and trainers developed by the Center for the Application of Substance Abuse Technologies (CASAT). The main developers of crisis services materials</a:t>
            </a:r>
            <a:r>
              <a:rPr lang="en-US" sz="1100" dirty="0">
                <a:latin typeface="+mn-lt"/>
              </a:rPr>
              <a:t> </a:t>
            </a:r>
            <a:r>
              <a:rPr lang="en-US" sz="1100" kern="1200" dirty="0">
                <a:effectLst/>
                <a:latin typeface="+mn-lt"/>
              </a:rPr>
              <a:t>are</a:t>
            </a:r>
            <a:r>
              <a:rPr lang="en-US" sz="1100" dirty="0">
                <a:latin typeface="+mn-lt"/>
              </a:rPr>
              <a:t> </a:t>
            </a:r>
            <a:r>
              <a:rPr lang="en-US" sz="1100" kern="1200" dirty="0">
                <a:effectLst/>
                <a:latin typeface="+mn-lt"/>
              </a:rPr>
              <a:t>April Lang-Barroga, LMFT, LCADC, NCC and Bianca D. McCall, LMFT</a:t>
            </a:r>
            <a:r>
              <a:rPr lang="en-US" sz="1100" dirty="0">
                <a:latin typeface="+mn-lt"/>
              </a:rPr>
              <a:t>. </a:t>
            </a:r>
            <a:r>
              <a:rPr lang="en-US" sz="1100" kern="1200" dirty="0">
                <a:effectLst/>
                <a:latin typeface="+mn-lt"/>
              </a:rPr>
              <a:t>Additional guidance and editing support were provided by, Terra Hamblin, MA, </a:t>
            </a:r>
            <a:r>
              <a:rPr lang="en-US" sz="1100" dirty="0">
                <a:latin typeface="+mn-lt"/>
              </a:rPr>
              <a:t>NCC</a:t>
            </a:r>
            <a:r>
              <a:rPr lang="en-US" sz="1100" kern="1200" dirty="0">
                <a:effectLst/>
                <a:latin typeface="+mn-lt"/>
              </a:rPr>
              <a:t>, </a:t>
            </a:r>
            <a:r>
              <a:rPr lang="en-US" sz="1100" dirty="0">
                <a:latin typeface="+mn-lt"/>
              </a:rPr>
              <a:t>BC-TMH </a:t>
            </a:r>
            <a:r>
              <a:rPr lang="en-US" sz="1100" kern="1200" dirty="0">
                <a:effectLst/>
                <a:latin typeface="+mn-lt"/>
              </a:rPr>
              <a:t>and Sophia Graham, BS.</a:t>
            </a:r>
            <a:r>
              <a:rPr lang="en-US" sz="1100" dirty="0">
                <a:latin typeface="+mn-lt"/>
              </a:rPr>
              <a:t> </a:t>
            </a:r>
            <a:endParaRPr lang="en-US" sz="1100" kern="1200" dirty="0">
              <a:effectLst/>
              <a:latin typeface="+mn-lt"/>
            </a:endParaRPr>
          </a:p>
          <a:p>
            <a:endParaRPr lang="en-US" sz="1100" dirty="0">
              <a:latin typeface="+mn-lt"/>
            </a:endParaRPr>
          </a:p>
          <a:p>
            <a:r>
              <a:rPr lang="en-US" sz="1100" kern="1200" dirty="0">
                <a:effectLst/>
                <a:latin typeface="+mn-lt"/>
              </a:rPr>
              <a:t>This product was developed to help community college/university faculty, as well as clinical supervisors and recovery support staff have access to brief, science-based content </a:t>
            </a:r>
            <a:r>
              <a:rPr lang="en-US" sz="1100" dirty="0">
                <a:latin typeface="+mn-lt"/>
              </a:rPr>
              <a:t>to provide </a:t>
            </a:r>
            <a:r>
              <a:rPr lang="en-US" sz="1100" kern="1200" dirty="0">
                <a:effectLst/>
                <a:latin typeface="+mn-lt"/>
              </a:rPr>
              <a:t>materials that can be easily infused into existing substance use disorder and related courses (e.g., social work, nursing, criminal justice, foundation of</a:t>
            </a:r>
            <a:r>
              <a:rPr lang="en-US" sz="1100" dirty="0">
                <a:latin typeface="+mn-lt"/>
              </a:rPr>
              <a:t> </a:t>
            </a:r>
            <a:r>
              <a:rPr lang="en-US" sz="1100" kern="1200" dirty="0">
                <a:effectLst/>
                <a:latin typeface="+mn-lt"/>
              </a:rPr>
              <a:t>addiction</a:t>
            </a:r>
            <a:r>
              <a:rPr lang="en-US" sz="1100" dirty="0">
                <a:latin typeface="+mn-lt"/>
              </a:rPr>
              <a:t> </a:t>
            </a:r>
            <a:r>
              <a:rPr lang="en-US" sz="1100" kern="1200" dirty="0">
                <a:effectLst/>
                <a:latin typeface="+mn-lt"/>
              </a:rPr>
              <a:t>courses, ethics, counseling courses, etc.). Individuals can select the specific content to infuse into existing curricula/materials depending on </a:t>
            </a:r>
            <a:r>
              <a:rPr lang="en-US" sz="1100" dirty="0">
                <a:latin typeface="+mn-lt"/>
              </a:rPr>
              <a:t>the </a:t>
            </a:r>
            <a:r>
              <a:rPr lang="en-US" sz="1100" kern="1200" dirty="0">
                <a:effectLst/>
                <a:latin typeface="+mn-lt"/>
              </a:rPr>
              <a:t>specific needs of their learners. Each slide in the slide decks contains notes to provide guidance on the topics along with references and handouts where appropriate.</a:t>
            </a:r>
            <a:r>
              <a:rPr lang="en-US" sz="1100" dirty="0">
                <a:latin typeface="+mn-lt"/>
              </a:rPr>
              <a:t> </a:t>
            </a:r>
            <a:r>
              <a:rPr lang="en-US" sz="1100" kern="1200" dirty="0">
                <a:effectLst/>
                <a:latin typeface="+mn-lt"/>
              </a:rPr>
              <a:t>If you require further information, please do not hesitate to contact the CASATs PICS Project Staff located at CASAT (775-784-6265</a:t>
            </a:r>
            <a:r>
              <a:rPr lang="en-US" sz="1100" dirty="0">
                <a:latin typeface="+mn-lt"/>
              </a:rPr>
              <a:t>).</a:t>
            </a:r>
            <a:endParaRPr lang="en-US" sz="1100" dirty="0">
              <a:latin typeface="+mn-lt"/>
              <a:cs typeface="Calibri" panose="020F0502020204030204"/>
            </a:endParaRPr>
          </a:p>
          <a:p>
            <a:endParaRPr lang="en-US" sz="1100" dirty="0">
              <a:latin typeface="+mn-lt"/>
            </a:endParaRPr>
          </a:p>
          <a:p>
            <a:r>
              <a:rPr lang="en-US" sz="1100" kern="1200" dirty="0">
                <a:effectLst/>
                <a:latin typeface="+mn-lt"/>
              </a:rPr>
              <a:t>You are free to use these slides and pictures, but please give credit to PICS when using them by referencing the PICS Program at the beginning of your presentation.</a:t>
            </a:r>
            <a:r>
              <a:rPr lang="en-US" sz="1100" dirty="0">
                <a:latin typeface="+mn-lt"/>
              </a:rPr>
              <a:t> </a:t>
            </a:r>
          </a:p>
          <a:p>
            <a:endParaRPr lang="en-US" sz="1100" kern="1200" dirty="0">
              <a:effectLst/>
              <a:latin typeface="+mn-lt"/>
              <a:cs typeface="Calibri" panose="020F0502020204030204"/>
            </a:endParaRPr>
          </a:p>
          <a:p>
            <a:r>
              <a:rPr lang="en-US" sz="1100" kern="1200" dirty="0">
                <a:effectLst/>
                <a:latin typeface="+mn-lt"/>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endParaRPr lang="en-US" sz="1100" kern="1200" dirty="0">
              <a:effectLst/>
              <a:latin typeface="+mn-lt"/>
              <a:cs typeface="Calibri" panose="020F0502020204030204"/>
            </a:endParaRPr>
          </a:p>
          <a:p>
            <a:r>
              <a:rPr lang="en-US" sz="1100" kern="1200" dirty="0">
                <a:effectLst/>
                <a:latin typeface="+mn-lt"/>
              </a:rPr>
              <a:t>Additional resources are available to enhance and support the information provided in this brief presentation.</a:t>
            </a:r>
            <a:endParaRPr lang="en-US" sz="1100" kern="1200" dirty="0">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60177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latin typeface="+mn-lt"/>
              </a:rPr>
              <a:t>According to Mental Health America’s 2020 State of Mental Health in America report</a:t>
            </a:r>
          </a:p>
          <a:p>
            <a:r>
              <a:rPr lang="en-US" sz="1100" b="0" dirty="0">
                <a:latin typeface="+mn-lt"/>
              </a:rPr>
              <a:t>Nevada currently ranks 51st in the nation overall for mental health, a ranking that indicates a high prevalence of mental illness and low levels of access to mental health care. </a:t>
            </a:r>
          </a:p>
          <a:p>
            <a:endParaRPr lang="en-US" sz="1100" dirty="0">
              <a:latin typeface="+mn-lt"/>
            </a:endParaRPr>
          </a:p>
          <a:p>
            <a:r>
              <a:rPr lang="en-US" sz="1100" b="0" dirty="0">
                <a:latin typeface="+mn-lt"/>
              </a:rPr>
              <a:t>Every day there are on average 102 individuals waiting in emergency rooms across Nevada for behavioral health services. </a:t>
            </a:r>
          </a:p>
          <a:p>
            <a:r>
              <a:rPr lang="en-US" sz="1100" b="0" dirty="0">
                <a:latin typeface="+mn-lt"/>
              </a:rPr>
              <a:t>Hospital emergency departments are the primary means by which people in Nevada gain access to necessary behavioral health services, and they have become a bottleneck to appropriate treatment. </a:t>
            </a:r>
          </a:p>
          <a:p>
            <a:endParaRPr lang="en-US" sz="1100" dirty="0">
              <a:latin typeface="+mn-lt"/>
            </a:endParaRPr>
          </a:p>
          <a:p>
            <a:r>
              <a:rPr lang="en-US" sz="1100" b="0" dirty="0">
                <a:latin typeface="+mn-lt"/>
              </a:rPr>
              <a:t>Furthermore, even after transitioning patients to other services, Nevada’s system still struggles to match the “right treatment” to the person. </a:t>
            </a:r>
          </a:p>
          <a:p>
            <a:r>
              <a:rPr lang="en-US" sz="1100" b="0" dirty="0">
                <a:latin typeface="+mn-lt"/>
              </a:rPr>
              <a:t>Mental health care systems and services are inadequate.</a:t>
            </a:r>
          </a:p>
          <a:p>
            <a:endParaRPr lang="en-US" sz="1100" dirty="0">
              <a:latin typeface="+mn-lt"/>
            </a:endParaRPr>
          </a:p>
          <a:p>
            <a:r>
              <a:rPr lang="en-US" sz="1100" b="0" dirty="0">
                <a:latin typeface="+mn-lt"/>
              </a:rPr>
              <a:t>Crisis mental health care in Nevada is reactive and fragmented, creating a revolving door for people in crisis, increasing costs to the community, and increasing risks for human error, crises, premature and preventable death. </a:t>
            </a:r>
          </a:p>
          <a:p>
            <a:endParaRPr lang="en-US" sz="1100" dirty="0">
              <a:latin typeface="+mn-lt"/>
            </a:endParaRPr>
          </a:p>
          <a:p>
            <a:r>
              <a:rPr lang="en-US" sz="1100" b="1" dirty="0">
                <a:latin typeface="+mn-lt"/>
              </a:rPr>
              <a:t>A significant contributor to the gaps in the Crisis Response System is lack of accountability- essential principles and practices documented and enforced in behavioral health and healthcare facilities. </a:t>
            </a:r>
          </a:p>
          <a:p>
            <a:endParaRPr lang="en-US"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Pursuant to the evidence-based model for Crisis Response Systems, which is called the CRISIS NOW Model-</a:t>
            </a:r>
          </a:p>
          <a:p>
            <a:pPr marL="0" indent="0">
              <a:buNone/>
            </a:pPr>
            <a:endParaRPr lang="en-US" sz="1100" dirty="0">
              <a:latin typeface="+mn-lt"/>
            </a:endParaRPr>
          </a:p>
          <a:p>
            <a:pPr marL="228600" indent="-228600">
              <a:buAutoNum type="arabicPeriod"/>
            </a:pPr>
            <a:r>
              <a:rPr lang="en-US" sz="1100" dirty="0">
                <a:latin typeface="+mn-lt"/>
              </a:rPr>
              <a:t>Crisis Call Centers are Regional, accessible 24/7/365, clinically staffed and serves as a hub/crisis call center that provides crisis intervention capabilities (telephonic, text and chat). Such a service should meet National Suicide Prevention Lifeline (NSPL) standards for risk assessment and engagement of individuals at imminent risk of suicide and offer air traffic control (ATC) - quality coordination of crisis care in real-time</a:t>
            </a:r>
          </a:p>
          <a:p>
            <a:pPr marL="228600" indent="-228600">
              <a:buAutoNum type="arabicPeriod"/>
            </a:pPr>
            <a:r>
              <a:rPr lang="en-US" sz="1100" dirty="0">
                <a:latin typeface="+mn-lt"/>
              </a:rPr>
              <a:t>Crisis Mobile Teams are available to reach any person in the service area in his or her home, workplace, or any other community-based location of the individual in crisis in a timely manner</a:t>
            </a:r>
          </a:p>
          <a:p>
            <a:pPr marL="228600" indent="-228600">
              <a:buAutoNum type="arabicPeriod"/>
            </a:pPr>
            <a:r>
              <a:rPr lang="en-US" sz="1100" dirty="0">
                <a:latin typeface="+mn-lt"/>
              </a:rPr>
              <a:t>Crisis Receiving and Stabilization Facilities: must be recovery-supportive facilities, providing short-term (under 24 hours) observation and crisis stabilization services to all referrals in a living room model, non-hospital environment.</a:t>
            </a:r>
          </a:p>
          <a:p>
            <a:pPr marL="228600" indent="-228600">
              <a:buAutoNum type="arabicPeriod"/>
            </a:pPr>
            <a:r>
              <a:rPr lang="en-US" sz="1100" dirty="0">
                <a:latin typeface="+mn-lt"/>
              </a:rPr>
              <a:t>Essential principles and practices must address recovery needs, significant use of peers, and trauma-informed care; promote “Suicide safer” care; address the safety and security for staff and those in crisis; and promote Law enforcement and emergency medical services collaboration.</a:t>
            </a:r>
          </a:p>
        </p:txBody>
      </p:sp>
      <p:sp>
        <p:nvSpPr>
          <p:cNvPr id="4" name="Slide Number Placeholder 3"/>
          <p:cNvSpPr>
            <a:spLocks noGrp="1"/>
          </p:cNvSpPr>
          <p:nvPr>
            <p:ph type="sldNum" sz="quarter" idx="10"/>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22486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https://www.apha.org/Policies-and-Advocacy/Public-Health-Policy-Statements/Policy-Database/2023/01/18/Suicide-and-Crisis-Lifeline</a:t>
            </a:r>
          </a:p>
          <a:p>
            <a:endParaRPr lang="en-US" dirty="0"/>
          </a:p>
          <a:p>
            <a:r>
              <a:rPr lang="en-US" dirty="0"/>
              <a:t>American Public Health Association (APHA).  Public Health Actions That Support Implementation of the 988 Suicide and Crisis Lifeline.  Policy number LB22-01.  8Nov2022.</a:t>
            </a:r>
          </a:p>
        </p:txBody>
      </p:sp>
      <p:sp>
        <p:nvSpPr>
          <p:cNvPr id="4" name="Slide Number Placeholder 3"/>
          <p:cNvSpPr>
            <a:spLocks noGrp="1"/>
          </p:cNvSpPr>
          <p:nvPr>
            <p:ph type="sldNum" sz="quarter" idx="5"/>
          </p:nvPr>
        </p:nvSpPr>
        <p:spPr/>
        <p:txBody>
          <a:bodyPr/>
          <a:lstStyle/>
          <a:p>
            <a:fld id="{7E9730A5-E118-DD43-8C03-06ED1FCE0900}" type="slidenum">
              <a:rPr lang="en-US" smtClean="0"/>
              <a:t>13</a:t>
            </a:fld>
            <a:endParaRPr lang="en-US"/>
          </a:p>
        </p:txBody>
      </p:sp>
    </p:spTree>
    <p:extLst>
      <p:ext uri="{BB962C8B-B14F-4D97-AF65-F5344CB8AC3E}">
        <p14:creationId xmlns:p14="http://schemas.microsoft.com/office/powerpoint/2010/main" val="232056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184209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We’ve identified gaps in a crisis system as risk factors for abuse, fraud and waste &amp; mental health crises such as overdose death and suicide.</a:t>
            </a:r>
          </a:p>
          <a:p>
            <a:endParaRPr lang="en-US" b="0" dirty="0"/>
          </a:p>
          <a:p>
            <a:r>
              <a:rPr lang="en-US" b="0" dirty="0"/>
              <a:t>These national guidelines support a crisis system which supports the delivery of the appropriate services to ANYONE, ANYWHERE, and ANYTIME- using technology to make it in real time. </a:t>
            </a:r>
          </a:p>
          <a:p>
            <a:endParaRPr lang="en-US" b="0" dirty="0"/>
          </a:p>
          <a:p>
            <a:r>
              <a:rPr lang="en-US" b="0" dirty="0"/>
              <a:t>In order to achieve this anyone, anywhere, and anytime – no wrong door to access the right care in the right place goal-</a:t>
            </a:r>
          </a:p>
          <a:p>
            <a:r>
              <a:rPr lang="en-US" b="0" dirty="0"/>
              <a:t>These 7 components must be addressed [READ SLIDE]</a:t>
            </a:r>
          </a:p>
          <a:p>
            <a:endParaRPr lang="en-US" b="0" dirty="0"/>
          </a:p>
          <a:p>
            <a:r>
              <a:rPr lang="en-US" b="0" dirty="0"/>
              <a:t>Perhaps the most important element of all, in an effective crisis service system, isn’t listed so much as it is implied. It’s the relationships within the system!</a:t>
            </a:r>
          </a:p>
          <a:p>
            <a:r>
              <a:rPr lang="en-US" b="0" dirty="0"/>
              <a:t>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15</a:t>
            </a:fld>
            <a:endParaRPr lang="en-US"/>
          </a:p>
        </p:txBody>
      </p:sp>
    </p:spTree>
    <p:extLst>
      <p:ext uri="{BB962C8B-B14F-4D97-AF65-F5344CB8AC3E}">
        <p14:creationId xmlns:p14="http://schemas.microsoft.com/office/powerpoint/2010/main" val="125195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is a diagram from the National Association of State Mental Health Program Directors. </a:t>
            </a:r>
          </a:p>
          <a:p>
            <a:r>
              <a:rPr lang="en-US" b="0" dirty="0"/>
              <a:t>It shows that in a given crisis system, 80% of mental health crises can be resolved on the phone- throughout utilization of a crisis line designated specifically for mental health, substance use and suicide crises. </a:t>
            </a:r>
          </a:p>
          <a:p>
            <a:endParaRPr lang="en-US" b="0" dirty="0"/>
          </a:p>
          <a:p>
            <a:r>
              <a:rPr lang="en-US" b="0" dirty="0"/>
              <a:t>A 988 crisis line that is effectively resourced and promoted would</a:t>
            </a:r>
            <a:r>
              <a:rPr lang="en-US" b="0" baseline="0" dirty="0"/>
              <a:t> </a:t>
            </a:r>
            <a:r>
              <a:rPr lang="en-US" b="0" dirty="0"/>
              <a:t>be able to: </a:t>
            </a:r>
          </a:p>
          <a:p>
            <a:pPr marL="285750" indent="-285750">
              <a:buFont typeface="Arial" panose="020B0604020202020204" pitchFamily="34" charset="0"/>
              <a:buChar char="•"/>
            </a:pPr>
            <a:r>
              <a:rPr lang="en-US" b="0" dirty="0"/>
              <a:t>Connect a person in a behavioral health crisis to trained staff who can address their immediate needs and help connect them to ongoing care</a:t>
            </a:r>
          </a:p>
          <a:p>
            <a:pPr marL="285750" indent="-285750">
              <a:buFont typeface="Arial" panose="020B0604020202020204" pitchFamily="34" charset="0"/>
              <a:buChar char="•"/>
            </a:pPr>
            <a:r>
              <a:rPr lang="en-US" b="0" dirty="0"/>
              <a:t>Reduce healthcare spending with more cost-effective early intervention</a:t>
            </a:r>
          </a:p>
          <a:p>
            <a:pPr marL="285750" indent="-285750">
              <a:buFont typeface="Arial" panose="020B0604020202020204" pitchFamily="34" charset="0"/>
              <a:buChar char="•"/>
            </a:pPr>
            <a:r>
              <a:rPr lang="en-US" b="0" dirty="0"/>
              <a:t>Reduce use of law enforcement, public health, and other safety resources</a:t>
            </a:r>
          </a:p>
          <a:p>
            <a:pPr marL="285750" indent="-285750">
              <a:buFont typeface="Arial" panose="020B0604020202020204" pitchFamily="34" charset="0"/>
              <a:buChar char="•"/>
            </a:pPr>
            <a:r>
              <a:rPr lang="en-US" b="0" dirty="0"/>
              <a:t>Meet the growing need for crisis intervention</a:t>
            </a:r>
          </a:p>
          <a:p>
            <a:pPr marL="285750" indent="-285750">
              <a:buFont typeface="Arial" panose="020B0604020202020204" pitchFamily="34" charset="0"/>
              <a:buChar char="•"/>
            </a:pPr>
            <a:r>
              <a:rPr lang="en-US" b="0" dirty="0"/>
              <a:t>Help end stigma toward those seeking or accessing behavioral healthcare </a:t>
            </a:r>
          </a:p>
          <a:p>
            <a:pPr marL="285750" indent="-285750">
              <a:buFont typeface="Arial" panose="020B0604020202020204" pitchFamily="34" charset="0"/>
              <a:buChar char="•"/>
            </a:pPr>
            <a:endParaRPr lang="en-US" b="0" dirty="0"/>
          </a:p>
          <a:p>
            <a:pPr marL="0" indent="0">
              <a:buFont typeface="Arial" panose="020B0604020202020204" pitchFamily="34" charset="0"/>
              <a:buNone/>
            </a:pPr>
            <a:r>
              <a:rPr lang="en-US" b="0" dirty="0"/>
              <a:t>The Guiding Principles of 988 are:</a:t>
            </a:r>
          </a:p>
          <a:p>
            <a:pPr marL="0" indent="0">
              <a:buFont typeface="Arial" panose="020B0604020202020204" pitchFamily="34" charset="0"/>
              <a:buNone/>
            </a:pPr>
            <a:r>
              <a:rPr lang="en-US" b="0" dirty="0"/>
              <a:t>To provide Universal and convenient access</a:t>
            </a:r>
          </a:p>
          <a:p>
            <a:pPr marL="0" indent="0">
              <a:buFont typeface="Arial" panose="020B0604020202020204" pitchFamily="34" charset="0"/>
              <a:buNone/>
            </a:pPr>
            <a:r>
              <a:rPr lang="en-US" b="0" dirty="0"/>
              <a:t> • Public awareness and engagement</a:t>
            </a:r>
          </a:p>
          <a:p>
            <a:pPr marL="0" indent="0">
              <a:buFont typeface="Arial" panose="020B0604020202020204" pitchFamily="34" charset="0"/>
              <a:buNone/>
            </a:pPr>
            <a:r>
              <a:rPr lang="en-US" b="0" dirty="0"/>
              <a:t> • Resources for self-help</a:t>
            </a:r>
          </a:p>
          <a:p>
            <a:pPr marL="0" indent="0">
              <a:buFont typeface="Arial" panose="020B0604020202020204" pitchFamily="34" charset="0"/>
              <a:buNone/>
            </a:pPr>
            <a:r>
              <a:rPr lang="en-US" b="0" dirty="0"/>
              <a:t> • Multi-channel availability </a:t>
            </a:r>
          </a:p>
          <a:p>
            <a:pPr marL="0" indent="0">
              <a:buFont typeface="Arial" panose="020B0604020202020204" pitchFamily="34" charset="0"/>
              <a:buNone/>
            </a:pPr>
            <a:r>
              <a:rPr lang="en-US" b="0" dirty="0"/>
              <a:t>• Reliable and timely response</a:t>
            </a:r>
          </a:p>
          <a:p>
            <a:pPr marL="0" indent="0">
              <a:buFont typeface="Arial" panose="020B0604020202020204" pitchFamily="34" charset="0"/>
              <a:buNone/>
            </a:pPr>
            <a:r>
              <a:rPr lang="en-US" b="0" dirty="0"/>
              <a:t>Connection to resources and follow-up</a:t>
            </a:r>
          </a:p>
          <a:p>
            <a:pPr marL="0" indent="0">
              <a:buFont typeface="Arial" panose="020B0604020202020204" pitchFamily="34" charset="0"/>
              <a:buNone/>
            </a:pPr>
            <a:r>
              <a:rPr lang="en-US" b="0" dirty="0"/>
              <a:t> • Localized response </a:t>
            </a:r>
          </a:p>
          <a:p>
            <a:pPr marL="0" indent="0">
              <a:buFont typeface="Arial" panose="020B0604020202020204" pitchFamily="34" charset="0"/>
              <a:buNone/>
            </a:pPr>
            <a:r>
              <a:rPr lang="en-US" b="0" dirty="0"/>
              <a:t>• Connection to local public health and safety services </a:t>
            </a:r>
          </a:p>
          <a:p>
            <a:pPr marL="0" indent="0">
              <a:buFont typeface="Arial" panose="020B0604020202020204" pitchFamily="34" charset="0"/>
              <a:buNone/>
            </a:pPr>
            <a:r>
              <a:rPr lang="en-US" b="0" dirty="0"/>
              <a:t>• Follow-up as needed</a:t>
            </a:r>
          </a:p>
          <a:p>
            <a:r>
              <a:rPr lang="en-US" b="0" dirty="0"/>
              <a:t>High quality and personalized experience </a:t>
            </a:r>
          </a:p>
          <a:p>
            <a:r>
              <a:rPr lang="en-US" b="0" dirty="0"/>
              <a:t>• Tailored support </a:t>
            </a:r>
          </a:p>
          <a:p>
            <a:r>
              <a:rPr lang="en-US" b="0" dirty="0"/>
              <a:t>• Consistency in line with best practices</a:t>
            </a:r>
          </a:p>
        </p:txBody>
      </p:sp>
      <p:sp>
        <p:nvSpPr>
          <p:cNvPr id="4" name="Slide Number Placeholder 3"/>
          <p:cNvSpPr>
            <a:spLocks noGrp="1"/>
          </p:cNvSpPr>
          <p:nvPr>
            <p:ph type="sldNum" sz="quarter" idx="10"/>
          </p:nvPr>
        </p:nvSpPr>
        <p:spPr/>
        <p:txBody>
          <a:bodyPr/>
          <a:lstStyle/>
          <a:p>
            <a:fld id="{7E9730A5-E118-DD43-8C03-06ED1FCE0900}" type="slidenum">
              <a:rPr lang="en-US" smtClean="0"/>
              <a:t>16</a:t>
            </a:fld>
            <a:endParaRPr lang="en-US"/>
          </a:p>
        </p:txBody>
      </p:sp>
    </p:spTree>
    <p:extLst>
      <p:ext uri="{BB962C8B-B14F-4D97-AF65-F5344CB8AC3E}">
        <p14:creationId xmlns:p14="http://schemas.microsoft.com/office/powerpoint/2010/main" val="66467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Trauma is the most misunderstood and misrepresented of the Human experience. </a:t>
            </a:r>
          </a:p>
          <a:p>
            <a:endParaRPr lang="en-US" sz="1100" b="0" dirty="0"/>
          </a:p>
          <a:p>
            <a:r>
              <a:rPr lang="en-US" sz="1100" b="0" dirty="0"/>
              <a:t>We misrepresent trauma as it has to be something catastrophic- and that there are “worse” traumas than others. Someone who experiences a “worse” trauma deserves more understanding and compassion. </a:t>
            </a:r>
          </a:p>
          <a:p>
            <a:endParaRPr lang="en-US" sz="1100" b="0" dirty="0"/>
          </a:p>
          <a:p>
            <a:r>
              <a:rPr lang="en-US" sz="1100" b="0" dirty="0"/>
              <a:t>All of that is untrue!  </a:t>
            </a:r>
          </a:p>
          <a:p>
            <a:r>
              <a:rPr lang="en-US" sz="1100" b="0" dirty="0"/>
              <a:t>Trauma is any incident or occurrence which causes a person to change the view of themselves, the world, and the relationship between the two. </a:t>
            </a:r>
          </a:p>
          <a:p>
            <a:endParaRPr lang="en-US" sz="1100" b="0" dirty="0"/>
          </a:p>
          <a:p>
            <a:r>
              <a:rPr lang="en-US" sz="1100" b="0" dirty="0"/>
              <a:t>Traumatization is said to occur when  both  internal  and   external  resources  are  inadequate  to  cope  with an external  threat- </a:t>
            </a:r>
          </a:p>
          <a:p>
            <a:endParaRPr lang="en-US" sz="1100" b="0" dirty="0"/>
          </a:p>
          <a:p>
            <a:r>
              <a:rPr lang="en-US" sz="1100" b="0" dirty="0"/>
              <a:t>Trauma can be caused by a single event, prolonged stress, and unmanaged dis-ease or condition; </a:t>
            </a:r>
          </a:p>
          <a:p>
            <a:r>
              <a:rPr lang="en-US" sz="1100" b="0" dirty="0"/>
              <a:t>trauma can be complex.</a:t>
            </a:r>
          </a:p>
          <a:p>
            <a:endParaRPr lang="en-US" sz="1100" b="0" dirty="0"/>
          </a:p>
          <a:p>
            <a:r>
              <a:rPr lang="en-US" sz="1100" b="0" dirty="0"/>
              <a:t>Immediate and/or delayed responses which are disruptive to the five major domains- which we’ll talk about in just a bit. </a:t>
            </a:r>
          </a:p>
          <a:p>
            <a:endParaRPr lang="en-US" sz="1100" b="0" dirty="0"/>
          </a:p>
          <a:p>
            <a:r>
              <a:rPr lang="en-US" sz="1100" b="0" dirty="0"/>
              <a:t>Trauma can be anticipatory and/or complex. It can be historical, related to adverse childhood experiences, repetitive and persistent intergenerational cycles. </a:t>
            </a:r>
          </a:p>
          <a:p>
            <a:endParaRPr lang="en-US" sz="1100" b="0" dirty="0"/>
          </a:p>
          <a:p>
            <a:r>
              <a:rPr lang="en-US" sz="1100" b="0" dirty="0"/>
              <a:t>There are more than 50 shades of trauma, canvasing millions of different and coexisting realities.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18</a:t>
            </a:fld>
            <a:endParaRPr lang="en-US"/>
          </a:p>
        </p:txBody>
      </p:sp>
    </p:spTree>
    <p:extLst>
      <p:ext uri="{BB962C8B-B14F-4D97-AF65-F5344CB8AC3E}">
        <p14:creationId xmlns:p14="http://schemas.microsoft.com/office/powerpoint/2010/main" val="356449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baseline="0" dirty="0"/>
              <a:t>There is a lot of research on epigenetics and how generations of trauma is manifested into the behavioral health effects of special groups and populations. </a:t>
            </a:r>
          </a:p>
          <a:p>
            <a:endParaRPr lang="en-US" sz="1100" b="0" baseline="0" dirty="0"/>
          </a:p>
          <a:p>
            <a:r>
              <a:rPr lang="en-US" sz="1100" b="0" baseline="0" dirty="0"/>
              <a:t>Intergenerational trauma are the adaptive characteristics- us being prepared for dangers met in a previous generation, and they are now manifesting similar adaptations in the present day. </a:t>
            </a:r>
          </a:p>
          <a:p>
            <a:endParaRPr lang="en-US" sz="1100" b="0" baseline="0" dirty="0"/>
          </a:p>
          <a:p>
            <a:r>
              <a:rPr lang="en-US" sz="1100" b="0" baseline="0" dirty="0"/>
              <a:t>Examples for where you may expect to see intergenerational trauma are in communities of </a:t>
            </a:r>
          </a:p>
          <a:p>
            <a:r>
              <a:rPr lang="en-US" sz="1100" b="0" baseline="0" dirty="0"/>
              <a:t>Holocaust Survivors</a:t>
            </a:r>
          </a:p>
          <a:p>
            <a:r>
              <a:rPr lang="en-US" sz="1100" b="0" baseline="0" dirty="0"/>
              <a:t>Descendant generations from Slavery and those victimized by systemic racism </a:t>
            </a:r>
          </a:p>
          <a:p>
            <a:r>
              <a:rPr lang="en-US" sz="1100" b="0" baseline="0" dirty="0"/>
              <a:t>Indigenous Native American Culture</a:t>
            </a:r>
          </a:p>
          <a:p>
            <a:r>
              <a:rPr lang="en-US" sz="1100" b="0" baseline="0" dirty="0"/>
              <a:t>Chinese Culture </a:t>
            </a:r>
          </a:p>
          <a:p>
            <a:r>
              <a:rPr lang="en-US" sz="1100" b="0" baseline="0" dirty="0"/>
              <a:t>Mexican Culture- who’s land was stolen and renamed America with cities like Las Vegas, San Diego, San Francisco</a:t>
            </a:r>
          </a:p>
          <a:p>
            <a:r>
              <a:rPr lang="en-US" sz="1100" b="0" baseline="0" dirty="0"/>
              <a:t> </a:t>
            </a:r>
          </a:p>
          <a:p>
            <a:r>
              <a:rPr lang="en-US" sz="1100" b="0" baseline="0" dirty="0"/>
              <a:t>Let’s take a look at intergenerational trauma from a socio-cultural perspective- </a:t>
            </a:r>
          </a:p>
          <a:p>
            <a:r>
              <a:rPr lang="en-US" sz="1100" b="0" baseline="0" dirty="0"/>
              <a:t>There are a specific set of Core Values common to groups of people disproportionately experiencing mental health, substance use, and suicide crises:</a:t>
            </a:r>
          </a:p>
          <a:p>
            <a:endParaRPr lang="en-US" sz="1100" b="0" baseline="0" dirty="0"/>
          </a:p>
          <a:p>
            <a:r>
              <a:rPr lang="en-US" sz="1100" b="0" baseline="0" dirty="0"/>
              <a:t>Integrity before all else– Evidence of Intergenerational Trauma is when integrity is defined as having tolerance for pain and suffering. </a:t>
            </a:r>
          </a:p>
          <a:p>
            <a:r>
              <a:rPr lang="en-US" sz="1100" b="0" baseline="0" dirty="0"/>
              <a:t>Enduring pain to appear uninjured and suffering in silence. </a:t>
            </a:r>
          </a:p>
          <a:p>
            <a:endParaRPr lang="en-US" sz="1100" b="0" baseline="0" dirty="0"/>
          </a:p>
          <a:p>
            <a:r>
              <a:rPr lang="en-US" sz="1100" b="0" baseline="0" dirty="0"/>
              <a:t>Excellence in all things we do– Evidence of Intergenerational Trauma is when excellence is misconstrued as perfection. </a:t>
            </a:r>
          </a:p>
          <a:p>
            <a:r>
              <a:rPr lang="en-US" sz="1100" b="0" baseline="0" dirty="0"/>
              <a:t>Service/ Performance before self – Evidence of Intergenerational Trauma is when service and/or performance comes at the complete sacrifice of self. </a:t>
            </a:r>
          </a:p>
          <a:p>
            <a:endParaRPr lang="en-US" sz="1100" b="0" baseline="0" dirty="0"/>
          </a:p>
          <a:p>
            <a:r>
              <a:rPr lang="en-US" sz="1100" b="0" baseline="0" dirty="0"/>
              <a:t>These are examples of how intergenerational trauma impacts the person- </a:t>
            </a:r>
          </a:p>
          <a:p>
            <a:r>
              <a:rPr lang="en-US" sz="1100" b="0" baseline="0" dirty="0"/>
              <a:t>Let’s discuss- what impact do you believe intergenerational trauma has on your learning environment and experiences as student?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19</a:t>
            </a:fld>
            <a:endParaRPr lang="en-US"/>
          </a:p>
        </p:txBody>
      </p:sp>
    </p:spTree>
    <p:extLst>
      <p:ext uri="{BB962C8B-B14F-4D97-AF65-F5344CB8AC3E}">
        <p14:creationId xmlns:p14="http://schemas.microsoft.com/office/powerpoint/2010/main" val="540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International Society for Traumatic Stress Studies (ISTSS).  A Public Health Approach to Trauma:  Implications for Science, Practice, Policy, and the Role of the ISTSS. March 2015.</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21</a:t>
            </a:fld>
            <a:endParaRPr lang="en-US"/>
          </a:p>
        </p:txBody>
      </p:sp>
    </p:spTree>
    <p:extLst>
      <p:ext uri="{BB962C8B-B14F-4D97-AF65-F5344CB8AC3E}">
        <p14:creationId xmlns:p14="http://schemas.microsoft.com/office/powerpoint/2010/main" val="358546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International Society for Traumatic Stress Studies (ISTSS).  A Public Health Approach to Trauma:  Implications for Science, Practice, Policy, and the Role of the ISTSS. March 2015.</a:t>
            </a:r>
          </a:p>
        </p:txBody>
      </p:sp>
      <p:sp>
        <p:nvSpPr>
          <p:cNvPr id="4" name="Slide Number Placeholder 3"/>
          <p:cNvSpPr>
            <a:spLocks noGrp="1"/>
          </p:cNvSpPr>
          <p:nvPr>
            <p:ph type="sldNum" sz="quarter" idx="5"/>
          </p:nvPr>
        </p:nvSpPr>
        <p:spPr/>
        <p:txBody>
          <a:bodyPr/>
          <a:lstStyle/>
          <a:p>
            <a:fld id="{7E9730A5-E118-DD43-8C03-06ED1FCE0900}" type="slidenum">
              <a:rPr lang="en-US" smtClean="0"/>
              <a:t>22</a:t>
            </a:fld>
            <a:endParaRPr lang="en-US"/>
          </a:p>
        </p:txBody>
      </p:sp>
    </p:spTree>
    <p:extLst>
      <p:ext uri="{BB962C8B-B14F-4D97-AF65-F5344CB8AC3E}">
        <p14:creationId xmlns:p14="http://schemas.microsoft.com/office/powerpoint/2010/main" val="147779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dirty="0">
                <a:solidFill>
                  <a:schemeClr val="tx1"/>
                </a:solidFill>
                <a:effectLst/>
                <a:latin typeface="+mn-lt"/>
                <a:ea typeface="+mn-ea"/>
                <a:cs typeface="+mn-cs"/>
              </a:rPr>
              <a:t>(PTSD), a trauma- and stressor-related disorder </a:t>
            </a:r>
          </a:p>
          <a:p>
            <a:pPr fontAlgn="base"/>
            <a:r>
              <a:rPr lang="en-US" sz="1100" b="0" i="0" kern="1200" dirty="0">
                <a:solidFill>
                  <a:schemeClr val="tx1"/>
                </a:solidFill>
                <a:effectLst/>
                <a:latin typeface="+mn-lt"/>
                <a:ea typeface="+mn-ea"/>
                <a:cs typeface="+mn-cs"/>
              </a:rPr>
              <a:t>Which results in improper processing and storage of traumatic memories- </a:t>
            </a:r>
          </a:p>
          <a:p>
            <a:pPr fontAlgn="base"/>
            <a:r>
              <a:rPr lang="en-US" sz="1100" b="0" i="0" kern="1200" dirty="0">
                <a:solidFill>
                  <a:schemeClr val="tx1"/>
                </a:solidFill>
                <a:effectLst/>
                <a:latin typeface="+mn-lt"/>
                <a:ea typeface="+mn-ea"/>
                <a:cs typeface="+mn-cs"/>
              </a:rPr>
              <a:t>And when internal or external sensory information activates a memory of something traumatic, there’s this override to our resiliency systems and </a:t>
            </a:r>
          </a:p>
          <a:p>
            <a:pPr fontAlgn="base"/>
            <a:r>
              <a:rPr lang="en-US" sz="1100" b="0" i="0" kern="1200" dirty="0">
                <a:solidFill>
                  <a:schemeClr val="tx1"/>
                </a:solidFill>
                <a:effectLst/>
                <a:latin typeface="+mn-lt"/>
                <a:ea typeface="+mn-ea"/>
                <a:cs typeface="+mn-cs"/>
              </a:rPr>
              <a:t>What we need, what we value, and what we desire to engage in sort of defaults to survival mode. </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And because of the way these memories are stored, people with PTSD exhibit symptoms such as:</a:t>
            </a:r>
          </a:p>
          <a:p>
            <a:pPr marL="228600" indent="-228600" fontAlgn="base">
              <a:buAutoNum type="arabicPeriod"/>
            </a:pPr>
            <a:r>
              <a:rPr lang="en-US" sz="1100" b="0" i="0" kern="1200" dirty="0">
                <a:solidFill>
                  <a:schemeClr val="tx1"/>
                </a:solidFill>
                <a:effectLst/>
                <a:latin typeface="+mn-lt"/>
                <a:ea typeface="+mn-ea"/>
                <a:cs typeface="+mn-cs"/>
              </a:rPr>
              <a:t>Recurrent memories regarding the event</a:t>
            </a:r>
          </a:p>
          <a:p>
            <a:pPr marL="228600" indent="-228600" fontAlgn="base">
              <a:buAutoNum type="arabicPeriod"/>
            </a:pPr>
            <a:r>
              <a:rPr lang="en-US" sz="1100" b="0" i="0" kern="1200" dirty="0">
                <a:solidFill>
                  <a:schemeClr val="tx1"/>
                </a:solidFill>
                <a:effectLst/>
                <a:latin typeface="+mn-lt"/>
                <a:ea typeface="+mn-ea"/>
                <a:cs typeface="+mn-cs"/>
              </a:rPr>
              <a:t>Traumatic nightmares</a:t>
            </a:r>
          </a:p>
          <a:p>
            <a:pPr marL="228600" indent="-228600" fontAlgn="base">
              <a:buAutoNum type="arabicPeriod"/>
            </a:pPr>
            <a:r>
              <a:rPr lang="en-US" sz="1100" b="0" i="0" kern="1200" dirty="0">
                <a:solidFill>
                  <a:schemeClr val="tx1"/>
                </a:solidFill>
                <a:effectLst/>
                <a:latin typeface="+mn-lt"/>
                <a:ea typeface="+mn-ea"/>
                <a:cs typeface="+mn-cs"/>
              </a:rPr>
              <a:t> </a:t>
            </a:r>
            <a:r>
              <a:rPr lang="en-US" sz="1100" b="0" i="0" u="sng" kern="1200" dirty="0">
                <a:solidFill>
                  <a:schemeClr val="tx1"/>
                </a:solidFill>
                <a:effectLst/>
                <a:latin typeface="+mn-lt"/>
                <a:ea typeface="+mn-ea"/>
                <a:cs typeface="+mn-cs"/>
                <a:hlinkClick r:id="rId3"/>
              </a:rPr>
              <a:t>dissociative flashbacks</a:t>
            </a:r>
            <a:r>
              <a:rPr lang="en-US" sz="1100" b="0" i="0" kern="1200" dirty="0">
                <a:solidFill>
                  <a:schemeClr val="tx1"/>
                </a:solidFill>
                <a:effectLst/>
                <a:latin typeface="+mn-lt"/>
                <a:ea typeface="+mn-ea"/>
                <a:cs typeface="+mn-cs"/>
              </a:rPr>
              <a:t>; </a:t>
            </a:r>
          </a:p>
          <a:p>
            <a:pPr marL="228600" indent="-228600" fontAlgn="base">
              <a:buAutoNum type="arabicPeriod"/>
            </a:pPr>
            <a:r>
              <a:rPr lang="en-US" sz="1100" b="0" i="0" u="sng" kern="1200" dirty="0">
                <a:solidFill>
                  <a:schemeClr val="tx1"/>
                </a:solidFill>
                <a:effectLst/>
                <a:latin typeface="+mn-lt"/>
                <a:ea typeface="+mn-ea"/>
                <a:cs typeface="+mn-cs"/>
                <a:hlinkClick r:id="rId4"/>
              </a:rPr>
              <a:t>hypervigilance</a:t>
            </a:r>
            <a:r>
              <a:rPr lang="en-US" sz="1100" b="0" i="0" kern="1200" dirty="0">
                <a:solidFill>
                  <a:schemeClr val="tx1"/>
                </a:solidFill>
                <a:effectLst/>
                <a:latin typeface="+mn-lt"/>
                <a:ea typeface="+mn-ea"/>
                <a:cs typeface="+mn-cs"/>
              </a:rPr>
              <a:t>; </a:t>
            </a:r>
          </a:p>
          <a:p>
            <a:pPr marL="228600" indent="-228600" fontAlgn="base">
              <a:buAutoNum type="arabicPeriod"/>
            </a:pPr>
            <a:r>
              <a:rPr lang="en-US" sz="1100" b="0" i="0" kern="1200" dirty="0">
                <a:solidFill>
                  <a:schemeClr val="tx1"/>
                </a:solidFill>
                <a:effectLst/>
                <a:latin typeface="+mn-lt"/>
                <a:ea typeface="+mn-ea"/>
                <a:cs typeface="+mn-cs"/>
              </a:rPr>
              <a:t>engaging in risk-taking behavior; </a:t>
            </a:r>
          </a:p>
          <a:p>
            <a:pPr marL="228600" indent="-228600" fontAlgn="base">
              <a:buAutoNum type="arabicPeriod"/>
            </a:pPr>
            <a:r>
              <a:rPr lang="en-US" sz="1100" b="0" i="0" kern="1200" dirty="0">
                <a:solidFill>
                  <a:schemeClr val="tx1"/>
                </a:solidFill>
                <a:effectLst/>
                <a:latin typeface="+mn-lt"/>
                <a:ea typeface="+mn-ea"/>
                <a:cs typeface="+mn-cs"/>
              </a:rPr>
              <a:t>and an exaggerated startle response.</a:t>
            </a:r>
            <a:r>
              <a:rPr lang="en-US" sz="1100" b="0" i="0" u="none" strike="noStrike" kern="1200" baseline="30000" dirty="0">
                <a:solidFill>
                  <a:schemeClr val="tx1"/>
                </a:solidFill>
                <a:effectLst/>
                <a:latin typeface="+mn-lt"/>
                <a:ea typeface="+mn-ea"/>
                <a:cs typeface="+mn-cs"/>
              </a:rPr>
              <a:t>1</a:t>
            </a:r>
          </a:p>
          <a:p>
            <a:pPr marL="228600" indent="-228600" fontAlgn="base">
              <a:buAutoNum type="arabicPeriod"/>
            </a:pPr>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Not all people with PTSD experience the same symptoms or have the exact same pattern of brain changes. </a:t>
            </a:r>
          </a:p>
          <a:p>
            <a:pPr fontAlgn="base"/>
            <a:r>
              <a:rPr lang="en-US" sz="1100" b="0" i="0" kern="1200" dirty="0">
                <a:solidFill>
                  <a:schemeClr val="tx1"/>
                </a:solidFill>
                <a:effectLst/>
                <a:latin typeface="+mn-lt"/>
                <a:ea typeface="+mn-ea"/>
                <a:cs typeface="+mn-cs"/>
              </a:rPr>
              <a:t>However, researchers have been able to use neuroimaging techniques to look at some of the different areas of the brain that play a role in the development of the condition.</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The National Institute of Mental Health reports that an estimated 3.6% of U.S. adults had PTSD in the past year. Approximately 6.8% of all adults will experience this condition at some point in their lives.</a:t>
            </a:r>
            <a:endParaRPr lang="en-US" sz="1100" b="0" dirty="0"/>
          </a:p>
        </p:txBody>
      </p:sp>
      <p:sp>
        <p:nvSpPr>
          <p:cNvPr id="4" name="Slide Number Placeholder 3"/>
          <p:cNvSpPr>
            <a:spLocks noGrp="1"/>
          </p:cNvSpPr>
          <p:nvPr>
            <p:ph type="sldNum" sz="quarter" idx="10"/>
          </p:nvPr>
        </p:nvSpPr>
        <p:spPr/>
        <p:txBody>
          <a:bodyPr/>
          <a:lstStyle/>
          <a:p>
            <a:fld id="{7E9730A5-E118-DD43-8C03-06ED1FCE0900}" type="slidenum">
              <a:rPr lang="en-US" smtClean="0"/>
              <a:t>23</a:t>
            </a:fld>
            <a:endParaRPr lang="en-US"/>
          </a:p>
        </p:txBody>
      </p:sp>
    </p:spTree>
    <p:extLst>
      <p:ext uri="{BB962C8B-B14F-4D97-AF65-F5344CB8AC3E}">
        <p14:creationId xmlns:p14="http://schemas.microsoft.com/office/powerpoint/2010/main" val="254511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Today’s presentation is categorized into four distinct sections.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Section I will cover the goals and strategies of the Crisis Now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Section II gives an overview of the Crisis Services Continuum</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Section III will inform about the common behavioral health responses to trauma and grief preempting a crisis event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Section IV will propose some cultural considerations and framework to promote growth mindset, reshaping and resilience.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97608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International Society for Traumatic Stress Studies (ISTSS).  A Public Health Approach to Trauma:  Implications for Science, Practice, Policy, and the Role of the ISTSS. March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Davis, L., Schein, J., Cloutier, M., Gagnon-</a:t>
            </a:r>
            <a:r>
              <a:rPr lang="en-US" dirty="0" err="1"/>
              <a:t>Sanschagrin</a:t>
            </a:r>
            <a:r>
              <a:rPr lang="en-US" dirty="0"/>
              <a:t>, P., Maitland, J., </a:t>
            </a:r>
            <a:r>
              <a:rPr lang="en-US" dirty="0" err="1"/>
              <a:t>Urganu</a:t>
            </a:r>
            <a:r>
              <a:rPr lang="en-US" dirty="0"/>
              <a:t>, A., Guerin, A., Lefebvre, P., &amp; Houle, C. The Economic Burden of Posttraumatic Stress Disorder in the United States from a Societal Perspective.  Clinical Psychiatry.  2022 Apr 25:83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24</a:t>
            </a:fld>
            <a:endParaRPr lang="en-US"/>
          </a:p>
        </p:txBody>
      </p:sp>
    </p:spTree>
    <p:extLst>
      <p:ext uri="{BB962C8B-B14F-4D97-AF65-F5344CB8AC3E}">
        <p14:creationId xmlns:p14="http://schemas.microsoft.com/office/powerpoint/2010/main" val="3594382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International Society for Traumatic Stress Studies (ISTSS).  A Public Health Approach to Trauma:  Implications for Science, Practice, Policy, and the Role of the ISTSS. March 2015.</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25</a:t>
            </a:fld>
            <a:endParaRPr lang="en-US"/>
          </a:p>
        </p:txBody>
      </p:sp>
    </p:spTree>
    <p:extLst>
      <p:ext uri="{BB962C8B-B14F-4D97-AF65-F5344CB8AC3E}">
        <p14:creationId xmlns:p14="http://schemas.microsoft.com/office/powerpoint/2010/main" val="3235074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how do we identify whether we are ourselves, or someone we know is experiencing a trauma response- </a:t>
            </a:r>
          </a:p>
          <a:p>
            <a:endParaRPr lang="en-US" b="1" dirty="0"/>
          </a:p>
          <a:p>
            <a:r>
              <a:rPr lang="en-US" b="0" dirty="0"/>
              <a:t>Which may be the cause for those sudden changes we’ve previously discussed are indicators of mental health, substance use, and suicide crises. </a:t>
            </a:r>
          </a:p>
          <a:p>
            <a:r>
              <a:rPr lang="en-US" b="0" dirty="0"/>
              <a:t>The 5 domains we will take a look at are: PHYSICAL, EMOTIONAL, COGNITIVE, BEHAVIORAL, AND EXISTENTIAL. </a:t>
            </a:r>
          </a:p>
          <a:p>
            <a:r>
              <a:rPr lang="en-US" b="0" dirty="0"/>
              <a:t>Evidence of physical responses to trauma-----</a:t>
            </a:r>
          </a:p>
          <a:p>
            <a:r>
              <a:rPr lang="en-US" b="0" dirty="0"/>
              <a:t>*Numbness and detachment IS a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*Memory Problems- when a child is recalling a trauma incident and the details don’t seem to match up. We can make the mistake of discrediting that child or perhaps an adult who has been victimized without realizing this as a cognitive response to trauma.</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26</a:t>
            </a:fld>
            <a:endParaRPr lang="en-US"/>
          </a:p>
        </p:txBody>
      </p:sp>
    </p:spTree>
    <p:extLst>
      <p:ext uri="{BB962C8B-B14F-4D97-AF65-F5344CB8AC3E}">
        <p14:creationId xmlns:p14="http://schemas.microsoft.com/office/powerpoint/2010/main" val="26630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typically see physical and behavioral responses as more obvious when it comes to young people experiencing a trauma response. </a:t>
            </a:r>
          </a:p>
          <a:p>
            <a:r>
              <a:rPr lang="en-US" b="0" dirty="0"/>
              <a:t>*Physical, emotional and cognitive responses in high-performance/high-achievement adults</a:t>
            </a:r>
          </a:p>
          <a:p>
            <a:r>
              <a:rPr lang="en-US" b="0" dirty="0"/>
              <a:t>*Cognitive and existential responses in middle-age adults who are parents, and older adults. </a:t>
            </a:r>
          </a:p>
          <a:p>
            <a:r>
              <a:rPr lang="en-US" b="0" dirty="0"/>
              <a:t>And remember, these responses may be immediate or delayed by minutes, hours, days, weeks, months, and years! </a:t>
            </a:r>
          </a:p>
        </p:txBody>
      </p:sp>
      <p:sp>
        <p:nvSpPr>
          <p:cNvPr id="4" name="Slide Number Placeholder 3"/>
          <p:cNvSpPr>
            <a:spLocks noGrp="1"/>
          </p:cNvSpPr>
          <p:nvPr>
            <p:ph type="sldNum" sz="quarter" idx="10"/>
          </p:nvPr>
        </p:nvSpPr>
        <p:spPr/>
        <p:txBody>
          <a:bodyPr/>
          <a:lstStyle/>
          <a:p>
            <a:fld id="{7E9730A5-E118-DD43-8C03-06ED1FCE0900}" type="slidenum">
              <a:rPr lang="en-US" smtClean="0"/>
              <a:t>27</a:t>
            </a:fld>
            <a:endParaRPr lang="en-US"/>
          </a:p>
        </p:txBody>
      </p:sp>
    </p:spTree>
    <p:extLst>
      <p:ext uri="{BB962C8B-B14F-4D97-AF65-F5344CB8AC3E}">
        <p14:creationId xmlns:p14="http://schemas.microsoft.com/office/powerpoint/2010/main" val="330431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There are 6 phases of disaster response- to be considered for any crisis response system </a:t>
            </a:r>
          </a:p>
          <a:p>
            <a:r>
              <a:rPr lang="en-US" sz="1100" dirty="0"/>
              <a:t>And also to understand the emotional highs and lows we will experience throughout the course of a crisis- </a:t>
            </a:r>
          </a:p>
          <a:p>
            <a:r>
              <a:rPr lang="en-US" sz="1100" b="0" dirty="0"/>
              <a:t>Crisis responses services should be sustainable and suitable for a marathon and not a sprint</a:t>
            </a:r>
          </a:p>
          <a:p>
            <a:r>
              <a:rPr lang="en-US" sz="1100" b="0" dirty="0"/>
              <a:t>The 6 phases are:</a:t>
            </a:r>
          </a:p>
          <a:p>
            <a:pPr marL="228600" indent="-228600">
              <a:buAutoNum type="arabicPeriod"/>
            </a:pPr>
            <a:r>
              <a:rPr lang="en-US" sz="1100" b="0" dirty="0"/>
              <a:t>Pre-Disaster where the responsibility of the CRS is to provide warning of the threat and prevention is also done at this time</a:t>
            </a:r>
          </a:p>
          <a:p>
            <a:pPr marL="228600" indent="-228600">
              <a:buAutoNum type="arabicPeriod"/>
            </a:pPr>
            <a:r>
              <a:rPr lang="en-US" sz="1100" b="0" dirty="0"/>
              <a:t>The Impact of the threat</a:t>
            </a:r>
          </a:p>
          <a:p>
            <a:pPr marL="228600" indent="-228600">
              <a:buAutoNum type="arabicPeriod"/>
            </a:pPr>
            <a:r>
              <a:rPr lang="en-US" sz="1100" b="0" dirty="0"/>
              <a:t>A Heroic Response from first responders and community</a:t>
            </a:r>
          </a:p>
          <a:p>
            <a:pPr marL="228600" indent="-228600">
              <a:buAutoNum type="arabicPeriod"/>
            </a:pPr>
            <a:r>
              <a:rPr lang="en-US" sz="1100" b="0" dirty="0"/>
              <a:t>The Honeymoon is when the community comes together in solidarity</a:t>
            </a:r>
          </a:p>
          <a:p>
            <a:pPr marL="228600" indent="-228600">
              <a:buAutoNum type="arabicPeriod"/>
            </a:pPr>
            <a:r>
              <a:rPr lang="en-US" sz="1100" b="0" dirty="0"/>
              <a:t>Then we experience Disillusionment when inventory and resources are exhausted and activating events for trauma brains, leaving us to our vices or coping strategies</a:t>
            </a:r>
          </a:p>
          <a:p>
            <a:pPr marL="228600" indent="-228600">
              <a:buAutoNum type="arabicPeriod"/>
            </a:pPr>
            <a:r>
              <a:rPr lang="en-US" sz="1100" b="0" dirty="0"/>
              <a:t>As we rise again, during the Reconstruction phase- rising to the occasion of The New Normal</a:t>
            </a:r>
          </a:p>
          <a:p>
            <a:pPr marL="228600" indent="-228600">
              <a:buAutoNum type="arabicPeriod"/>
            </a:pPr>
            <a:endParaRPr lang="en-US" sz="1100" dirty="0"/>
          </a:p>
          <a:p>
            <a:pPr marL="228600" indent="-228600">
              <a:buAutoNum type="arabicPeriod"/>
            </a:pPr>
            <a:endParaRPr lang="en-US" sz="1100" dirty="0"/>
          </a:p>
          <a:p>
            <a:r>
              <a:rPr lang="en-US" sz="1100" b="1" dirty="0"/>
              <a:t>Grief is any situation where there is an actual or perceived loss</a:t>
            </a:r>
          </a:p>
          <a:p>
            <a:r>
              <a:rPr lang="en-US" sz="1100" dirty="0"/>
              <a:t>I believe it’s important to understand there are different types of grief and rather than cycles per se- we are looking at specific tasks of grief. </a:t>
            </a:r>
          </a:p>
          <a:p>
            <a:r>
              <a:rPr lang="en-US" sz="1100" dirty="0"/>
              <a:t>A lot of us are familiar with the traditional but linear stages of grief model by Kessler- </a:t>
            </a:r>
          </a:p>
          <a:p>
            <a:r>
              <a:rPr lang="en-US" sz="1100" dirty="0"/>
              <a:t>which proposes we all experience stages of denial, anger, bargaining, depression, and eventually acceptance. </a:t>
            </a:r>
          </a:p>
          <a:p>
            <a:r>
              <a:rPr lang="en-US" sz="1100" dirty="0"/>
              <a:t>This was based on what is called anticipatory grief- someone falls ill or is getting older and we expect the end of life, as a natural part of the life span. </a:t>
            </a:r>
          </a:p>
          <a:p>
            <a:r>
              <a:rPr lang="en-US" sz="1100" dirty="0"/>
              <a:t>But this doesn’t necessarily apply to more complicated grief, like an unexpected and significant loss of a loved one, loss of a person- even speaking to the loss of our person meaning our identities. </a:t>
            </a:r>
          </a:p>
          <a:p>
            <a:r>
              <a:rPr lang="en-US" sz="1100" dirty="0"/>
              <a:t>How many of us lost our identities as working people, heads of households, full time parent, community educator, etc.? </a:t>
            </a:r>
          </a:p>
          <a:p>
            <a:r>
              <a:rPr lang="en-US" sz="1100" dirty="0"/>
              <a:t>The pandemic certainly caused what I would call complicated grief which forces us to consider our grief experiences differently.</a:t>
            </a:r>
          </a:p>
          <a:p>
            <a:r>
              <a:rPr lang="en-US" sz="1100" dirty="0"/>
              <a:t>Because the problem is we can sometimes experience relapse in any of those stages because we are frustrated and we can’t seem to figure out how to get to ‘acceptance’ right? </a:t>
            </a:r>
          </a:p>
          <a:p>
            <a:r>
              <a:rPr lang="en-US" sz="1100" dirty="0"/>
              <a:t>Just accept the loss, and move on- There are newer more fluid models which explains our individual processes of grief. </a:t>
            </a:r>
          </a:p>
          <a:p>
            <a:endParaRPr lang="en-US" sz="1100" dirty="0"/>
          </a:p>
          <a:p>
            <a:r>
              <a:rPr lang="en-US" sz="1100" b="1" dirty="0"/>
              <a:t>Four steps of mourning</a:t>
            </a:r>
          </a:p>
          <a:p>
            <a:r>
              <a:rPr lang="en-US" sz="1100" dirty="0"/>
              <a:t>William Morton suggests we all experience 4 Tasks of Mourning and I’m going to give examples of the grief being a death; those tasks are:</a:t>
            </a:r>
          </a:p>
          <a:p>
            <a:pPr marL="228600" lvl="0" indent="-228600">
              <a:buFont typeface="+mj-lt"/>
              <a:buAutoNum type="arabicPeriod"/>
            </a:pPr>
            <a:r>
              <a:rPr lang="en-US" sz="1100" dirty="0"/>
              <a:t>Understand reality of the death</a:t>
            </a:r>
          </a:p>
          <a:p>
            <a:pPr marL="228600" lvl="0" indent="-228600">
              <a:buFont typeface="+mj-lt"/>
              <a:buAutoNum type="arabicPeriod"/>
            </a:pPr>
            <a:r>
              <a:rPr lang="en-US" sz="1100" dirty="0"/>
              <a:t>Allow the feelings and thoughts of grief</a:t>
            </a:r>
          </a:p>
          <a:p>
            <a:pPr marL="228600" lvl="0" indent="-228600">
              <a:buFont typeface="+mj-lt"/>
              <a:buAutoNum type="arabicPeriod"/>
            </a:pPr>
            <a:r>
              <a:rPr lang="en-US" sz="1100" dirty="0"/>
              <a:t>Reinvest in life/meaning in life</a:t>
            </a:r>
          </a:p>
          <a:p>
            <a:pPr marL="228600" lvl="0" indent="-228600">
              <a:buFont typeface="+mj-lt"/>
              <a:buAutoNum type="arabicPeriod"/>
            </a:pPr>
            <a:r>
              <a:rPr lang="en-US" sz="1100" dirty="0"/>
              <a:t>Keep an enduring connection with loved one after death; </a:t>
            </a:r>
          </a:p>
          <a:p>
            <a:pPr marL="228600" indent="-228600">
              <a:buFont typeface="+mj-lt"/>
              <a:buAutoNum type="arabicPeriod"/>
            </a:pPr>
            <a:endParaRPr lang="en-US" sz="1100" b="1" dirty="0">
              <a:effectLst/>
            </a:endParaRPr>
          </a:p>
          <a:p>
            <a:r>
              <a:rPr lang="en-US" sz="1100" dirty="0"/>
              <a:t>There is also the Dual Process Model by </a:t>
            </a:r>
            <a:r>
              <a:rPr lang="en-US" sz="1100" dirty="0" err="1"/>
              <a:t>Stoby</a:t>
            </a:r>
            <a:r>
              <a:rPr lang="en-US" sz="1100" dirty="0"/>
              <a:t> and </a:t>
            </a:r>
            <a:r>
              <a:rPr lang="en-US" sz="1100" dirty="0" err="1"/>
              <a:t>Strutt</a:t>
            </a:r>
            <a:endParaRPr lang="en-US" sz="1100" dirty="0"/>
          </a:p>
          <a:p>
            <a:r>
              <a:rPr lang="en-US" sz="1100" dirty="0"/>
              <a:t>Which suggests we experience </a:t>
            </a:r>
          </a:p>
          <a:p>
            <a:r>
              <a:rPr lang="en-US" sz="1100" dirty="0"/>
              <a:t>Loss Orientation and Restoration Orientation</a:t>
            </a:r>
          </a:p>
          <a:p>
            <a:r>
              <a:rPr lang="en-US" sz="1100" dirty="0"/>
              <a:t>Prior to the 1950’s we experienced the end of life in the home</a:t>
            </a:r>
          </a:p>
          <a:p>
            <a:r>
              <a:rPr lang="en-US" sz="1100" dirty="0"/>
              <a:t>Then the hospital systems and hospice removed death from occurring in the home</a:t>
            </a:r>
          </a:p>
          <a:p>
            <a:r>
              <a:rPr lang="en-US" sz="1100" dirty="0"/>
              <a:t>And that sort of disconnected us from the concept and more significantly, the conversation about death in our homes and with our families.</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29</a:t>
            </a:fld>
            <a:endParaRPr lang="en-US"/>
          </a:p>
        </p:txBody>
      </p:sp>
    </p:spTree>
    <p:extLst>
      <p:ext uri="{BB962C8B-B14F-4D97-AF65-F5344CB8AC3E}">
        <p14:creationId xmlns:p14="http://schemas.microsoft.com/office/powerpoint/2010/main" val="3858913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eight </a:t>
            </a:r>
            <a:r>
              <a:rPr lang="en-US" sz="1100" b="0" i="1" kern="1200" dirty="0">
                <a:solidFill>
                  <a:schemeClr val="tx1"/>
                </a:solidFill>
                <a:effectLst/>
                <a:latin typeface="+mn-lt"/>
                <a:ea typeface="+mn-ea"/>
                <a:cs typeface="+mn-cs"/>
              </a:rPr>
              <a:t>PFA</a:t>
            </a:r>
            <a:r>
              <a:rPr lang="en-US" sz="1100" b="0" i="0" kern="1200" dirty="0">
                <a:solidFill>
                  <a:schemeClr val="tx1"/>
                </a:solidFill>
                <a:effectLst/>
                <a:latin typeface="+mn-lt"/>
                <a:ea typeface="+mn-ea"/>
                <a:cs typeface="+mn-cs"/>
              </a:rPr>
              <a:t> Core Actions include:</a:t>
            </a:r>
          </a:p>
          <a:p>
            <a:r>
              <a:rPr lang="en-US" sz="1100" b="0" i="0" kern="1200" dirty="0">
                <a:solidFill>
                  <a:schemeClr val="tx1"/>
                </a:solidFill>
                <a:effectLst/>
                <a:latin typeface="+mn-lt"/>
                <a:ea typeface="+mn-ea"/>
                <a:cs typeface="+mn-cs"/>
              </a:rPr>
              <a:t>Contact and Engagement: To respond to contacts initiated by survivors, or to initiate contacts in a non-intrusive, compassionate, and helpful manner.</a:t>
            </a:r>
          </a:p>
          <a:p>
            <a:r>
              <a:rPr lang="en-US" sz="1100" b="0" i="0" kern="1200" dirty="0">
                <a:solidFill>
                  <a:schemeClr val="tx1"/>
                </a:solidFill>
                <a:effectLst/>
                <a:latin typeface="+mn-lt"/>
                <a:ea typeface="+mn-ea"/>
                <a:cs typeface="+mn-cs"/>
              </a:rPr>
              <a:t>Safety and Comfort: To enhance immediate and ongoing safety, and provide physical and emotional comfort.</a:t>
            </a:r>
          </a:p>
          <a:p>
            <a:r>
              <a:rPr lang="en-US" sz="1100" b="0" i="0" kern="1200" dirty="0">
                <a:solidFill>
                  <a:schemeClr val="tx1"/>
                </a:solidFill>
                <a:effectLst/>
                <a:latin typeface="+mn-lt"/>
                <a:ea typeface="+mn-ea"/>
                <a:cs typeface="+mn-cs"/>
              </a:rPr>
              <a:t>Stabilization (if needed): To calm and orient emotionally overwhelmed or disoriented survivors.</a:t>
            </a:r>
          </a:p>
          <a:p>
            <a:r>
              <a:rPr lang="en-US" sz="1100" b="0" i="0" kern="1200" dirty="0">
                <a:solidFill>
                  <a:schemeClr val="tx1"/>
                </a:solidFill>
                <a:effectLst/>
                <a:latin typeface="+mn-lt"/>
                <a:ea typeface="+mn-ea"/>
                <a:cs typeface="+mn-cs"/>
              </a:rPr>
              <a:t>Information Gathering on Current Needs and Concerns: To identify immediate needs and concerns, gather additional information, and tailor Psychological First Aid interventions.</a:t>
            </a:r>
          </a:p>
          <a:p>
            <a:r>
              <a:rPr lang="en-US" sz="1100" b="0" i="0" kern="1200" dirty="0">
                <a:solidFill>
                  <a:schemeClr val="tx1"/>
                </a:solidFill>
                <a:effectLst/>
                <a:latin typeface="+mn-lt"/>
                <a:ea typeface="+mn-ea"/>
                <a:cs typeface="+mn-cs"/>
              </a:rPr>
              <a:t>Practical Assistance: To offer practical help to survivors in addressing immediate needs and concerns.</a:t>
            </a:r>
          </a:p>
          <a:p>
            <a:r>
              <a:rPr lang="en-US" sz="1100" b="0" i="0" kern="1200" dirty="0">
                <a:solidFill>
                  <a:schemeClr val="tx1"/>
                </a:solidFill>
                <a:effectLst/>
                <a:latin typeface="+mn-lt"/>
                <a:ea typeface="+mn-ea"/>
                <a:cs typeface="+mn-cs"/>
              </a:rPr>
              <a:t>Connection with Social Supports: To help establish brief or ongoing contacts with primary support persons and other sources of support, including family members, friends, and community helping resources.</a:t>
            </a:r>
          </a:p>
          <a:p>
            <a:r>
              <a:rPr lang="en-US" sz="1100" b="0" i="0" kern="1200" dirty="0">
                <a:solidFill>
                  <a:schemeClr val="tx1"/>
                </a:solidFill>
                <a:effectLst/>
                <a:latin typeface="+mn-lt"/>
                <a:ea typeface="+mn-ea"/>
                <a:cs typeface="+mn-cs"/>
              </a:rPr>
              <a:t>Information on Coping: To provide information about stress reactions and coping to reduce distress and promote adaptive functioning.</a:t>
            </a:r>
          </a:p>
          <a:p>
            <a:r>
              <a:rPr lang="en-US" sz="1100" b="0" i="0" kern="1200" dirty="0">
                <a:solidFill>
                  <a:schemeClr val="tx1"/>
                </a:solidFill>
                <a:effectLst/>
                <a:latin typeface="+mn-lt"/>
                <a:ea typeface="+mn-ea"/>
                <a:cs typeface="+mn-cs"/>
              </a:rPr>
              <a:t>Linkage with Collaborative Services: To link survivors with available services needed at the time or in the future.</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30</a:t>
            </a:fld>
            <a:endParaRPr lang="en-US"/>
          </a:p>
        </p:txBody>
      </p:sp>
    </p:spTree>
    <p:extLst>
      <p:ext uri="{BB962C8B-B14F-4D97-AF65-F5344CB8AC3E}">
        <p14:creationId xmlns:p14="http://schemas.microsoft.com/office/powerpoint/2010/main" val="214307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kumimoji="0" lang="en-US" sz="1100" b="0" i="0"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br>
            <a:br>
              <a:rPr kumimoji="0" lang="en-US" sz="1100" b="0" i="0"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br>
            <a:r>
              <a:rPr kumimoji="0" lang="en-US" sz="1100" b="0" i="1" u="none" strike="noStrike" kern="1200" cap="none" spc="0" normalizeH="0" baseline="0" noProof="0" dirty="0">
                <a:ln>
                  <a:noFill/>
                </a:ln>
                <a:solidFill>
                  <a:srgbClr val="222222"/>
                </a:solidFill>
                <a:effectLst/>
                <a:uLnTx/>
                <a:uFillTx/>
                <a:latin typeface="+mn-l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31</a:t>
            </a:fld>
            <a:endParaRPr lang="en-US"/>
          </a:p>
        </p:txBody>
      </p:sp>
    </p:spTree>
    <p:extLst>
      <p:ext uri="{BB962C8B-B14F-4D97-AF65-F5344CB8AC3E}">
        <p14:creationId xmlns:p14="http://schemas.microsoft.com/office/powerpoint/2010/main" val="171095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Campion J, </a:t>
            </a:r>
            <a:r>
              <a:rPr lang="en-US" dirty="0" err="1"/>
              <a:t>Javes</a:t>
            </a:r>
            <a:r>
              <a:rPr lang="en-US" dirty="0"/>
              <a:t>, A., Lund, C., Sartorius, N., Saxena, S., Marmot, M., Allan, J., &amp; </a:t>
            </a:r>
            <a:r>
              <a:rPr lang="en-US" dirty="0" err="1"/>
              <a:t>Udomratn</a:t>
            </a:r>
            <a:r>
              <a:rPr lang="en-US" dirty="0"/>
              <a:t>, P.  Public mental health:  required actions to address implementation failure in the context of  COVID-19.  </a:t>
            </a:r>
            <a:r>
              <a:rPr lang="en-US" i="1" dirty="0"/>
              <a:t>Health Policy</a:t>
            </a:r>
            <a:r>
              <a:rPr lang="en-US" dirty="0"/>
              <a:t>, Vol. 9 February 2022.</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316328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Sources: </a:t>
            </a:r>
            <a:r>
              <a:rPr lang="en-US" sz="1100" kern="1200" dirty="0" err="1">
                <a:solidFill>
                  <a:schemeClr val="tx1"/>
                </a:solidFill>
                <a:effectLst/>
                <a:latin typeface="+mn-lt"/>
                <a:ea typeface="+mn-ea"/>
                <a:cs typeface="+mn-cs"/>
              </a:rPr>
              <a:t>Cerel</a:t>
            </a:r>
            <a:r>
              <a:rPr lang="en-US" sz="1100" kern="1200" dirty="0">
                <a:solidFill>
                  <a:schemeClr val="tx1"/>
                </a:solidFill>
                <a:effectLst/>
                <a:latin typeface="+mn-lt"/>
                <a:ea typeface="+mn-ea"/>
                <a:cs typeface="+mn-cs"/>
              </a:rPr>
              <a:t>, J. (2015, April 18). We are all connected in </a:t>
            </a:r>
            <a:r>
              <a:rPr lang="en-US" sz="1100" kern="1200" dirty="0" err="1">
                <a:solidFill>
                  <a:schemeClr val="tx1"/>
                </a:solidFill>
                <a:effectLst/>
                <a:latin typeface="+mn-lt"/>
                <a:ea typeface="+mn-ea"/>
                <a:cs typeface="+mn-cs"/>
              </a:rPr>
              <a:t>suicidology</a:t>
            </a:r>
            <a:r>
              <a:rPr lang="en-US" sz="1100" kern="1200" dirty="0">
                <a:solidFill>
                  <a:schemeClr val="tx1"/>
                </a:solidFill>
                <a:effectLst/>
                <a:latin typeface="+mn-lt"/>
                <a:ea typeface="+mn-ea"/>
                <a:cs typeface="+mn-cs"/>
              </a:rPr>
              <a:t>: The continuum of "survivorship." Plenary presentation at the 48th annual conference of the American Association of </a:t>
            </a:r>
            <a:r>
              <a:rPr lang="en-US" sz="1100" kern="1200" dirty="0" err="1">
                <a:solidFill>
                  <a:schemeClr val="tx1"/>
                </a:solidFill>
                <a:effectLst/>
                <a:latin typeface="+mn-lt"/>
                <a:ea typeface="+mn-ea"/>
                <a:cs typeface="+mn-cs"/>
              </a:rPr>
              <a:t>Suicidology</a:t>
            </a:r>
            <a:r>
              <a:rPr lang="en-US" sz="1100" kern="1200" dirty="0">
                <a:solidFill>
                  <a:schemeClr val="tx1"/>
                </a:solidFill>
                <a:effectLst/>
                <a:latin typeface="+mn-lt"/>
                <a:ea typeface="+mn-ea"/>
                <a:cs typeface="+mn-cs"/>
              </a:rPr>
              <a:t>, Atlanta GA. [data from </a:t>
            </a:r>
            <a:r>
              <a:rPr lang="en-US" sz="1100" kern="1200" dirty="0" err="1">
                <a:solidFill>
                  <a:schemeClr val="tx1"/>
                </a:solidFill>
                <a:effectLst/>
                <a:latin typeface="+mn-lt"/>
                <a:ea typeface="+mn-ea"/>
                <a:cs typeface="+mn-cs"/>
              </a:rPr>
              <a:t>Cerel</a:t>
            </a:r>
            <a:r>
              <a:rPr lang="en-US" sz="1100" kern="1200" dirty="0">
                <a:solidFill>
                  <a:schemeClr val="tx1"/>
                </a:solidFill>
                <a:effectLst/>
                <a:latin typeface="+mn-lt"/>
                <a:ea typeface="+mn-ea"/>
                <a:cs typeface="+mn-cs"/>
              </a:rPr>
              <a:t>, Brown, Maple, Bush, van de </a:t>
            </a:r>
            <a:r>
              <a:rPr lang="en-US" sz="1100" kern="1200" dirty="0" err="1">
                <a:solidFill>
                  <a:schemeClr val="tx1"/>
                </a:solidFill>
                <a:effectLst/>
                <a:latin typeface="+mn-lt"/>
                <a:ea typeface="+mn-ea"/>
                <a:cs typeface="+mn-cs"/>
              </a:rPr>
              <a:t>Venne</a:t>
            </a:r>
            <a:r>
              <a:rPr lang="en-US" sz="1100" kern="1200" dirty="0">
                <a:solidFill>
                  <a:schemeClr val="tx1"/>
                </a:solidFill>
                <a:effectLst/>
                <a:latin typeface="+mn-lt"/>
                <a:ea typeface="+mn-ea"/>
                <a:cs typeface="+mn-cs"/>
              </a:rPr>
              <a:t>, Moore, &amp; Flaherty, in progress] </a:t>
            </a:r>
            <a:r>
              <a:rPr lang="en-US" sz="1100" kern="1200" dirty="0" err="1">
                <a:solidFill>
                  <a:schemeClr val="tx1"/>
                </a:solidFill>
                <a:effectLst/>
                <a:latin typeface="+mn-lt"/>
                <a:ea typeface="+mn-ea"/>
                <a:cs typeface="+mn-cs"/>
              </a:rPr>
              <a:t>Drapeau</a:t>
            </a:r>
            <a:r>
              <a:rPr lang="en-US" sz="1100" kern="1200" dirty="0">
                <a:solidFill>
                  <a:schemeClr val="tx1"/>
                </a:solidFill>
                <a:effectLst/>
                <a:latin typeface="+mn-lt"/>
                <a:ea typeface="+mn-ea"/>
                <a:cs typeface="+mn-cs"/>
              </a:rPr>
              <a:t> CW, McIntosh JL (for the American Association of </a:t>
            </a:r>
            <a:r>
              <a:rPr lang="en-US" sz="1100" kern="1200" dirty="0" err="1">
                <a:solidFill>
                  <a:schemeClr val="tx1"/>
                </a:solidFill>
                <a:effectLst/>
                <a:latin typeface="+mn-lt"/>
                <a:ea typeface="+mn-ea"/>
                <a:cs typeface="+mn-cs"/>
              </a:rPr>
              <a:t>Suicidology</a:t>
            </a:r>
            <a:r>
              <a:rPr lang="en-US" sz="1100" kern="1200" dirty="0">
                <a:solidFill>
                  <a:schemeClr val="tx1"/>
                </a:solidFill>
                <a:effectLst/>
                <a:latin typeface="+mn-lt"/>
                <a:ea typeface="+mn-ea"/>
                <a:cs typeface="+mn-cs"/>
              </a:rPr>
              <a:t>). (24 December 2017). U.S.A. suicide 2016: Official final data. Washington, DC: American Association of </a:t>
            </a:r>
            <a:r>
              <a:rPr lang="en-US" sz="1100" kern="1200" dirty="0" err="1">
                <a:solidFill>
                  <a:schemeClr val="tx1"/>
                </a:solidFill>
                <a:effectLst/>
                <a:latin typeface="+mn-lt"/>
                <a:ea typeface="+mn-ea"/>
                <a:cs typeface="+mn-cs"/>
              </a:rPr>
              <a:t>Suicidology</a:t>
            </a:r>
            <a:r>
              <a:rPr lang="en-US" sz="11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730A5-E118-DD43-8C03-06ED1FCE0900}" type="slidenum">
              <a:rPr lang="en-US" smtClean="0"/>
              <a:t>5</a:t>
            </a:fld>
            <a:endParaRPr lang="en-US"/>
          </a:p>
        </p:txBody>
      </p:sp>
    </p:spTree>
    <p:extLst>
      <p:ext uri="{BB962C8B-B14F-4D97-AF65-F5344CB8AC3E}">
        <p14:creationId xmlns:p14="http://schemas.microsoft.com/office/powerpoint/2010/main" val="29226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Which by the end of the section you will be able to ------</a:t>
            </a:r>
          </a:p>
        </p:txBody>
      </p:sp>
      <p:sp>
        <p:nvSpPr>
          <p:cNvPr id="4" name="Slide Number Placeholder 3"/>
          <p:cNvSpPr>
            <a:spLocks noGrp="1"/>
          </p:cNvSpPr>
          <p:nvPr>
            <p:ph type="sldNum" sz="quarter" idx="10"/>
          </p:nvPr>
        </p:nvSpPr>
        <p:spPr/>
        <p:txBody>
          <a:bodyPr/>
          <a:lstStyle/>
          <a:p>
            <a:fld id="{7E9730A5-E118-DD43-8C03-06ED1FCE0900}" type="slidenum">
              <a:rPr lang="en-US" smtClean="0"/>
              <a:t>6</a:t>
            </a:fld>
            <a:endParaRPr lang="en-US"/>
          </a:p>
        </p:txBody>
      </p:sp>
    </p:spTree>
    <p:extLst>
      <p:ext uri="{BB962C8B-B14F-4D97-AF65-F5344CB8AC3E}">
        <p14:creationId xmlns:p14="http://schemas.microsoft.com/office/powerpoint/2010/main" val="284616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333995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Applying Science. Advancing Practice (ASAP) is a series of information briefs from the CDC’s Division of Violence Prevention.</a:t>
            </a:r>
          </a:p>
          <a:p>
            <a:endParaRPr lang="en-US" dirty="0"/>
          </a:p>
          <a:p>
            <a:r>
              <a:rPr lang="en-US" dirty="0"/>
              <a:t>ASAP – Suicide Prevention:  A Public Health Issue</a:t>
            </a:r>
          </a:p>
          <a:p>
            <a:r>
              <a:rPr lang="en-US" dirty="0"/>
              <a:t>https://www.cdc.gov/violenceprevention/pdf/asap_suicide_issue2-a.pdf</a:t>
            </a:r>
          </a:p>
          <a:p>
            <a:r>
              <a:rPr lang="en-US" dirty="0"/>
              <a:t>Last updated June 2020</a:t>
            </a:r>
          </a:p>
        </p:txBody>
      </p:sp>
      <p:sp>
        <p:nvSpPr>
          <p:cNvPr id="4" name="Slide Number Placeholder 3"/>
          <p:cNvSpPr>
            <a:spLocks noGrp="1"/>
          </p:cNvSpPr>
          <p:nvPr>
            <p:ph type="sldNum" sz="quarter" idx="5"/>
          </p:nvPr>
        </p:nvSpPr>
        <p:spPr/>
        <p:txBody>
          <a:bodyPr/>
          <a:lstStyle/>
          <a:p>
            <a:fld id="{7E9730A5-E118-DD43-8C03-06ED1FCE0900}" type="slidenum">
              <a:rPr lang="en-US" smtClean="0"/>
              <a:t>8</a:t>
            </a:fld>
            <a:endParaRPr lang="en-US"/>
          </a:p>
        </p:txBody>
      </p:sp>
    </p:spTree>
    <p:extLst>
      <p:ext uri="{BB962C8B-B14F-4D97-AF65-F5344CB8AC3E}">
        <p14:creationId xmlns:p14="http://schemas.microsoft.com/office/powerpoint/2010/main" val="63206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Source:  American Public Health Association (APHA). A Comprehensive Approach to Suicide Prevention within a Public Health Framework.</a:t>
            </a:r>
          </a:p>
          <a:p>
            <a:r>
              <a:rPr lang="en-US" sz="1100" dirty="0"/>
              <a:t>https://www.apha.org/Policies-and-Advocacy/Public-Health-Policy-Statements/Policy-Database/2022/01/07/A-Comprehensive-Approach-to-Suicide-Prevention-within-a-Public-Health-Framework.  Policy Number 20213.  Oct 26, 2021.</a:t>
            </a:r>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359352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latin typeface="+mn-lt"/>
              </a:rPr>
              <a:t>These are the problems we are facing in the Crisis Response System</a:t>
            </a:r>
          </a:p>
          <a:p>
            <a:r>
              <a:rPr lang="en-US" sz="1100" b="0" dirty="0">
                <a:latin typeface="+mn-lt"/>
              </a:rPr>
              <a:t>There is also a human cost of emotional pain to families who are struggling to access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The increasing cost of psychiatric boarding and inpatient healthcare. The average cost for an emergency department to board a psychiatric patient is near $2,500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In addition to the high-cost to board psychiatric patients in hospitals, this typically leads to longer wait times for all emergency patients and lower productivity in hospitals which risks a higher cost of human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In some cases, psychiatric patients don’t stay long enough to receive the services they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And these individuals who are unable to access needed community-based services in a timely manner, are not the problem or to blame for this although they are too often treated as though they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These individuals are finding themselves in the wrong care in the wrong place- and that’s why relapse, readmission, and recidivism have such an unreasonable stronghold in the recovery space.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mn-lt"/>
              </a:rPr>
              <a:t>At which point are we going to heal the system? Healing the system is not passing along responsibility throughout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mn-lt"/>
            </a:endParaRPr>
          </a:p>
          <a:p>
            <a:pPr marL="171450" indent="-171450">
              <a:buFont typeface="Arial" panose="020B0604020202020204" pitchFamily="34" charset="0"/>
              <a:buChar char="•"/>
            </a:pPr>
            <a:r>
              <a:rPr lang="en-US" sz="1100" b="0" dirty="0">
                <a:latin typeface="+mn-lt"/>
              </a:rPr>
              <a:t>We’ve seen this with an over-reliance on law enforcement driving up the costs to employ law enforcement to fill the gaps throughout the Crisis Response System.</a:t>
            </a:r>
          </a:p>
          <a:p>
            <a:pPr marL="171450" indent="-171450">
              <a:buFont typeface="Arial" panose="020B0604020202020204" pitchFamily="34" charset="0"/>
              <a:buChar char="•"/>
            </a:pPr>
            <a:endParaRPr lang="en-US" sz="1100" b="0" dirty="0">
              <a:latin typeface="+mn-lt"/>
            </a:endParaRPr>
          </a:p>
          <a:p>
            <a:pPr marL="171450" indent="-171450">
              <a:buFont typeface="Arial" panose="020B0604020202020204" pitchFamily="34" charset="0"/>
              <a:buChar char="•"/>
            </a:pPr>
            <a:r>
              <a:rPr lang="en-US" sz="1100" b="0" dirty="0">
                <a:latin typeface="+mn-lt"/>
              </a:rPr>
              <a:t>The costs of law enforcement and the justice system teams dedicating a disproportionate amount of resources to address issues that result from a person’s untreated crisis.</a:t>
            </a:r>
          </a:p>
        </p:txBody>
      </p:sp>
      <p:sp>
        <p:nvSpPr>
          <p:cNvPr id="4" name="Slide Number Placeholder 3"/>
          <p:cNvSpPr>
            <a:spLocks noGrp="1"/>
          </p:cNvSpPr>
          <p:nvPr>
            <p:ph type="sldNum" sz="quarter" idx="10"/>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384104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descr="PICS logo">
            <a:extLst>
              <a:ext uri="{FF2B5EF4-FFF2-40B4-BE49-F238E27FC236}">
                <a16:creationId xmlns:a16="http://schemas.microsoft.com/office/drawing/2014/main" id="{1D723CC9-E871-B295-B5C8-511012B37A8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215899" y="4773274"/>
            <a:ext cx="3797300" cy="2374900"/>
          </a:xfrm>
          <a:prstGeom prst="rect">
            <a:avLst/>
          </a:prstGeom>
        </p:spPr>
      </p:pic>
      <p:pic>
        <p:nvPicPr>
          <p:cNvPr id="9" name="Picture 8">
            <a:extLst>
              <a:ext uri="{FF2B5EF4-FFF2-40B4-BE49-F238E27FC236}">
                <a16:creationId xmlns:a16="http://schemas.microsoft.com/office/drawing/2014/main" id="{C7ABE04B-83A6-C202-50CF-17FA9941CE1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1116" y="0"/>
            <a:ext cx="12273116" cy="6903628"/>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187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31743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D35484-EC7E-50D2-8CA4-73CAF2423935}"/>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descr="PICS Logo">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descr="Nevada State Seal">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descr="DCFH Logo">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descr="CASAT Logo">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1/25/24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0328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CE7A1-5332-2D73-1850-80A7D3156F9B}"/>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22412" y="0"/>
            <a:ext cx="920750" cy="6858000"/>
          </a:xfrm>
          <a:prstGeom prst="rect">
            <a:avLst/>
          </a:prstGeom>
        </p:spPr>
      </p:pic>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409ED-8255-F141-B6F8-876196592248}" type="datetimeFigureOut">
              <a:rPr lang="en-US" smtClean="0"/>
              <a:t>1/25/24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12" name="Picture 11" descr="PICS logo">
            <a:extLst>
              <a:ext uri="{FF2B5EF4-FFF2-40B4-BE49-F238E27FC236}">
                <a16:creationId xmlns:a16="http://schemas.microsoft.com/office/drawing/2014/main" id="{268DBBD6-6FFE-09CB-F908-E202C77D90C5}"/>
              </a:ext>
            </a:extLst>
          </p:cNvPr>
          <p:cNvPicPr>
            <a:picLocks noChangeAspect="1"/>
          </p:cNvPicPr>
          <p:nvPr userDrawn="1"/>
        </p:nvPicPr>
        <p:blipFill>
          <a:blip r:embed="rId13"/>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5" r:id="rId8"/>
    <p:sldLayoutId id="2147483657" r:id="rId9"/>
    <p:sldLayoutId id="2147483658" r:id="rId10"/>
  </p:sldLayoutIdLst>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01FE25-4B6C-6BCC-879D-03507CDE99AF}"/>
              </a:ext>
            </a:extLst>
          </p:cNvPr>
          <p:cNvSpPr txBox="1"/>
          <p:nvPr/>
        </p:nvSpPr>
        <p:spPr>
          <a:xfrm>
            <a:off x="551329" y="4245820"/>
            <a:ext cx="2645249" cy="369332"/>
          </a:xfrm>
          <a:prstGeom prst="rect">
            <a:avLst/>
          </a:prstGeom>
          <a:noFill/>
        </p:spPr>
        <p:txBody>
          <a:bodyPr wrap="square" rtlCol="0">
            <a:spAutoFit/>
          </a:bodyPr>
          <a:lstStyle/>
          <a:p>
            <a:r>
              <a:rPr lang="en-US" dirty="0">
                <a:solidFill>
                  <a:schemeClr val="bg2">
                    <a:lumMod val="50000"/>
                  </a:schemeClr>
                </a:solidFill>
              </a:rPr>
              <a:t>Date 10/7/2023</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2"/>
            <a:ext cx="5859096" cy="952934"/>
          </a:xfrm>
        </p:spPr>
        <p:txBody>
          <a:bodyPr/>
          <a:lstStyle/>
          <a:p>
            <a:r>
              <a:rPr lang="en-US" dirty="0"/>
              <a:t>Pathways in Crisis Services Project</a:t>
            </a:r>
          </a:p>
        </p:txBody>
      </p:sp>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p:txBody>
          <a:bodyPr>
            <a:normAutofit fontScale="90000"/>
          </a:bodyPr>
          <a:lstStyle/>
          <a:p>
            <a:r>
              <a:rPr lang="en-US" dirty="0"/>
              <a:t>Public Health’s Role Crisis Response &amp; Suicide Prevention</a:t>
            </a:r>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lstStyle/>
          <a:p>
            <a:r>
              <a:rPr lang="en-US" dirty="0"/>
              <a:t>Crisis Response System Impact</a:t>
            </a:r>
          </a:p>
        </p:txBody>
      </p:sp>
      <p:sp>
        <p:nvSpPr>
          <p:cNvPr id="3" name="Content Placeholder 2"/>
          <p:cNvSpPr>
            <a:spLocks noGrp="1"/>
          </p:cNvSpPr>
          <p:nvPr>
            <p:ph idx="1"/>
          </p:nvPr>
        </p:nvSpPr>
        <p:spPr/>
        <p:txBody>
          <a:bodyPr/>
          <a:lstStyle/>
          <a:p>
            <a:r>
              <a:rPr lang="en-US" dirty="0"/>
              <a:t>Suicide</a:t>
            </a:r>
          </a:p>
          <a:p>
            <a:r>
              <a:rPr lang="en-US" dirty="0"/>
              <a:t>Family pain</a:t>
            </a:r>
          </a:p>
          <a:p>
            <a:r>
              <a:rPr lang="en-US" dirty="0"/>
              <a:t>Psychiatric Boarding</a:t>
            </a:r>
          </a:p>
          <a:p>
            <a:r>
              <a:rPr lang="en-US" dirty="0"/>
              <a:t>The wrong care in the wrong place</a:t>
            </a:r>
          </a:p>
          <a:p>
            <a:r>
              <a:rPr lang="en-US" dirty="0"/>
              <a:t>Law enforcement working as “mobile crisis”</a:t>
            </a:r>
          </a:p>
        </p:txBody>
      </p:sp>
    </p:spTree>
    <p:extLst>
      <p:ext uri="{BB962C8B-B14F-4D97-AF65-F5344CB8AC3E}">
        <p14:creationId xmlns:p14="http://schemas.microsoft.com/office/powerpoint/2010/main" val="190057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lstStyle/>
          <a:p>
            <a:r>
              <a:rPr lang="en-US" dirty="0"/>
              <a:t>Crisis Response System in Nevada</a:t>
            </a:r>
          </a:p>
        </p:txBody>
      </p:sp>
      <p:sp>
        <p:nvSpPr>
          <p:cNvPr id="3" name="Content Placeholder 2"/>
          <p:cNvSpPr>
            <a:spLocks noGrp="1"/>
          </p:cNvSpPr>
          <p:nvPr>
            <p:ph idx="1"/>
          </p:nvPr>
        </p:nvSpPr>
        <p:spPr/>
        <p:txBody>
          <a:bodyPr/>
          <a:lstStyle/>
          <a:p>
            <a:r>
              <a:rPr lang="en-US" dirty="0"/>
              <a:t>High-Tech Crisis Call Centers</a:t>
            </a:r>
          </a:p>
          <a:p>
            <a:r>
              <a:rPr lang="en-US" dirty="0"/>
              <a:t>24/7 Mobile Crisis</a:t>
            </a:r>
          </a:p>
          <a:p>
            <a:r>
              <a:rPr lang="en-US" dirty="0"/>
              <a:t>Crisis Stabilization Programs</a:t>
            </a:r>
          </a:p>
          <a:p>
            <a:r>
              <a:rPr lang="en-US" dirty="0"/>
              <a:t>Essential Principles and Practices</a:t>
            </a:r>
          </a:p>
        </p:txBody>
      </p:sp>
    </p:spTree>
    <p:extLst>
      <p:ext uri="{BB962C8B-B14F-4D97-AF65-F5344CB8AC3E}">
        <p14:creationId xmlns:p14="http://schemas.microsoft.com/office/powerpoint/2010/main" val="11606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Nevada’s Ideal</a:t>
            </a:r>
            <a:br>
              <a:rPr lang="en-US" dirty="0"/>
            </a:br>
            <a:r>
              <a:rPr lang="en-US" dirty="0"/>
              <a:t>Crisis Continuum</a:t>
            </a:r>
          </a:p>
        </p:txBody>
      </p:sp>
      <p:pic>
        <p:nvPicPr>
          <p:cNvPr id="7" name="Content Placeholder 6" descr="Nevada's Ideal Crisis Continuum.">
            <a:extLst>
              <a:ext uri="{FF2B5EF4-FFF2-40B4-BE49-F238E27FC236}">
                <a16:creationId xmlns:a16="http://schemas.microsoft.com/office/drawing/2014/main" id="{82F67552-C0AE-7900-31CB-82A01D8ED60E}"/>
              </a:ext>
            </a:extLst>
          </p:cNvPr>
          <p:cNvPicPr>
            <a:picLocks noGrp="1" noChangeAspect="1"/>
          </p:cNvPicPr>
          <p:nvPr>
            <p:ph idx="1"/>
          </p:nvPr>
        </p:nvPicPr>
        <p:blipFill>
          <a:blip r:embed="rId2"/>
          <a:stretch>
            <a:fillRect/>
          </a:stretch>
        </p:blipFill>
        <p:spPr>
          <a:xfrm>
            <a:off x="5216992" y="457200"/>
            <a:ext cx="6104592" cy="5506277"/>
          </a:xfrm>
          <a:prstGeom prst="rect">
            <a:avLst/>
          </a:prstGeom>
        </p:spPr>
      </p:pic>
    </p:spTree>
    <p:extLst>
      <p:ext uri="{BB962C8B-B14F-4D97-AF65-F5344CB8AC3E}">
        <p14:creationId xmlns:p14="http://schemas.microsoft.com/office/powerpoint/2010/main" val="225748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F4C8-46FA-7ADD-919D-9890A6AECD18}"/>
              </a:ext>
            </a:extLst>
          </p:cNvPr>
          <p:cNvSpPr>
            <a:spLocks noGrp="1"/>
          </p:cNvSpPr>
          <p:nvPr>
            <p:ph type="title"/>
          </p:nvPr>
        </p:nvSpPr>
        <p:spPr/>
        <p:txBody>
          <a:bodyPr>
            <a:normAutofit fontScale="90000"/>
          </a:bodyPr>
          <a:lstStyle/>
          <a:p>
            <a:r>
              <a:rPr lang="en-US" dirty="0"/>
              <a:t>Crisis Response System – Policy Development</a:t>
            </a:r>
          </a:p>
        </p:txBody>
      </p:sp>
      <p:sp>
        <p:nvSpPr>
          <p:cNvPr id="3" name="Content Placeholder 2">
            <a:extLst>
              <a:ext uri="{FF2B5EF4-FFF2-40B4-BE49-F238E27FC236}">
                <a16:creationId xmlns:a16="http://schemas.microsoft.com/office/drawing/2014/main" id="{4D7E15D5-7381-07E7-2ED0-7057997C34E6}"/>
              </a:ext>
            </a:extLst>
          </p:cNvPr>
          <p:cNvSpPr>
            <a:spLocks noGrp="1"/>
          </p:cNvSpPr>
          <p:nvPr>
            <p:ph idx="1"/>
          </p:nvPr>
        </p:nvSpPr>
        <p:spPr>
          <a:xfrm>
            <a:off x="1262716" y="2014330"/>
            <a:ext cx="10091084" cy="3862036"/>
          </a:xfrm>
        </p:spPr>
        <p:txBody>
          <a:bodyPr/>
          <a:lstStyle/>
          <a:p>
            <a:r>
              <a:rPr lang="en-US" dirty="0"/>
              <a:t>American Public Health Association</a:t>
            </a:r>
          </a:p>
          <a:p>
            <a:pPr lvl="1"/>
            <a:r>
              <a:rPr lang="en-US" dirty="0"/>
              <a:t>Coordinated system</a:t>
            </a:r>
          </a:p>
          <a:p>
            <a:pPr lvl="1"/>
            <a:r>
              <a:rPr lang="en-US" dirty="0"/>
              <a:t>Culturally sensitive</a:t>
            </a:r>
          </a:p>
          <a:p>
            <a:pPr lvl="1"/>
            <a:r>
              <a:rPr lang="en-US" dirty="0"/>
              <a:t>Funding</a:t>
            </a:r>
          </a:p>
          <a:p>
            <a:pPr lvl="2"/>
            <a:r>
              <a:rPr lang="en-US" dirty="0"/>
              <a:t>Initial</a:t>
            </a:r>
          </a:p>
          <a:p>
            <a:pPr lvl="2"/>
            <a:r>
              <a:rPr lang="en-US" dirty="0"/>
              <a:t>Long-term</a:t>
            </a:r>
          </a:p>
          <a:p>
            <a:pPr lvl="1"/>
            <a:r>
              <a:rPr lang="en-US" dirty="0"/>
              <a:t>Operational support</a:t>
            </a:r>
          </a:p>
          <a:p>
            <a:pPr lvl="2"/>
            <a:r>
              <a:rPr lang="en-US" dirty="0"/>
              <a:t>Between health care systems and public health</a:t>
            </a:r>
          </a:p>
          <a:p>
            <a:pPr lvl="1"/>
            <a:r>
              <a:rPr lang="en-US" dirty="0"/>
              <a:t>Trauma-informed strategies</a:t>
            </a:r>
          </a:p>
        </p:txBody>
      </p:sp>
    </p:spTree>
    <p:extLst>
      <p:ext uri="{BB962C8B-B14F-4D97-AF65-F5344CB8AC3E}">
        <p14:creationId xmlns:p14="http://schemas.microsoft.com/office/powerpoint/2010/main" val="152591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lstStyle/>
          <a:p>
            <a:r>
              <a:rPr lang="en-US" dirty="0"/>
              <a:t>Section 2:  Learning Objectives</a:t>
            </a:r>
          </a:p>
        </p:txBody>
      </p:sp>
      <p:sp>
        <p:nvSpPr>
          <p:cNvPr id="3" name="Content Placeholder 2"/>
          <p:cNvSpPr>
            <a:spLocks noGrp="1"/>
          </p:cNvSpPr>
          <p:nvPr>
            <p:ph idx="1"/>
          </p:nvPr>
        </p:nvSpPr>
        <p:spPr/>
        <p:txBody>
          <a:bodyPr/>
          <a:lstStyle/>
          <a:p>
            <a:r>
              <a:rPr lang="en-US" dirty="0"/>
              <a:t>Describe the components of the National Behavioral Health Guidelines for crisis care.</a:t>
            </a:r>
          </a:p>
        </p:txBody>
      </p:sp>
    </p:spTree>
    <p:extLst>
      <p:ext uri="{BB962C8B-B14F-4D97-AF65-F5344CB8AC3E}">
        <p14:creationId xmlns:p14="http://schemas.microsoft.com/office/powerpoint/2010/main" val="131568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normAutofit/>
          </a:bodyPr>
          <a:lstStyle/>
          <a:p>
            <a:r>
              <a:rPr lang="en-US" sz="3600" dirty="0"/>
              <a:t>National Guidelines for BH Crisis Services</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2400" dirty="0"/>
              <a:t>An effective strategy for suicide prevention</a:t>
            </a:r>
          </a:p>
          <a:p>
            <a:pPr marL="514350" indent="-514350">
              <a:buAutoNum type="arabicPeriod"/>
            </a:pPr>
            <a:r>
              <a:rPr lang="en-US" sz="2400" dirty="0"/>
              <a:t>An approach that better aligns care to the unique needs of the individual</a:t>
            </a:r>
          </a:p>
          <a:p>
            <a:pPr marL="514350" indent="-514350">
              <a:buAutoNum type="arabicPeriod"/>
            </a:pPr>
            <a:r>
              <a:rPr lang="en-US" sz="2400" dirty="0"/>
              <a:t>A preferred strategy for the person in distress that offers services focused on resolving mental health and substance use crisis</a:t>
            </a:r>
          </a:p>
          <a:p>
            <a:pPr marL="514350" indent="-514350">
              <a:buAutoNum type="arabicPeriod"/>
            </a:pPr>
            <a:r>
              <a:rPr lang="en-US" sz="2400" dirty="0"/>
              <a:t>A key element to reduce psychiatric hospital bed overuse</a:t>
            </a:r>
          </a:p>
          <a:p>
            <a:pPr marL="514350" indent="-514350">
              <a:buAutoNum type="arabicPeriod"/>
            </a:pPr>
            <a:r>
              <a:rPr lang="en-US" sz="2400" dirty="0"/>
              <a:t>An essential resource to eliminate psychiatric boarding in emergency departments</a:t>
            </a:r>
          </a:p>
          <a:p>
            <a:pPr marL="514350" indent="-514350">
              <a:buAutoNum type="arabicPeriod"/>
            </a:pPr>
            <a:r>
              <a:rPr lang="en-US" sz="2400" dirty="0"/>
              <a:t>A viable solution to the drains on law enforcement resources in a community</a:t>
            </a:r>
          </a:p>
          <a:p>
            <a:pPr marL="514350" indent="-514350">
              <a:buAutoNum type="arabicPeriod"/>
            </a:pPr>
            <a:r>
              <a:rPr lang="en-US" sz="2400" dirty="0"/>
              <a:t>Reduce the fragmentation of mental health care</a:t>
            </a:r>
          </a:p>
        </p:txBody>
      </p:sp>
    </p:spTree>
    <p:extLst>
      <p:ext uri="{BB962C8B-B14F-4D97-AF65-F5344CB8AC3E}">
        <p14:creationId xmlns:p14="http://schemas.microsoft.com/office/powerpoint/2010/main" val="73224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normAutofit/>
          </a:bodyPr>
          <a:lstStyle/>
          <a:p>
            <a:r>
              <a:rPr lang="en-US" sz="3600" dirty="0"/>
              <a:t>Crisis Services in Alignment</a:t>
            </a:r>
          </a:p>
        </p:txBody>
      </p:sp>
      <p:pic>
        <p:nvPicPr>
          <p:cNvPr id="4" name="Content Placeholder 3" descr="Crisis System: Alignment of services toward a common goal">
            <a:extLst>
              <a:ext uri="{FF2B5EF4-FFF2-40B4-BE49-F238E27FC236}">
                <a16:creationId xmlns:a16="http://schemas.microsoft.com/office/drawing/2014/main" id="{0D66B8D2-32D6-AE92-F9EB-ED246A2E1DF3}"/>
              </a:ext>
            </a:extLst>
          </p:cNvPr>
          <p:cNvPicPr>
            <a:picLocks noGrp="1" noChangeAspect="1"/>
          </p:cNvPicPr>
          <p:nvPr>
            <p:ph idx="1"/>
          </p:nvPr>
        </p:nvPicPr>
        <p:blipFill>
          <a:blip r:embed="rId3"/>
          <a:stretch>
            <a:fillRect/>
          </a:stretch>
        </p:blipFill>
        <p:spPr>
          <a:xfrm>
            <a:off x="1620078" y="1816100"/>
            <a:ext cx="9471992" cy="4060825"/>
          </a:xfrm>
          <a:prstGeom prst="rect">
            <a:avLst/>
          </a:prstGeom>
        </p:spPr>
      </p:pic>
    </p:spTree>
    <p:extLst>
      <p:ext uri="{BB962C8B-B14F-4D97-AF65-F5344CB8AC3E}">
        <p14:creationId xmlns:p14="http://schemas.microsoft.com/office/powerpoint/2010/main" val="391024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Learning Objectives</a:t>
            </a:r>
          </a:p>
        </p:txBody>
      </p:sp>
      <p:sp>
        <p:nvSpPr>
          <p:cNvPr id="3" name="Content Placeholder 2"/>
          <p:cNvSpPr>
            <a:spLocks noGrp="1"/>
          </p:cNvSpPr>
          <p:nvPr>
            <p:ph idx="1"/>
          </p:nvPr>
        </p:nvSpPr>
        <p:spPr/>
        <p:txBody>
          <a:bodyPr>
            <a:normAutofit fontScale="85000" lnSpcReduction="20000"/>
          </a:bodyPr>
          <a:lstStyle/>
          <a:p>
            <a:r>
              <a:rPr lang="en-US" dirty="0"/>
              <a:t>Identify common trauma responses in these 5 domains</a:t>
            </a:r>
          </a:p>
          <a:p>
            <a:pPr lvl="1"/>
            <a:r>
              <a:rPr lang="en-US" dirty="0"/>
              <a:t>Physical</a:t>
            </a:r>
          </a:p>
          <a:p>
            <a:pPr lvl="1"/>
            <a:r>
              <a:rPr lang="en-US" dirty="0"/>
              <a:t>Emotional</a:t>
            </a:r>
          </a:p>
          <a:p>
            <a:pPr lvl="1"/>
            <a:r>
              <a:rPr lang="en-US" dirty="0"/>
              <a:t>Cognitive</a:t>
            </a:r>
          </a:p>
          <a:p>
            <a:pPr lvl="1"/>
            <a:r>
              <a:rPr lang="en-US" dirty="0"/>
              <a:t>Behavioral; and</a:t>
            </a:r>
          </a:p>
          <a:p>
            <a:pPr lvl="1"/>
            <a:r>
              <a:rPr lang="en-US" dirty="0"/>
              <a:t>Existential</a:t>
            </a:r>
          </a:p>
          <a:p>
            <a:r>
              <a:rPr lang="en-US" dirty="0"/>
              <a:t>Identify types of child maltreatment treatment and adversity and the link to health in adulthood</a:t>
            </a:r>
          </a:p>
          <a:p>
            <a:r>
              <a:rPr lang="en-US" dirty="0"/>
              <a:t>Recognize how complex grief and the stress response system activates fight, flight, or fear; affecting the brain and body, and becomes conditioned over time</a:t>
            </a:r>
          </a:p>
          <a:p>
            <a:r>
              <a:rPr lang="en-US" dirty="0"/>
              <a:t>Socio-Ecological Model – preventing trauma</a:t>
            </a:r>
          </a:p>
          <a:p>
            <a:r>
              <a:rPr lang="en-US" dirty="0"/>
              <a:t>Public Health policies</a:t>
            </a:r>
          </a:p>
        </p:txBody>
      </p:sp>
    </p:spTree>
    <p:extLst>
      <p:ext uri="{BB962C8B-B14F-4D97-AF65-F5344CB8AC3E}">
        <p14:creationId xmlns:p14="http://schemas.microsoft.com/office/powerpoint/2010/main" val="171655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Trauma</a:t>
            </a:r>
          </a:p>
        </p:txBody>
      </p:sp>
      <p:sp>
        <p:nvSpPr>
          <p:cNvPr id="6" name="Text Placeholder 5"/>
          <p:cNvSpPr>
            <a:spLocks noGrp="1"/>
          </p:cNvSpPr>
          <p:nvPr>
            <p:ph type="body" sz="half" idx="2"/>
          </p:nvPr>
        </p:nvSpPr>
        <p:spPr/>
        <p:txBody>
          <a:bodyPr>
            <a:normAutofit/>
          </a:bodyPr>
          <a:lstStyle/>
          <a:p>
            <a:pPr marL="285750" indent="-285750">
              <a:buFont typeface="Arial" panose="020B0604020202020204" pitchFamily="34" charset="0"/>
              <a:buChar char="•"/>
            </a:pPr>
            <a:r>
              <a:rPr lang="en-US" sz="2800" dirty="0"/>
              <a:t>A single event</a:t>
            </a:r>
          </a:p>
          <a:p>
            <a:pPr marL="285750" indent="-285750">
              <a:buFont typeface="Arial" panose="020B0604020202020204" pitchFamily="34" charset="0"/>
              <a:buChar char="•"/>
            </a:pPr>
            <a:r>
              <a:rPr lang="en-US" sz="2800" dirty="0"/>
              <a:t>A reoccurring-strain trauma</a:t>
            </a:r>
          </a:p>
          <a:p>
            <a:pPr marL="285750" indent="-285750">
              <a:buFont typeface="Arial" panose="020B0604020202020204" pitchFamily="34" charset="0"/>
              <a:buChar char="•"/>
            </a:pPr>
            <a:r>
              <a:rPr lang="en-US" sz="2800" dirty="0"/>
              <a:t>Complex trauma</a:t>
            </a:r>
          </a:p>
          <a:p>
            <a:pPr marL="285750" indent="-285750">
              <a:buFont typeface="Arial" panose="020B0604020202020204" pitchFamily="34" charset="0"/>
              <a:buChar char="•"/>
            </a:pPr>
            <a:r>
              <a:rPr lang="en-US" sz="2800" dirty="0"/>
              <a:t>Historical-Intergenerational Trauma</a:t>
            </a:r>
          </a:p>
        </p:txBody>
      </p:sp>
      <p:pic>
        <p:nvPicPr>
          <p:cNvPr id="7" name="Picture 4" descr="Can Brain Injury Change Your Personality?">
            <a:extLst>
              <a:ext uri="{FF2B5EF4-FFF2-40B4-BE49-F238E27FC236}">
                <a16:creationId xmlns:a16="http://schemas.microsoft.com/office/drawing/2014/main" id="{69BE1B2A-A407-82AA-13EF-2453B6D1973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503" r="29263" b="2"/>
          <a:stretch/>
        </p:blipFill>
        <p:spPr bwMode="auto">
          <a:xfrm>
            <a:off x="5921348" y="987425"/>
            <a:ext cx="4695880" cy="487362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7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Intergenerational Trauma</a:t>
            </a:r>
          </a:p>
        </p:txBody>
      </p:sp>
      <p:sp>
        <p:nvSpPr>
          <p:cNvPr id="6" name="Content Placeholder 5"/>
          <p:cNvSpPr>
            <a:spLocks noGrp="1"/>
          </p:cNvSpPr>
          <p:nvPr>
            <p:ph idx="1"/>
          </p:nvPr>
        </p:nvSpPr>
        <p:spPr/>
        <p:txBody>
          <a:bodyPr/>
          <a:lstStyle/>
          <a:p>
            <a:r>
              <a:rPr lang="en-US" dirty="0"/>
              <a:t>The more prepared we are for danger, the less our brain perceives important relational information such as:</a:t>
            </a:r>
          </a:p>
          <a:p>
            <a:pPr lvl="1"/>
            <a:r>
              <a:rPr lang="en-US" dirty="0"/>
              <a:t>What we need</a:t>
            </a:r>
          </a:p>
          <a:p>
            <a:pPr lvl="1"/>
            <a:r>
              <a:rPr lang="en-US" dirty="0"/>
              <a:t>What we value</a:t>
            </a:r>
          </a:p>
          <a:p>
            <a:pPr lvl="1"/>
            <a:r>
              <a:rPr lang="en-US" dirty="0"/>
              <a:t>What we want to be able to engage in</a:t>
            </a:r>
          </a:p>
          <a:p>
            <a:r>
              <a:rPr lang="en-US" b="1" dirty="0"/>
              <a:t>DISCUSSION QUESTION:</a:t>
            </a:r>
          </a:p>
          <a:p>
            <a:pPr lvl="1"/>
            <a:r>
              <a:rPr lang="en-US" dirty="0"/>
              <a:t>What impact could intergenerational trauma have on your learning environment and experiences as a student?</a:t>
            </a:r>
          </a:p>
        </p:txBody>
      </p:sp>
    </p:spTree>
    <p:extLst>
      <p:ext uri="{BB962C8B-B14F-4D97-AF65-F5344CB8AC3E}">
        <p14:creationId xmlns:p14="http://schemas.microsoft.com/office/powerpoint/2010/main" val="67936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p:txBody>
          <a:bodyPr/>
          <a:lstStyle/>
          <a:p>
            <a:r>
              <a:rPr lang="en-US" dirty="0"/>
              <a:t>Overview of Sections by Topic</a:t>
            </a:r>
          </a:p>
        </p:txBody>
      </p:sp>
      <p:sp>
        <p:nvSpPr>
          <p:cNvPr id="3" name="Content Placeholder 2">
            <a:extLst>
              <a:ext uri="{FF2B5EF4-FFF2-40B4-BE49-F238E27FC236}">
                <a16:creationId xmlns:a16="http://schemas.microsoft.com/office/drawing/2014/main" id="{D432CA99-BA9E-E9FB-7910-925DEB0856AE}"/>
              </a:ext>
            </a:extLst>
          </p:cNvPr>
          <p:cNvSpPr>
            <a:spLocks noGrp="1"/>
          </p:cNvSpPr>
          <p:nvPr>
            <p:ph idx="1"/>
          </p:nvPr>
        </p:nvSpPr>
        <p:spPr>
          <a:xfrm>
            <a:off x="1262716" y="2164976"/>
            <a:ext cx="10091084" cy="3711390"/>
          </a:xfrm>
        </p:spPr>
        <p:txBody>
          <a:bodyPr/>
          <a:lstStyle/>
          <a:p>
            <a:pPr marL="514350" indent="-514350">
              <a:buAutoNum type="arabicPeriod"/>
            </a:pPr>
            <a:r>
              <a:rPr lang="en-US" b="1" dirty="0"/>
              <a:t>Mental Health and Suicide Prevention</a:t>
            </a:r>
          </a:p>
          <a:p>
            <a:pPr marL="514350" indent="-514350">
              <a:buAutoNum type="arabicPeriod"/>
            </a:pPr>
            <a:r>
              <a:rPr lang="en-US" b="1" dirty="0"/>
              <a:t>Crisis Response System</a:t>
            </a:r>
          </a:p>
          <a:p>
            <a:pPr marL="514350" indent="-514350">
              <a:buAutoNum type="arabicPeriod"/>
            </a:pPr>
            <a:r>
              <a:rPr lang="en-US" b="1" dirty="0"/>
              <a:t>Behavioral Health Guidelines</a:t>
            </a:r>
          </a:p>
          <a:p>
            <a:pPr marL="514350" indent="-514350">
              <a:buAutoNum type="arabicPeriod"/>
            </a:pPr>
            <a:r>
              <a:rPr lang="en-US" b="1" dirty="0"/>
              <a:t>Behavioral Health Responses to Trauma and Grief</a:t>
            </a:r>
          </a:p>
        </p:txBody>
      </p:sp>
    </p:spTree>
    <p:extLst>
      <p:ext uri="{BB962C8B-B14F-4D97-AF65-F5344CB8AC3E}">
        <p14:creationId xmlns:p14="http://schemas.microsoft.com/office/powerpoint/2010/main" val="2649157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E770-D1CD-4767-8FF1-36A271BDAD48}"/>
              </a:ext>
            </a:extLst>
          </p:cNvPr>
          <p:cNvSpPr>
            <a:spLocks noGrp="1"/>
          </p:cNvSpPr>
          <p:nvPr>
            <p:ph type="title"/>
          </p:nvPr>
        </p:nvSpPr>
        <p:spPr/>
        <p:txBody>
          <a:bodyPr>
            <a:normAutofit fontScale="90000"/>
          </a:bodyPr>
          <a:lstStyle/>
          <a:p>
            <a:r>
              <a:rPr lang="en-US" dirty="0"/>
              <a:t>Socio-Ecological Model:  A Framework for Prevention</a:t>
            </a:r>
          </a:p>
        </p:txBody>
      </p:sp>
      <p:pic>
        <p:nvPicPr>
          <p:cNvPr id="4" name="Content Placeholder 3" descr="A purple and white circle with white text&#10;&#10;Description automatically generated">
            <a:extLst>
              <a:ext uri="{FF2B5EF4-FFF2-40B4-BE49-F238E27FC236}">
                <a16:creationId xmlns:a16="http://schemas.microsoft.com/office/drawing/2014/main" id="{2A67AB74-63B3-6E2E-F60B-1D3AF5FA96CD}"/>
              </a:ext>
            </a:extLst>
          </p:cNvPr>
          <p:cNvPicPr>
            <a:picLocks noGrp="1" noChangeAspect="1"/>
          </p:cNvPicPr>
          <p:nvPr>
            <p:ph idx="1"/>
          </p:nvPr>
        </p:nvPicPr>
        <p:blipFill>
          <a:blip r:embed="rId2"/>
          <a:stretch>
            <a:fillRect/>
          </a:stretch>
        </p:blipFill>
        <p:spPr>
          <a:xfrm>
            <a:off x="1262063" y="2210015"/>
            <a:ext cx="10091737" cy="3272995"/>
          </a:xfrm>
        </p:spPr>
      </p:pic>
    </p:spTree>
    <p:extLst>
      <p:ext uri="{BB962C8B-B14F-4D97-AF65-F5344CB8AC3E}">
        <p14:creationId xmlns:p14="http://schemas.microsoft.com/office/powerpoint/2010/main" val="252005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C480-4A46-4CA9-B997-B4D8C867EE50}"/>
              </a:ext>
            </a:extLst>
          </p:cNvPr>
          <p:cNvSpPr>
            <a:spLocks noGrp="1"/>
          </p:cNvSpPr>
          <p:nvPr>
            <p:ph type="title"/>
          </p:nvPr>
        </p:nvSpPr>
        <p:spPr/>
        <p:txBody>
          <a:bodyPr/>
          <a:lstStyle/>
          <a:p>
            <a:r>
              <a:rPr lang="en-US" dirty="0"/>
              <a:t>Prevention of Trauma</a:t>
            </a:r>
          </a:p>
        </p:txBody>
      </p:sp>
      <p:sp>
        <p:nvSpPr>
          <p:cNvPr id="3" name="Content Placeholder 2">
            <a:extLst>
              <a:ext uri="{FF2B5EF4-FFF2-40B4-BE49-F238E27FC236}">
                <a16:creationId xmlns:a16="http://schemas.microsoft.com/office/drawing/2014/main" id="{065073FC-761F-478C-A6AB-958A4945601F}"/>
              </a:ext>
            </a:extLst>
          </p:cNvPr>
          <p:cNvSpPr>
            <a:spLocks noGrp="1"/>
          </p:cNvSpPr>
          <p:nvPr>
            <p:ph idx="1"/>
          </p:nvPr>
        </p:nvSpPr>
        <p:spPr/>
        <p:txBody>
          <a:bodyPr/>
          <a:lstStyle/>
          <a:p>
            <a:r>
              <a:rPr lang="en-US" dirty="0"/>
              <a:t>Preventing exposure to trauma is a primary public health strategy</a:t>
            </a:r>
          </a:p>
          <a:p>
            <a:pPr lvl="1"/>
            <a:r>
              <a:rPr lang="en-US" dirty="0"/>
              <a:t>Primary prevention </a:t>
            </a:r>
          </a:p>
          <a:p>
            <a:pPr lvl="1"/>
            <a:r>
              <a:rPr lang="en-US" dirty="0"/>
              <a:t>Secondary prevention</a:t>
            </a:r>
          </a:p>
          <a:p>
            <a:pPr lvl="1"/>
            <a:r>
              <a:rPr lang="en-US" dirty="0"/>
              <a:t>Tertiary prevention</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71882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5157-8866-4D9E-8550-30D4B963DCCD}"/>
              </a:ext>
            </a:extLst>
          </p:cNvPr>
          <p:cNvSpPr>
            <a:spLocks noGrp="1"/>
          </p:cNvSpPr>
          <p:nvPr>
            <p:ph type="title"/>
          </p:nvPr>
        </p:nvSpPr>
        <p:spPr/>
        <p:txBody>
          <a:bodyPr>
            <a:normAutofit fontScale="90000"/>
          </a:bodyPr>
          <a:lstStyle/>
          <a:p>
            <a:r>
              <a:rPr lang="en-US" dirty="0"/>
              <a:t>Public Health Impact Childhood Trauma</a:t>
            </a:r>
          </a:p>
        </p:txBody>
      </p:sp>
      <p:sp>
        <p:nvSpPr>
          <p:cNvPr id="3" name="Content Placeholder 2">
            <a:extLst>
              <a:ext uri="{FF2B5EF4-FFF2-40B4-BE49-F238E27FC236}">
                <a16:creationId xmlns:a16="http://schemas.microsoft.com/office/drawing/2014/main" id="{72BE6262-EF0E-4E5A-A814-1F9BE0F3A5E2}"/>
              </a:ext>
            </a:extLst>
          </p:cNvPr>
          <p:cNvSpPr>
            <a:spLocks noGrp="1"/>
          </p:cNvSpPr>
          <p:nvPr>
            <p:ph idx="1"/>
          </p:nvPr>
        </p:nvSpPr>
        <p:spPr/>
        <p:txBody>
          <a:bodyPr>
            <a:normAutofit lnSpcReduction="10000"/>
          </a:bodyPr>
          <a:lstStyle/>
          <a:p>
            <a:r>
              <a:rPr lang="en-US" dirty="0"/>
              <a:t>Trauma is particularly harming when it occurs in childhood or adolescence</a:t>
            </a:r>
          </a:p>
          <a:p>
            <a:r>
              <a:rPr lang="en-US" dirty="0"/>
              <a:t>Trauma disrupts numerous aspects of </a:t>
            </a:r>
          </a:p>
          <a:p>
            <a:pPr lvl="1"/>
            <a:r>
              <a:rPr lang="en-US" dirty="0"/>
              <a:t>Cognitive development</a:t>
            </a:r>
          </a:p>
          <a:p>
            <a:pPr lvl="1"/>
            <a:r>
              <a:rPr lang="en-US" dirty="0"/>
              <a:t>Emotional and social domains</a:t>
            </a:r>
          </a:p>
          <a:p>
            <a:pPr lvl="1"/>
            <a:r>
              <a:rPr lang="en-US" dirty="0"/>
              <a:t>Leading to adverse mental and educational outcomes</a:t>
            </a:r>
          </a:p>
          <a:p>
            <a:r>
              <a:rPr lang="en-US" dirty="0"/>
              <a:t>8 – 10% develop PTSD</a:t>
            </a:r>
          </a:p>
          <a:p>
            <a:endParaRPr lang="en-US" dirty="0"/>
          </a:p>
          <a:p>
            <a:pPr marL="0" indent="0">
              <a:buNone/>
            </a:pPr>
            <a:r>
              <a:rPr lang="en-US" dirty="0"/>
              <a:t>(ISTSS, 2015)</a:t>
            </a:r>
          </a:p>
          <a:p>
            <a:pPr marL="457200" lvl="1" indent="0">
              <a:buNone/>
            </a:pPr>
            <a:endParaRPr lang="en-US" dirty="0"/>
          </a:p>
        </p:txBody>
      </p:sp>
    </p:spTree>
    <p:extLst>
      <p:ext uri="{BB962C8B-B14F-4D97-AF65-F5344CB8AC3E}">
        <p14:creationId xmlns:p14="http://schemas.microsoft.com/office/powerpoint/2010/main" val="400735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Post-traumatic Stress Disorder (PTSD)</a:t>
            </a:r>
            <a:br>
              <a:rPr lang="en-US" dirty="0"/>
            </a:br>
            <a:r>
              <a:rPr lang="en-US" dirty="0"/>
              <a:t>Impact on the Brain</a:t>
            </a:r>
          </a:p>
        </p:txBody>
      </p:sp>
      <p:pic>
        <p:nvPicPr>
          <p:cNvPr id="4" name="Content Placeholder 3" descr="Effects of PTSD on the brain.">
            <a:extLst>
              <a:ext uri="{FF2B5EF4-FFF2-40B4-BE49-F238E27FC236}">
                <a16:creationId xmlns:a16="http://schemas.microsoft.com/office/drawing/2014/main" id="{D6278C8D-1567-C581-90A7-23DDE39CDD8F}"/>
              </a:ext>
            </a:extLst>
          </p:cNvPr>
          <p:cNvPicPr>
            <a:picLocks noGrp="1" noChangeAspect="1"/>
          </p:cNvPicPr>
          <p:nvPr>
            <p:ph idx="1"/>
          </p:nvPr>
        </p:nvPicPr>
        <p:blipFill>
          <a:blip r:embed="rId3"/>
          <a:stretch>
            <a:fillRect/>
          </a:stretch>
        </p:blipFill>
        <p:spPr>
          <a:xfrm>
            <a:off x="1719470" y="1816100"/>
            <a:ext cx="8925339" cy="4060825"/>
          </a:xfrm>
          <a:prstGeom prst="rect">
            <a:avLst/>
          </a:prstGeom>
        </p:spPr>
      </p:pic>
    </p:spTree>
    <p:extLst>
      <p:ext uri="{BB962C8B-B14F-4D97-AF65-F5344CB8AC3E}">
        <p14:creationId xmlns:p14="http://schemas.microsoft.com/office/powerpoint/2010/main" val="290910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6079-EB3C-4791-BD49-D9CCDE6BD368}"/>
              </a:ext>
            </a:extLst>
          </p:cNvPr>
          <p:cNvSpPr>
            <a:spLocks noGrp="1"/>
          </p:cNvSpPr>
          <p:nvPr>
            <p:ph type="title"/>
          </p:nvPr>
        </p:nvSpPr>
        <p:spPr/>
        <p:txBody>
          <a:bodyPr/>
          <a:lstStyle/>
          <a:p>
            <a:r>
              <a:rPr lang="en-US" dirty="0"/>
              <a:t>PTSD and Public Health</a:t>
            </a:r>
          </a:p>
        </p:txBody>
      </p:sp>
      <p:sp>
        <p:nvSpPr>
          <p:cNvPr id="3" name="Content Placeholder 2">
            <a:extLst>
              <a:ext uri="{FF2B5EF4-FFF2-40B4-BE49-F238E27FC236}">
                <a16:creationId xmlns:a16="http://schemas.microsoft.com/office/drawing/2014/main" id="{E0332D90-4EF8-40A0-9570-DF04936F0E39}"/>
              </a:ext>
            </a:extLst>
          </p:cNvPr>
          <p:cNvSpPr>
            <a:spLocks noGrp="1"/>
          </p:cNvSpPr>
          <p:nvPr>
            <p:ph idx="1"/>
          </p:nvPr>
        </p:nvSpPr>
        <p:spPr/>
        <p:txBody>
          <a:bodyPr/>
          <a:lstStyle/>
          <a:p>
            <a:r>
              <a:rPr lang="en-US" dirty="0"/>
              <a:t>Consequences of PTSD go far beyond the individual</a:t>
            </a:r>
          </a:p>
          <a:p>
            <a:pPr lvl="1"/>
            <a:r>
              <a:rPr lang="en-US" dirty="0"/>
              <a:t>Families</a:t>
            </a:r>
          </a:p>
          <a:p>
            <a:pPr lvl="1"/>
            <a:r>
              <a:rPr lang="en-US" dirty="0"/>
              <a:t>Intergenerational transmission of trauma</a:t>
            </a:r>
          </a:p>
          <a:p>
            <a:r>
              <a:rPr lang="en-US" dirty="0"/>
              <a:t>The annual loss of productivity to PTSD</a:t>
            </a:r>
          </a:p>
          <a:p>
            <a:pPr lvl="1"/>
            <a:r>
              <a:rPr lang="en-US" dirty="0"/>
              <a:t>Estimated at 3.6 days/month</a:t>
            </a:r>
          </a:p>
          <a:p>
            <a:pPr lvl="1"/>
            <a:r>
              <a:rPr lang="en-US" dirty="0"/>
              <a:t>Annual cost of $232.2 billion dollars in the U.S.</a:t>
            </a:r>
          </a:p>
          <a:p>
            <a:pPr lvl="1"/>
            <a:endParaRPr lang="en-US" dirty="0"/>
          </a:p>
          <a:p>
            <a:pPr marL="457200" lvl="1" indent="0">
              <a:buNone/>
            </a:pPr>
            <a:r>
              <a:rPr lang="en-US" dirty="0"/>
              <a:t>(ISTSS, 2015 and Davis et al., 2022)</a:t>
            </a:r>
          </a:p>
        </p:txBody>
      </p:sp>
    </p:spTree>
    <p:extLst>
      <p:ext uri="{BB962C8B-B14F-4D97-AF65-F5344CB8AC3E}">
        <p14:creationId xmlns:p14="http://schemas.microsoft.com/office/powerpoint/2010/main" val="10359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1417-9342-4064-843C-B486AFFA05FD}"/>
              </a:ext>
            </a:extLst>
          </p:cNvPr>
          <p:cNvSpPr>
            <a:spLocks noGrp="1"/>
          </p:cNvSpPr>
          <p:nvPr>
            <p:ph type="title"/>
          </p:nvPr>
        </p:nvSpPr>
        <p:spPr/>
        <p:txBody>
          <a:bodyPr/>
          <a:lstStyle/>
          <a:p>
            <a:r>
              <a:rPr lang="en-US" dirty="0"/>
              <a:t>The Role of Public Health Policies</a:t>
            </a:r>
          </a:p>
        </p:txBody>
      </p:sp>
      <p:sp>
        <p:nvSpPr>
          <p:cNvPr id="3" name="Content Placeholder 2">
            <a:extLst>
              <a:ext uri="{FF2B5EF4-FFF2-40B4-BE49-F238E27FC236}">
                <a16:creationId xmlns:a16="http://schemas.microsoft.com/office/drawing/2014/main" id="{67173B22-E68A-436D-9B4F-01D50332D0F1}"/>
              </a:ext>
            </a:extLst>
          </p:cNvPr>
          <p:cNvSpPr>
            <a:spLocks noGrp="1"/>
          </p:cNvSpPr>
          <p:nvPr>
            <p:ph idx="1"/>
          </p:nvPr>
        </p:nvSpPr>
        <p:spPr/>
        <p:txBody>
          <a:bodyPr/>
          <a:lstStyle/>
          <a:p>
            <a:r>
              <a:rPr lang="en-US" dirty="0"/>
              <a:t>Public Health policies should focus on preventing traumatic events</a:t>
            </a:r>
          </a:p>
          <a:p>
            <a:r>
              <a:rPr lang="en-US" dirty="0"/>
              <a:t>Providing early intervention services for survivor communities</a:t>
            </a:r>
          </a:p>
          <a:p>
            <a:r>
              <a:rPr lang="en-US" dirty="0"/>
              <a:t>Reducing stigma</a:t>
            </a:r>
          </a:p>
          <a:p>
            <a:r>
              <a:rPr lang="en-US" dirty="0"/>
              <a:t>Policymakers must recognize the PTSD is not strictly a military-related disorder</a:t>
            </a:r>
          </a:p>
          <a:p>
            <a:pPr lvl="1"/>
            <a:r>
              <a:rPr lang="en-US" dirty="0"/>
              <a:t>Address PTSD from all types of trauma</a:t>
            </a:r>
          </a:p>
        </p:txBody>
      </p:sp>
    </p:spTree>
    <p:extLst>
      <p:ext uri="{BB962C8B-B14F-4D97-AF65-F5344CB8AC3E}">
        <p14:creationId xmlns:p14="http://schemas.microsoft.com/office/powerpoint/2010/main" val="97643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BH Responses to Trauma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14272"/>
              </p:ext>
            </p:extLst>
          </p:nvPr>
        </p:nvGraphicFramePr>
        <p:xfrm>
          <a:off x="1262716" y="1690687"/>
          <a:ext cx="10091736" cy="4391458"/>
        </p:xfrm>
        <a:graphic>
          <a:graphicData uri="http://schemas.openxmlformats.org/drawingml/2006/table">
            <a:tbl>
              <a:tblPr firstRow="1" bandRow="1">
                <a:tableStyleId>{5C22544A-7EE6-4342-B048-85BDC9FD1C3A}</a:tableStyleId>
              </a:tblPr>
              <a:tblGrid>
                <a:gridCol w="3363912">
                  <a:extLst>
                    <a:ext uri="{9D8B030D-6E8A-4147-A177-3AD203B41FA5}">
                      <a16:colId xmlns:a16="http://schemas.microsoft.com/office/drawing/2014/main" val="2132050470"/>
                    </a:ext>
                  </a:extLst>
                </a:gridCol>
                <a:gridCol w="3363912">
                  <a:extLst>
                    <a:ext uri="{9D8B030D-6E8A-4147-A177-3AD203B41FA5}">
                      <a16:colId xmlns:a16="http://schemas.microsoft.com/office/drawing/2014/main" val="2857413719"/>
                    </a:ext>
                  </a:extLst>
                </a:gridCol>
                <a:gridCol w="3363912">
                  <a:extLst>
                    <a:ext uri="{9D8B030D-6E8A-4147-A177-3AD203B41FA5}">
                      <a16:colId xmlns:a16="http://schemas.microsoft.com/office/drawing/2014/main" val="127368090"/>
                    </a:ext>
                  </a:extLst>
                </a:gridCol>
              </a:tblGrid>
              <a:tr h="830068">
                <a:tc>
                  <a:txBody>
                    <a:bodyPr/>
                    <a:lstStyle/>
                    <a:p>
                      <a:r>
                        <a:rPr lang="en-US" dirty="0"/>
                        <a:t>Physical</a:t>
                      </a:r>
                    </a:p>
                  </a:txBody>
                  <a:tcPr/>
                </a:tc>
                <a:tc>
                  <a:txBody>
                    <a:bodyPr/>
                    <a:lstStyle/>
                    <a:p>
                      <a:r>
                        <a:rPr lang="en-US" dirty="0"/>
                        <a:t>Emotional</a:t>
                      </a:r>
                    </a:p>
                  </a:txBody>
                  <a:tcPr/>
                </a:tc>
                <a:tc>
                  <a:txBody>
                    <a:bodyPr/>
                    <a:lstStyle/>
                    <a:p>
                      <a:r>
                        <a:rPr lang="en-US" dirty="0"/>
                        <a:t>Cognitive</a:t>
                      </a:r>
                    </a:p>
                  </a:txBody>
                  <a:tcPr/>
                </a:tc>
                <a:extLst>
                  <a:ext uri="{0D108BD9-81ED-4DB2-BD59-A6C34878D82A}">
                    <a16:rowId xmlns:a16="http://schemas.microsoft.com/office/drawing/2014/main" val="784725209"/>
                  </a:ext>
                </a:extLst>
              </a:tr>
              <a:tr h="3561390">
                <a:tc>
                  <a:txBody>
                    <a:bodyPr/>
                    <a:lstStyle/>
                    <a:p>
                      <a:pPr marL="285750" indent="-285750">
                        <a:buFont typeface="Arial" panose="020B0604020202020204" pitchFamily="34" charset="0"/>
                        <a:buChar char="•"/>
                      </a:pPr>
                      <a:r>
                        <a:rPr lang="en-US" sz="1800" dirty="0"/>
                        <a:t>Nausea and/or gastrointestinal distress</a:t>
                      </a:r>
                    </a:p>
                    <a:p>
                      <a:pPr marL="285750" indent="-285750">
                        <a:buFont typeface="Arial" panose="020B0604020202020204" pitchFamily="34" charset="0"/>
                        <a:buChar char="•"/>
                      </a:pPr>
                      <a:r>
                        <a:rPr lang="en-US" sz="1800" dirty="0"/>
                        <a:t>Sweating or shivering</a:t>
                      </a:r>
                    </a:p>
                    <a:p>
                      <a:pPr marL="285750" indent="-285750">
                        <a:buFont typeface="Arial" panose="020B0604020202020204" pitchFamily="34" charset="0"/>
                        <a:buChar char="•"/>
                      </a:pPr>
                      <a:r>
                        <a:rPr lang="en-US" sz="1800" dirty="0"/>
                        <a:t>Faintness</a:t>
                      </a:r>
                    </a:p>
                    <a:p>
                      <a:pPr marL="285750" indent="-285750">
                        <a:buFont typeface="Arial" panose="020B0604020202020204" pitchFamily="34" charset="0"/>
                        <a:buChar char="•"/>
                      </a:pPr>
                      <a:r>
                        <a:rPr lang="en-US" sz="1800" dirty="0"/>
                        <a:t>Muscle tremors or uncontrollable shaking</a:t>
                      </a:r>
                    </a:p>
                    <a:p>
                      <a:pPr marL="285750" indent="-285750">
                        <a:buFont typeface="Arial" panose="020B0604020202020204" pitchFamily="34" charset="0"/>
                        <a:buChar char="•"/>
                      </a:pPr>
                      <a:r>
                        <a:rPr lang="en-US" sz="1800" dirty="0"/>
                        <a:t>Elevated heartbeat, respiration, and blood pressure</a:t>
                      </a:r>
                    </a:p>
                    <a:p>
                      <a:endParaRPr lang="en-US" dirty="0"/>
                    </a:p>
                  </a:txBody>
                  <a:tcPr/>
                </a:tc>
                <a:tc>
                  <a:txBody>
                    <a:bodyPr/>
                    <a:lstStyle/>
                    <a:p>
                      <a:pPr marL="285750" indent="-285750">
                        <a:buFont typeface="Arial" panose="020B0604020202020204" pitchFamily="34" charset="0"/>
                        <a:buChar char="•"/>
                      </a:pPr>
                      <a:r>
                        <a:rPr lang="en-US" sz="1800" dirty="0"/>
                        <a:t>Numbness and detachment</a:t>
                      </a:r>
                    </a:p>
                    <a:p>
                      <a:pPr marL="285750" indent="-285750">
                        <a:buFont typeface="Arial" panose="020B0604020202020204" pitchFamily="34" charset="0"/>
                        <a:buChar char="•"/>
                      </a:pPr>
                      <a:r>
                        <a:rPr lang="en-US" sz="1800" dirty="0"/>
                        <a:t>Anxiety or severe fear</a:t>
                      </a:r>
                    </a:p>
                    <a:p>
                      <a:pPr marL="285750" indent="-285750">
                        <a:buFont typeface="Arial" panose="020B0604020202020204" pitchFamily="34" charset="0"/>
                        <a:buChar char="•"/>
                      </a:pPr>
                      <a:r>
                        <a:rPr lang="en-US" sz="1800" dirty="0"/>
                        <a:t>Guilt (including survivor guilt)</a:t>
                      </a:r>
                    </a:p>
                    <a:p>
                      <a:pPr marL="285750" indent="-285750">
                        <a:buFont typeface="Arial" panose="020B0604020202020204" pitchFamily="34" charset="0"/>
                        <a:buChar char="•"/>
                      </a:pPr>
                      <a:r>
                        <a:rPr lang="en-US" sz="1800" dirty="0"/>
                        <a:t>Exhilaration as a result of surviving</a:t>
                      </a:r>
                    </a:p>
                    <a:p>
                      <a:pPr marL="285750" indent="-285750">
                        <a:buFont typeface="Arial" panose="020B0604020202020204" pitchFamily="34" charset="0"/>
                        <a:buChar char="•"/>
                      </a:pPr>
                      <a:r>
                        <a:rPr lang="en-US" sz="1800" dirty="0"/>
                        <a:t>Anger</a:t>
                      </a:r>
                    </a:p>
                    <a:p>
                      <a:endParaRPr lang="en-US" dirty="0"/>
                    </a:p>
                  </a:txBody>
                  <a:tcPr/>
                </a:tc>
                <a:tc>
                  <a:txBody>
                    <a:bodyPr/>
                    <a:lstStyle/>
                    <a:p>
                      <a:pPr marL="285750" indent="-285750">
                        <a:buFont typeface="Arial" panose="020B0604020202020204" pitchFamily="34" charset="0"/>
                        <a:buChar char="•"/>
                      </a:pPr>
                      <a:r>
                        <a:rPr lang="en-US" sz="1800" dirty="0"/>
                        <a:t>Difficulty concentrating</a:t>
                      </a:r>
                    </a:p>
                    <a:p>
                      <a:pPr marL="285750" indent="-285750">
                        <a:buFont typeface="Arial" panose="020B0604020202020204" pitchFamily="34" charset="0"/>
                        <a:buChar char="•"/>
                      </a:pPr>
                      <a:r>
                        <a:rPr lang="en-US" sz="1800" dirty="0"/>
                        <a:t>Rumination or racing thoughts (e.g., Replaying the traumatic event over and over again)</a:t>
                      </a:r>
                    </a:p>
                    <a:p>
                      <a:pPr marL="285750" indent="-285750">
                        <a:buFont typeface="Arial" panose="020B0604020202020204" pitchFamily="34" charset="0"/>
                        <a:buChar char="•"/>
                      </a:pPr>
                      <a:r>
                        <a:rPr lang="en-US" sz="1800" dirty="0"/>
                        <a:t>Distortion of time and space (e.g., Traumatic event may be perceived as if it was happening in slow motion, or a few seconds can be perceived as minutes)</a:t>
                      </a:r>
                    </a:p>
                    <a:p>
                      <a:pPr marL="285750" indent="-285750">
                        <a:buFont typeface="Arial" panose="020B0604020202020204" pitchFamily="34" charset="0"/>
                        <a:buChar char="•"/>
                      </a:pPr>
                      <a:r>
                        <a:rPr lang="en-US" sz="1800" dirty="0"/>
                        <a:t>Memory problems</a:t>
                      </a:r>
                    </a:p>
                    <a:p>
                      <a:endParaRPr lang="en-US" dirty="0"/>
                    </a:p>
                  </a:txBody>
                  <a:tcPr/>
                </a:tc>
                <a:extLst>
                  <a:ext uri="{0D108BD9-81ED-4DB2-BD59-A6C34878D82A}">
                    <a16:rowId xmlns:a16="http://schemas.microsoft.com/office/drawing/2014/main" val="2021858261"/>
                  </a:ext>
                </a:extLst>
              </a:tr>
            </a:tbl>
          </a:graphicData>
        </a:graphic>
      </p:graphicFrame>
    </p:spTree>
    <p:extLst>
      <p:ext uri="{BB962C8B-B14F-4D97-AF65-F5344CB8AC3E}">
        <p14:creationId xmlns:p14="http://schemas.microsoft.com/office/powerpoint/2010/main" val="175646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BH Responses to Trauma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7202254"/>
              </p:ext>
            </p:extLst>
          </p:nvPr>
        </p:nvGraphicFramePr>
        <p:xfrm>
          <a:off x="1262714" y="1690687"/>
          <a:ext cx="9391430" cy="4391458"/>
        </p:xfrm>
        <a:graphic>
          <a:graphicData uri="http://schemas.openxmlformats.org/drawingml/2006/table">
            <a:tbl>
              <a:tblPr firstRow="1" bandRow="1">
                <a:tableStyleId>{5C22544A-7EE6-4342-B048-85BDC9FD1C3A}</a:tableStyleId>
              </a:tblPr>
              <a:tblGrid>
                <a:gridCol w="4695715">
                  <a:extLst>
                    <a:ext uri="{9D8B030D-6E8A-4147-A177-3AD203B41FA5}">
                      <a16:colId xmlns:a16="http://schemas.microsoft.com/office/drawing/2014/main" val="2132050470"/>
                    </a:ext>
                  </a:extLst>
                </a:gridCol>
                <a:gridCol w="4695715">
                  <a:extLst>
                    <a:ext uri="{9D8B030D-6E8A-4147-A177-3AD203B41FA5}">
                      <a16:colId xmlns:a16="http://schemas.microsoft.com/office/drawing/2014/main" val="2857413719"/>
                    </a:ext>
                  </a:extLst>
                </a:gridCol>
              </a:tblGrid>
              <a:tr h="830068">
                <a:tc>
                  <a:txBody>
                    <a:bodyPr/>
                    <a:lstStyle/>
                    <a:p>
                      <a:r>
                        <a:rPr lang="en-US" dirty="0"/>
                        <a:t>Behavioral</a:t>
                      </a:r>
                    </a:p>
                  </a:txBody>
                  <a:tcPr/>
                </a:tc>
                <a:tc>
                  <a:txBody>
                    <a:bodyPr/>
                    <a:lstStyle/>
                    <a:p>
                      <a:r>
                        <a:rPr lang="en-US" dirty="0"/>
                        <a:t>Existential</a:t>
                      </a:r>
                    </a:p>
                  </a:txBody>
                  <a:tcPr/>
                </a:tc>
                <a:extLst>
                  <a:ext uri="{0D108BD9-81ED-4DB2-BD59-A6C34878D82A}">
                    <a16:rowId xmlns:a16="http://schemas.microsoft.com/office/drawing/2014/main" val="784725209"/>
                  </a:ext>
                </a:extLst>
              </a:tr>
              <a:tr h="3561390">
                <a:tc>
                  <a:txBody>
                    <a:bodyPr/>
                    <a:lstStyle/>
                    <a:p>
                      <a:pPr marL="285750" indent="-285750">
                        <a:buFont typeface="Arial" panose="020B0604020202020204" pitchFamily="34" charset="0"/>
                        <a:buChar char="•"/>
                      </a:pPr>
                      <a:r>
                        <a:rPr lang="en-US" sz="1800" dirty="0"/>
                        <a:t>Startled reaction</a:t>
                      </a:r>
                    </a:p>
                    <a:p>
                      <a:pPr marL="285750" indent="-285750">
                        <a:buFont typeface="Arial" panose="020B0604020202020204" pitchFamily="34" charset="0"/>
                        <a:buChar char="•"/>
                      </a:pPr>
                      <a:r>
                        <a:rPr lang="en-US" sz="1800" dirty="0"/>
                        <a:t>Restlessness</a:t>
                      </a:r>
                    </a:p>
                    <a:p>
                      <a:pPr marL="285750" indent="-285750">
                        <a:buFont typeface="Arial" panose="020B0604020202020204" pitchFamily="34" charset="0"/>
                        <a:buChar char="•"/>
                      </a:pPr>
                      <a:r>
                        <a:rPr lang="en-US" sz="1800" dirty="0"/>
                        <a:t>Sleep and appetite disturbances</a:t>
                      </a:r>
                    </a:p>
                    <a:p>
                      <a:pPr marL="285750" indent="-285750">
                        <a:buFont typeface="Arial" panose="020B0604020202020204" pitchFamily="34" charset="0"/>
                        <a:buChar char="•"/>
                      </a:pPr>
                      <a:r>
                        <a:rPr lang="en-US" sz="1800" dirty="0"/>
                        <a:t>Difficulty expressing oneself</a:t>
                      </a:r>
                    </a:p>
                    <a:p>
                      <a:pPr marL="285750" indent="-285750">
                        <a:buFont typeface="Arial" panose="020B0604020202020204" pitchFamily="34" charset="0"/>
                        <a:buChar char="•"/>
                      </a:pPr>
                      <a:r>
                        <a:rPr lang="en-US" sz="1800" dirty="0"/>
                        <a:t>Argumentative behavior</a:t>
                      </a:r>
                    </a:p>
                    <a:p>
                      <a:pPr marL="285750" indent="-285750">
                        <a:buFont typeface="Arial" panose="020B0604020202020204" pitchFamily="34" charset="0"/>
                        <a:buChar char="•"/>
                      </a:pPr>
                      <a:r>
                        <a:rPr lang="en-US" sz="1800" dirty="0"/>
                        <a:t>Increased use of alcohol, drugs, and tobacco</a:t>
                      </a:r>
                    </a:p>
                    <a:p>
                      <a:pPr marL="285750" indent="-285750">
                        <a:buFont typeface="Arial" panose="020B0604020202020204" pitchFamily="34" charset="0"/>
                        <a:buChar char="•"/>
                      </a:pPr>
                      <a:r>
                        <a:rPr lang="en-US" sz="1800" dirty="0"/>
                        <a:t>Withdrawal and apathy</a:t>
                      </a:r>
                    </a:p>
                    <a:p>
                      <a:pPr marL="285750" indent="-285750">
                        <a:buFont typeface="Arial" panose="020B0604020202020204" pitchFamily="34" charset="0"/>
                        <a:buChar char="•"/>
                      </a:pPr>
                      <a:r>
                        <a:rPr lang="en-US" sz="1800" dirty="0"/>
                        <a:t>Avoidant behaviors</a:t>
                      </a:r>
                    </a:p>
                    <a:p>
                      <a:endParaRPr lang="en-US" dirty="0"/>
                    </a:p>
                  </a:txBody>
                  <a:tcPr/>
                </a:tc>
                <a:tc>
                  <a:txBody>
                    <a:bodyPr/>
                    <a:lstStyle/>
                    <a:p>
                      <a:pPr marL="285750" indent="-285750">
                        <a:buFont typeface="Arial" panose="020B0604020202020204" pitchFamily="34" charset="0"/>
                        <a:buChar char="•"/>
                      </a:pPr>
                      <a:r>
                        <a:rPr lang="en-US" sz="1800" dirty="0"/>
                        <a:t>Intense use of prayer</a:t>
                      </a:r>
                    </a:p>
                    <a:p>
                      <a:pPr marL="285750" indent="-285750">
                        <a:buFont typeface="Arial" panose="020B0604020202020204" pitchFamily="34" charset="0"/>
                        <a:buChar char="•"/>
                      </a:pPr>
                      <a:r>
                        <a:rPr lang="en-US" sz="1800" dirty="0"/>
                        <a:t>Restoration of faith in the goodness of others (E.G., Receiving help from others)</a:t>
                      </a:r>
                    </a:p>
                    <a:p>
                      <a:pPr marL="285750" indent="-285750">
                        <a:buFont typeface="Arial" panose="020B0604020202020204" pitchFamily="34" charset="0"/>
                        <a:buChar char="•"/>
                      </a:pPr>
                      <a:r>
                        <a:rPr lang="en-US" sz="1800" dirty="0"/>
                        <a:t>Loss of self-efficacy</a:t>
                      </a:r>
                    </a:p>
                    <a:p>
                      <a:pPr marL="285750" indent="-285750">
                        <a:buFont typeface="Arial" panose="020B0604020202020204" pitchFamily="34" charset="0"/>
                        <a:buChar char="•"/>
                      </a:pPr>
                      <a:r>
                        <a:rPr lang="en-US" sz="1800" dirty="0"/>
                        <a:t>Despair about humanity, particularly if the event was intentional</a:t>
                      </a:r>
                    </a:p>
                    <a:p>
                      <a:pPr marL="285750" indent="-285750">
                        <a:buFont typeface="Arial" panose="020B0604020202020204" pitchFamily="34" charset="0"/>
                        <a:buChar char="•"/>
                      </a:pPr>
                      <a:r>
                        <a:rPr lang="en-US" sz="1800" dirty="0"/>
                        <a:t>Immediate disruption of life assumptions (E.G., Fairness, safety, goodness, predictability of life)</a:t>
                      </a:r>
                    </a:p>
                    <a:p>
                      <a:endParaRPr lang="en-US" dirty="0"/>
                    </a:p>
                  </a:txBody>
                  <a:tcPr/>
                </a:tc>
                <a:extLst>
                  <a:ext uri="{0D108BD9-81ED-4DB2-BD59-A6C34878D82A}">
                    <a16:rowId xmlns:a16="http://schemas.microsoft.com/office/drawing/2014/main" val="2021858261"/>
                  </a:ext>
                </a:extLst>
              </a:tr>
            </a:tbl>
          </a:graphicData>
        </a:graphic>
      </p:graphicFrame>
    </p:spTree>
    <p:extLst>
      <p:ext uri="{BB962C8B-B14F-4D97-AF65-F5344CB8AC3E}">
        <p14:creationId xmlns:p14="http://schemas.microsoft.com/office/powerpoint/2010/main" val="299634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Learning Objectives</a:t>
            </a:r>
          </a:p>
        </p:txBody>
      </p:sp>
      <p:sp>
        <p:nvSpPr>
          <p:cNvPr id="3" name="Content Placeholder 2"/>
          <p:cNvSpPr>
            <a:spLocks noGrp="1"/>
          </p:cNvSpPr>
          <p:nvPr>
            <p:ph idx="1"/>
          </p:nvPr>
        </p:nvSpPr>
        <p:spPr/>
        <p:txBody>
          <a:bodyPr/>
          <a:lstStyle/>
          <a:p>
            <a:r>
              <a:rPr lang="en-US" dirty="0"/>
              <a:t>Identify the differences in behavioral health responses, across the lifespan and culture.</a:t>
            </a:r>
          </a:p>
          <a:p>
            <a:r>
              <a:rPr lang="en-US" dirty="0"/>
              <a:t>Describe the characteristics of resilience.</a:t>
            </a:r>
          </a:p>
        </p:txBody>
      </p:sp>
    </p:spTree>
    <p:extLst>
      <p:ext uri="{BB962C8B-B14F-4D97-AF65-F5344CB8AC3E}">
        <p14:creationId xmlns:p14="http://schemas.microsoft.com/office/powerpoint/2010/main" val="1283790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9" descr="Starting from left to right, this graph illustrates the general progression of the disaster effects and reactions on communities. &#10;&#10;The first is the Pre-Disaster Phase where the amount of warning a community receives varies by the type of disaster. Perceived threat varies depending on many factors. &#10;&#10;Next is the Impact Phase. The greater the scope, community destruction, and personal losses associated with the disaster, the greater the psychosocial effects. &#10;&#10;Next is the Heroic Phase which is characterized by high altruism among both survivors and emergency responders. &#10;&#10;In the following weeks and months is the Honeymoon Phase where survivors feel a short-lived sense of optimism. &#10;&#10;Over time, survivors go through an inventory process where they recognize the limits of available disaster assistance. &#10;&#10;This leads into the Disillusionment Phase where survivors are coming to grips with reality of their situation. Certain trigger events, such as the anniversary of the disaster, can prompt survivors to re-experience negative emotions related to the disaster.   &#10;&#10;Lastly, during the Reconstruction Phase, survivors experience setbacks and work through their grief, eventually readjusting to their new surrounding and situations. &#10;&#10;Adapted from CMHS, 2000">
            <a:extLst>
              <a:ext uri="{FF2B5EF4-FFF2-40B4-BE49-F238E27FC236}">
                <a16:creationId xmlns:a16="http://schemas.microsoft.com/office/drawing/2014/main" id="{13BBB24D-FDFB-C008-698F-F32228F3FB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4694" y="1954646"/>
            <a:ext cx="9227128"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2992582" y="1367521"/>
            <a:ext cx="6096000" cy="646331"/>
          </a:xfrm>
          <a:prstGeom prst="rect">
            <a:avLst/>
          </a:prstGeom>
        </p:spPr>
        <p:txBody>
          <a:bodyPr>
            <a:spAutoFit/>
          </a:bodyPr>
          <a:lstStyle/>
          <a:p>
            <a:r>
              <a:rPr lang="en-US" i="1" dirty="0">
                <a:solidFill>
                  <a:srgbClr val="CCCCCC"/>
                </a:solidFill>
                <a:latin typeface="gotham medium"/>
              </a:rPr>
              <a:t>Graph Source: Graph from Samsha.gov. adapted from </a:t>
            </a:r>
            <a:r>
              <a:rPr lang="en-US" i="1" dirty="0" err="1">
                <a:solidFill>
                  <a:srgbClr val="CCCCCC"/>
                </a:solidFill>
                <a:latin typeface="gotham medium"/>
              </a:rPr>
              <a:t>Zunin</a:t>
            </a:r>
            <a:r>
              <a:rPr lang="en-US" i="1" dirty="0">
                <a:solidFill>
                  <a:srgbClr val="CCCCCC"/>
                </a:solidFill>
                <a:latin typeface="gotham medium"/>
              </a:rPr>
              <a:t> and Myers</a:t>
            </a:r>
            <a:endParaRPr lang="en-US" i="1" dirty="0"/>
          </a:p>
        </p:txBody>
      </p:sp>
      <p:sp>
        <p:nvSpPr>
          <p:cNvPr id="2" name="Title 1"/>
          <p:cNvSpPr>
            <a:spLocks noGrp="1"/>
          </p:cNvSpPr>
          <p:nvPr>
            <p:ph type="title"/>
          </p:nvPr>
        </p:nvSpPr>
        <p:spPr/>
        <p:txBody>
          <a:bodyPr>
            <a:normAutofit fontScale="90000"/>
          </a:bodyPr>
          <a:lstStyle/>
          <a:p>
            <a:r>
              <a:rPr lang="en-US" dirty="0"/>
              <a:t>Phases of Disaster Response &amp; Grief Cycles</a:t>
            </a:r>
          </a:p>
        </p:txBody>
      </p:sp>
    </p:spTree>
    <p:extLst>
      <p:ext uri="{BB962C8B-B14F-4D97-AF65-F5344CB8AC3E}">
        <p14:creationId xmlns:p14="http://schemas.microsoft.com/office/powerpoint/2010/main" val="316268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6346-8F9E-4295-A213-BBE5FACF1594}"/>
              </a:ext>
            </a:extLst>
          </p:cNvPr>
          <p:cNvSpPr>
            <a:spLocks noGrp="1"/>
          </p:cNvSpPr>
          <p:nvPr>
            <p:ph type="title"/>
          </p:nvPr>
        </p:nvSpPr>
        <p:spPr/>
        <p:txBody>
          <a:bodyPr>
            <a:normAutofit/>
          </a:bodyPr>
          <a:lstStyle/>
          <a:p>
            <a:r>
              <a:rPr lang="en-US" dirty="0"/>
              <a:t>Public Mental Health</a:t>
            </a:r>
          </a:p>
        </p:txBody>
      </p:sp>
      <p:sp>
        <p:nvSpPr>
          <p:cNvPr id="3" name="Content Placeholder 2">
            <a:extLst>
              <a:ext uri="{FF2B5EF4-FFF2-40B4-BE49-F238E27FC236}">
                <a16:creationId xmlns:a16="http://schemas.microsoft.com/office/drawing/2014/main" id="{B3DABDB3-AA57-4208-B366-38B1E443657D}"/>
              </a:ext>
            </a:extLst>
          </p:cNvPr>
          <p:cNvSpPr>
            <a:spLocks noGrp="1"/>
          </p:cNvSpPr>
          <p:nvPr>
            <p:ph idx="1"/>
          </p:nvPr>
        </p:nvSpPr>
        <p:spPr/>
        <p:txBody>
          <a:bodyPr/>
          <a:lstStyle/>
          <a:p>
            <a:r>
              <a:rPr lang="en-US" dirty="0"/>
              <a:t>Impact of mental disorders</a:t>
            </a:r>
          </a:p>
          <a:p>
            <a:pPr lvl="1"/>
            <a:r>
              <a:rPr lang="en-US" dirty="0"/>
              <a:t>18% of global disease burden is due to mental disorders and self-harm</a:t>
            </a:r>
          </a:p>
          <a:p>
            <a:r>
              <a:rPr lang="en-US" dirty="0"/>
              <a:t>Population approach</a:t>
            </a:r>
          </a:p>
          <a:p>
            <a:r>
              <a:rPr lang="en-US" dirty="0"/>
              <a:t>Prevention to improve</a:t>
            </a:r>
          </a:p>
          <a:p>
            <a:pPr lvl="1"/>
            <a:r>
              <a:rPr lang="en-US" dirty="0"/>
              <a:t>Coverage</a:t>
            </a:r>
          </a:p>
          <a:p>
            <a:pPr lvl="1"/>
            <a:r>
              <a:rPr lang="en-US" dirty="0"/>
              <a:t>Outcomes</a:t>
            </a:r>
          </a:p>
          <a:p>
            <a:pPr lvl="1"/>
            <a:r>
              <a:rPr lang="en-US" dirty="0"/>
              <a:t>Coordination</a:t>
            </a:r>
          </a:p>
          <a:p>
            <a:pPr lvl="1"/>
            <a:endParaRPr lang="en-US" dirty="0"/>
          </a:p>
          <a:p>
            <a:pPr marL="457200" lvl="1" indent="0">
              <a:buNone/>
            </a:pPr>
            <a:r>
              <a:rPr lang="en-US" dirty="0"/>
              <a:t>(Campion et al., 2022)</a:t>
            </a:r>
          </a:p>
        </p:txBody>
      </p:sp>
    </p:spTree>
    <p:extLst>
      <p:ext uri="{BB962C8B-B14F-4D97-AF65-F5344CB8AC3E}">
        <p14:creationId xmlns:p14="http://schemas.microsoft.com/office/powerpoint/2010/main" val="3485994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Psychological First-Aid (PFA) for Resilience</a:t>
            </a:r>
          </a:p>
        </p:txBody>
      </p:sp>
      <p:sp>
        <p:nvSpPr>
          <p:cNvPr id="6" name="Content Placeholder 5"/>
          <p:cNvSpPr>
            <a:spLocks noGrp="1"/>
          </p:cNvSpPr>
          <p:nvPr>
            <p:ph sz="half" idx="1"/>
          </p:nvPr>
        </p:nvSpPr>
        <p:spPr>
          <a:xfrm>
            <a:off x="1124171" y="2629189"/>
            <a:ext cx="4757084" cy="1638011"/>
          </a:xfrm>
        </p:spPr>
        <p:txBody>
          <a:bodyPr>
            <a:normAutofit fontScale="92500" lnSpcReduction="10000"/>
          </a:bodyPr>
          <a:lstStyle/>
          <a:p>
            <a:r>
              <a:rPr lang="en-US" sz="10100" dirty="0">
                <a:solidFill>
                  <a:srgbClr val="F28544"/>
                </a:solidFill>
              </a:rPr>
              <a:t>8</a:t>
            </a:r>
            <a:r>
              <a:rPr lang="en-US" dirty="0">
                <a:solidFill>
                  <a:srgbClr val="F28544"/>
                </a:solidFill>
              </a:rPr>
              <a:t> </a:t>
            </a:r>
            <a:r>
              <a:rPr lang="en-US" b="1" dirty="0">
                <a:solidFill>
                  <a:srgbClr val="F28544"/>
                </a:solidFill>
                <a:latin typeface="Arial" panose="020B0604020202020204" pitchFamily="34" charset="0"/>
                <a:cs typeface="Arial" panose="020B0604020202020204" pitchFamily="34" charset="0"/>
              </a:rPr>
              <a:t>Core Actions </a:t>
            </a:r>
          </a:p>
          <a:p>
            <a:endParaRPr lang="en-US" dirty="0"/>
          </a:p>
        </p:txBody>
      </p:sp>
      <p:sp>
        <p:nvSpPr>
          <p:cNvPr id="7" name="Content Placeholder 6"/>
          <p:cNvSpPr>
            <a:spLocks noGrp="1"/>
          </p:cNvSpPr>
          <p:nvPr>
            <p:ph sz="half" idx="2"/>
          </p:nvPr>
        </p:nvSpPr>
        <p:spPr/>
        <p:txBody>
          <a:bodyPr>
            <a:normAutofit fontScale="92500" lnSpcReduction="10000"/>
          </a:bodyPr>
          <a:lstStyle/>
          <a:p>
            <a:pPr marL="514350" indent="-514350">
              <a:buAutoNum type="arabicPeriod"/>
            </a:pPr>
            <a:r>
              <a:rPr lang="en-US" dirty="0"/>
              <a:t>Contact and Engagement</a:t>
            </a:r>
          </a:p>
          <a:p>
            <a:pPr marL="514350" indent="-514350">
              <a:buAutoNum type="arabicPeriod"/>
            </a:pPr>
            <a:r>
              <a:rPr lang="en-US" dirty="0"/>
              <a:t>Safety and Comfort</a:t>
            </a:r>
          </a:p>
          <a:p>
            <a:pPr marL="514350" indent="-514350">
              <a:buAutoNum type="arabicPeriod"/>
            </a:pPr>
            <a:r>
              <a:rPr lang="en-US" dirty="0"/>
              <a:t>Stabilization</a:t>
            </a:r>
          </a:p>
          <a:p>
            <a:pPr marL="514350" indent="-514350">
              <a:buAutoNum type="arabicPeriod"/>
            </a:pPr>
            <a:r>
              <a:rPr lang="en-US" dirty="0"/>
              <a:t>Information Gathering</a:t>
            </a:r>
          </a:p>
          <a:p>
            <a:pPr marL="514350" indent="-514350">
              <a:buAutoNum type="arabicPeriod"/>
            </a:pPr>
            <a:r>
              <a:rPr lang="en-US" dirty="0"/>
              <a:t>Practical Assistance</a:t>
            </a:r>
          </a:p>
          <a:p>
            <a:pPr marL="514350" indent="-514350">
              <a:buAutoNum type="arabicPeriod"/>
            </a:pPr>
            <a:r>
              <a:rPr lang="en-US" dirty="0"/>
              <a:t>Connection with Social Supports</a:t>
            </a:r>
          </a:p>
          <a:p>
            <a:pPr marL="514350" indent="-514350">
              <a:buAutoNum type="arabicPeriod"/>
            </a:pPr>
            <a:r>
              <a:rPr lang="en-US" dirty="0"/>
              <a:t>Information on Coping</a:t>
            </a:r>
          </a:p>
          <a:p>
            <a:pPr marL="514350" indent="-514350">
              <a:buAutoNum type="arabicPeriod"/>
            </a:pPr>
            <a:r>
              <a:rPr lang="en-US" dirty="0"/>
              <a:t>Linkage with Collaborative Service</a:t>
            </a:r>
          </a:p>
        </p:txBody>
      </p:sp>
    </p:spTree>
    <p:extLst>
      <p:ext uri="{BB962C8B-B14F-4D97-AF65-F5344CB8AC3E}">
        <p14:creationId xmlns:p14="http://schemas.microsoft.com/office/powerpoint/2010/main" val="221258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3B13-21B5-1394-BCCC-6E6705CA7247}"/>
              </a:ext>
            </a:extLst>
          </p:cNvPr>
          <p:cNvSpPr>
            <a:spLocks noGrp="1"/>
          </p:cNvSpPr>
          <p:nvPr>
            <p:ph type="title" idx="4294967295"/>
          </p:nvPr>
        </p:nvSpPr>
        <p:spPr>
          <a:xfrm>
            <a:off x="3546764" y="2048434"/>
            <a:ext cx="5098472" cy="709053"/>
          </a:xfrm>
        </p:spPr>
        <p:txBody>
          <a:bodyPr>
            <a:normAutofit fontScale="90000"/>
          </a:bodyPr>
          <a:lstStyle/>
          <a:p>
            <a:r>
              <a:rPr lang="en-US" dirty="0">
                <a:solidFill>
                  <a:schemeClr val="bg1"/>
                </a:solidFill>
              </a:rPr>
              <a:t>Publication Support</a:t>
            </a:r>
          </a:p>
        </p:txBody>
      </p:sp>
    </p:spTree>
    <p:extLst>
      <p:ext uri="{BB962C8B-B14F-4D97-AF65-F5344CB8AC3E}">
        <p14:creationId xmlns:p14="http://schemas.microsoft.com/office/powerpoint/2010/main" val="60585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D522-8B5A-0118-308B-A136D3E7B665}"/>
              </a:ext>
            </a:extLst>
          </p:cNvPr>
          <p:cNvSpPr>
            <a:spLocks noGrp="1"/>
          </p:cNvSpPr>
          <p:nvPr>
            <p:ph type="title"/>
          </p:nvPr>
        </p:nvSpPr>
        <p:spPr/>
        <p:txBody>
          <a:bodyPr/>
          <a:lstStyle/>
          <a:p>
            <a:r>
              <a:rPr lang="en-US" dirty="0"/>
              <a:t>Public Mental Health Policy</a:t>
            </a:r>
          </a:p>
        </p:txBody>
      </p:sp>
      <p:sp>
        <p:nvSpPr>
          <p:cNvPr id="3" name="Content Placeholder 2">
            <a:extLst>
              <a:ext uri="{FF2B5EF4-FFF2-40B4-BE49-F238E27FC236}">
                <a16:creationId xmlns:a16="http://schemas.microsoft.com/office/drawing/2014/main" id="{B6E98CAC-B1C1-82C4-BC7A-6AF7AA0126AA}"/>
              </a:ext>
            </a:extLst>
          </p:cNvPr>
          <p:cNvSpPr>
            <a:spLocks noGrp="1"/>
          </p:cNvSpPr>
          <p:nvPr>
            <p:ph idx="1"/>
          </p:nvPr>
        </p:nvSpPr>
        <p:spPr/>
        <p:txBody>
          <a:bodyPr/>
          <a:lstStyle/>
          <a:p>
            <a:r>
              <a:rPr lang="en-US" dirty="0"/>
              <a:t>PMH prevention assessment and policy development</a:t>
            </a:r>
          </a:p>
          <a:p>
            <a:pPr lvl="1"/>
            <a:r>
              <a:rPr lang="en-US" dirty="0"/>
              <a:t>Begin at the national level</a:t>
            </a:r>
          </a:p>
          <a:p>
            <a:pPr lvl="2"/>
            <a:r>
              <a:rPr lang="en-US" dirty="0"/>
              <a:t>Inform policy</a:t>
            </a:r>
          </a:p>
          <a:p>
            <a:pPr lvl="2"/>
            <a:r>
              <a:rPr lang="en-US" dirty="0"/>
              <a:t>Resourcing decisions</a:t>
            </a:r>
          </a:p>
          <a:p>
            <a:pPr lvl="1"/>
            <a:r>
              <a:rPr lang="en-US" dirty="0"/>
              <a:t>Influence coverage at the local level</a:t>
            </a:r>
          </a:p>
          <a:p>
            <a:r>
              <a:rPr lang="en-US" dirty="0"/>
              <a:t>Legislation is an important oversight mechanism</a:t>
            </a:r>
          </a:p>
          <a:p>
            <a:pPr lvl="1"/>
            <a:r>
              <a:rPr lang="en-US" dirty="0"/>
              <a:t>Ensure access to PMH interventions</a:t>
            </a:r>
          </a:p>
          <a:p>
            <a:pPr lvl="1"/>
            <a:endParaRPr lang="en-US" dirty="0"/>
          </a:p>
          <a:p>
            <a:pPr marL="914400" lvl="2" indent="0">
              <a:buNone/>
            </a:pPr>
            <a:endParaRPr lang="en-US" dirty="0"/>
          </a:p>
        </p:txBody>
      </p:sp>
    </p:spTree>
    <p:extLst>
      <p:ext uri="{BB962C8B-B14F-4D97-AF65-F5344CB8AC3E}">
        <p14:creationId xmlns:p14="http://schemas.microsoft.com/office/powerpoint/2010/main" val="416306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Suicide a Mental Public Health Crisis?</a:t>
            </a:r>
          </a:p>
        </p:txBody>
      </p:sp>
      <p:sp>
        <p:nvSpPr>
          <p:cNvPr id="3" name="Content Placeholder 2"/>
          <p:cNvSpPr>
            <a:spLocks noGrp="1"/>
          </p:cNvSpPr>
          <p:nvPr>
            <p:ph idx="1"/>
          </p:nvPr>
        </p:nvSpPr>
        <p:spPr/>
        <p:txBody>
          <a:bodyPr/>
          <a:lstStyle/>
          <a:p>
            <a:r>
              <a:rPr lang="en-US" dirty="0"/>
              <a:t>According to the CDC (2022) suicide prevention is indeed a public health issue.</a:t>
            </a:r>
          </a:p>
          <a:p>
            <a:r>
              <a:rPr lang="en-US" dirty="0"/>
              <a:t>A 2021 study  states “the majority of people who die by suicide have never seen a mental health professional or been diagnosed with a mental illness.” (Tang et al., 2021)</a:t>
            </a:r>
          </a:p>
          <a:p>
            <a:r>
              <a:rPr lang="en-US" dirty="0"/>
              <a:t>For every death by suicide, an estimated 147 people are affected, and among those 18 experience a major life disruption. (CDC, 2022)</a:t>
            </a:r>
          </a:p>
          <a:p>
            <a:endParaRPr lang="en-US" dirty="0"/>
          </a:p>
          <a:p>
            <a:endParaRPr lang="en-US" dirty="0"/>
          </a:p>
        </p:txBody>
      </p:sp>
    </p:spTree>
    <p:extLst>
      <p:ext uri="{BB962C8B-B14F-4D97-AF65-F5344CB8AC3E}">
        <p14:creationId xmlns:p14="http://schemas.microsoft.com/office/powerpoint/2010/main" val="413975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p:txBody>
          <a:bodyPr/>
          <a:lstStyle/>
          <a:p>
            <a:r>
              <a:rPr lang="en-US" dirty="0"/>
              <a:t>Section 1:  Learning Objectives</a:t>
            </a:r>
          </a:p>
        </p:txBody>
      </p:sp>
      <p:sp>
        <p:nvSpPr>
          <p:cNvPr id="3" name="Content Placeholder 2"/>
          <p:cNvSpPr>
            <a:spLocks noGrp="1"/>
          </p:cNvSpPr>
          <p:nvPr>
            <p:ph idx="1"/>
          </p:nvPr>
        </p:nvSpPr>
        <p:spPr/>
        <p:txBody>
          <a:bodyPr/>
          <a:lstStyle/>
          <a:p>
            <a:r>
              <a:rPr lang="en-US" dirty="0"/>
              <a:t>Identify roles and responsibilities throughout the Crisis Response System</a:t>
            </a:r>
          </a:p>
          <a:p>
            <a:r>
              <a:rPr lang="en-US" dirty="0"/>
              <a:t>Identify public health’s role in suicide prevention.</a:t>
            </a:r>
          </a:p>
          <a:p>
            <a:r>
              <a:rPr lang="en-US" dirty="0"/>
              <a:t>Identify the policy needs for suicide prevention.</a:t>
            </a:r>
          </a:p>
        </p:txBody>
      </p:sp>
    </p:spTree>
    <p:extLst>
      <p:ext uri="{BB962C8B-B14F-4D97-AF65-F5344CB8AC3E}">
        <p14:creationId xmlns:p14="http://schemas.microsoft.com/office/powerpoint/2010/main" val="402949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D30EFA-AA4C-7210-74E6-06BEC85F1587}"/>
              </a:ext>
            </a:extLst>
          </p:cNvPr>
          <p:cNvSpPr>
            <a:spLocks noGrp="1"/>
          </p:cNvSpPr>
          <p:nvPr>
            <p:ph type="body" sz="half" idx="2"/>
          </p:nvPr>
        </p:nvSpPr>
        <p:spPr>
          <a:xfrm>
            <a:off x="1262716" y="2275114"/>
            <a:ext cx="10069313" cy="3811588"/>
          </a:xfrm>
        </p:spPr>
        <p:txBody>
          <a:bodyPr>
            <a:normAutofit fontScale="92500" lnSpcReduction="10000"/>
          </a:bodyPr>
          <a:lstStyle/>
          <a:p>
            <a:r>
              <a:rPr lang="en-US" sz="2400" b="1" dirty="0"/>
              <a:t>The Centers for Disease Control (2022)</a:t>
            </a:r>
          </a:p>
          <a:p>
            <a:r>
              <a:rPr lang="en-US" sz="1800" b="1" dirty="0">
                <a:solidFill>
                  <a:srgbClr val="FF0000"/>
                </a:solidFill>
              </a:rPr>
              <a:t>Overdose Death </a:t>
            </a:r>
            <a:r>
              <a:rPr lang="en-US" sz="1800" b="1" dirty="0"/>
              <a:t>– Increased 28% from April 2020 to April 2021</a:t>
            </a:r>
          </a:p>
          <a:p>
            <a:r>
              <a:rPr lang="en-US" sz="1800" b="1" dirty="0"/>
              <a:t>	2019:  ~ 56,000 OD</a:t>
            </a:r>
          </a:p>
          <a:p>
            <a:r>
              <a:rPr lang="en-US" sz="1800" b="1" dirty="0"/>
              <a:t>	2020:  ~ 75,000 OD</a:t>
            </a:r>
          </a:p>
          <a:p>
            <a:r>
              <a:rPr lang="en-US" sz="1800" b="1" dirty="0"/>
              <a:t>	2021:  ~ 100, 206 OD</a:t>
            </a:r>
          </a:p>
          <a:p>
            <a:r>
              <a:rPr lang="en-US" sz="1800" b="1" dirty="0">
                <a:solidFill>
                  <a:srgbClr val="FF0000"/>
                </a:solidFill>
              </a:rPr>
              <a:t>Suicide Death </a:t>
            </a:r>
            <a:r>
              <a:rPr lang="en-US" sz="1800" b="1" dirty="0"/>
              <a:t>– Increases 40% since January 2020</a:t>
            </a:r>
          </a:p>
          <a:p>
            <a:r>
              <a:rPr lang="en-US" sz="1800" b="1" dirty="0"/>
              <a:t>   2020</a:t>
            </a:r>
          </a:p>
          <a:p>
            <a:r>
              <a:rPr lang="en-US" sz="1800" b="1" dirty="0"/>
              <a:t>	45,979 SD</a:t>
            </a:r>
          </a:p>
          <a:p>
            <a:r>
              <a:rPr lang="en-US" sz="1800" b="1" dirty="0"/>
              <a:t>	1.2 Million Suicide Attempts</a:t>
            </a:r>
          </a:p>
          <a:p>
            <a:r>
              <a:rPr lang="en-US" sz="1800" b="1" dirty="0"/>
              <a:t>	3.2 Million Suicide Plans</a:t>
            </a:r>
          </a:p>
          <a:p>
            <a:r>
              <a:rPr lang="en-US" sz="1800" b="1" dirty="0"/>
              <a:t>	12.2 Million People with Suicide Thoughts</a:t>
            </a:r>
            <a:endParaRPr lang="en-US" sz="1800" dirty="0"/>
          </a:p>
        </p:txBody>
      </p:sp>
      <p:sp>
        <p:nvSpPr>
          <p:cNvPr id="2" name="Title 1">
            <a:extLst>
              <a:ext uri="{FF2B5EF4-FFF2-40B4-BE49-F238E27FC236}">
                <a16:creationId xmlns:a16="http://schemas.microsoft.com/office/drawing/2014/main" id="{FB1EB956-1ECE-0C04-7BDE-C7C4D34A23DA}"/>
              </a:ext>
            </a:extLst>
          </p:cNvPr>
          <p:cNvSpPr>
            <a:spLocks noGrp="1"/>
          </p:cNvSpPr>
          <p:nvPr>
            <p:ph type="title"/>
          </p:nvPr>
        </p:nvSpPr>
        <p:spPr/>
        <p:txBody>
          <a:bodyPr/>
          <a:lstStyle/>
          <a:p>
            <a:r>
              <a:rPr lang="en-US" dirty="0"/>
              <a:t>The Problem</a:t>
            </a:r>
          </a:p>
        </p:txBody>
      </p:sp>
      <p:pic>
        <p:nvPicPr>
          <p:cNvPr id="5" name="Picture 24">
            <a:extLst>
              <a:ext uri="{FF2B5EF4-FFF2-40B4-BE49-F238E27FC236}">
                <a16:creationId xmlns:a16="http://schemas.microsoft.com/office/drawing/2014/main" id="{433CFA46-95E1-656C-C703-D126A6E54FF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6" b="12546"/>
          <a:stretch/>
        </p:blipFill>
        <p:spPr bwMode="auto">
          <a:xfrm>
            <a:off x="6122816" y="0"/>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6315-5B24-4F1C-95E8-BE6015AE67A7}"/>
              </a:ext>
            </a:extLst>
          </p:cNvPr>
          <p:cNvSpPr>
            <a:spLocks noGrp="1"/>
          </p:cNvSpPr>
          <p:nvPr>
            <p:ph type="title"/>
          </p:nvPr>
        </p:nvSpPr>
        <p:spPr/>
        <p:txBody>
          <a:bodyPr>
            <a:normAutofit fontScale="90000"/>
          </a:bodyPr>
          <a:lstStyle/>
          <a:p>
            <a:r>
              <a:rPr lang="en-US" dirty="0"/>
              <a:t>Suicide Prevention:  A Public Health Issue</a:t>
            </a:r>
          </a:p>
        </p:txBody>
      </p:sp>
      <p:sp>
        <p:nvSpPr>
          <p:cNvPr id="3" name="Content Placeholder 2">
            <a:extLst>
              <a:ext uri="{FF2B5EF4-FFF2-40B4-BE49-F238E27FC236}">
                <a16:creationId xmlns:a16="http://schemas.microsoft.com/office/drawing/2014/main" id="{AB323E7A-D7A5-4D05-A60D-126646556AC5}"/>
              </a:ext>
            </a:extLst>
          </p:cNvPr>
          <p:cNvSpPr>
            <a:spLocks noGrp="1"/>
          </p:cNvSpPr>
          <p:nvPr>
            <p:ph idx="1"/>
          </p:nvPr>
        </p:nvSpPr>
        <p:spPr>
          <a:xfrm>
            <a:off x="1262716" y="2027583"/>
            <a:ext cx="10091084" cy="3848783"/>
          </a:xfrm>
        </p:spPr>
        <p:txBody>
          <a:bodyPr>
            <a:normAutofit/>
          </a:bodyPr>
          <a:lstStyle/>
          <a:p>
            <a:r>
              <a:rPr lang="en-US" dirty="0"/>
              <a:t>Public Health long-term goal</a:t>
            </a:r>
          </a:p>
          <a:p>
            <a:pPr lvl="1"/>
            <a:r>
              <a:rPr lang="en-US" dirty="0"/>
              <a:t>Reduce the risk of suicide</a:t>
            </a:r>
          </a:p>
          <a:p>
            <a:r>
              <a:rPr lang="en-US" dirty="0"/>
              <a:t>To achieve the goal</a:t>
            </a:r>
          </a:p>
          <a:p>
            <a:pPr lvl="1"/>
            <a:r>
              <a:rPr lang="en-US" dirty="0"/>
              <a:t>Population approach</a:t>
            </a:r>
          </a:p>
          <a:p>
            <a:pPr lvl="1"/>
            <a:r>
              <a:rPr lang="en-US" dirty="0"/>
              <a:t>Prevention of suicidal behavior (primary prevention)</a:t>
            </a:r>
          </a:p>
          <a:p>
            <a:pPr lvl="1"/>
            <a:r>
              <a:rPr lang="en-US" dirty="0"/>
              <a:t>Commitment to science</a:t>
            </a:r>
          </a:p>
          <a:p>
            <a:pPr lvl="1"/>
            <a:r>
              <a:rPr lang="en-US" dirty="0"/>
              <a:t>Multidisciplinary approach</a:t>
            </a:r>
          </a:p>
          <a:p>
            <a:pPr lvl="1"/>
            <a:endParaRPr lang="en-US" dirty="0"/>
          </a:p>
          <a:p>
            <a:pPr marL="457200" lvl="1" indent="0">
              <a:buNone/>
            </a:pPr>
            <a:r>
              <a:rPr lang="en-US" dirty="0"/>
              <a:t>(CDC, 2020)</a:t>
            </a:r>
          </a:p>
          <a:p>
            <a:pPr lvl="1"/>
            <a:endParaRPr lang="en-US" dirty="0"/>
          </a:p>
          <a:p>
            <a:pPr lvl="1"/>
            <a:endParaRPr lang="en-US" dirty="0"/>
          </a:p>
        </p:txBody>
      </p:sp>
    </p:spTree>
    <p:extLst>
      <p:ext uri="{BB962C8B-B14F-4D97-AF65-F5344CB8AC3E}">
        <p14:creationId xmlns:p14="http://schemas.microsoft.com/office/powerpoint/2010/main" val="82780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350F-E540-47DA-B6C6-70E19332B27B}"/>
              </a:ext>
            </a:extLst>
          </p:cNvPr>
          <p:cNvSpPr>
            <a:spLocks noGrp="1"/>
          </p:cNvSpPr>
          <p:nvPr>
            <p:ph type="title"/>
          </p:nvPr>
        </p:nvSpPr>
        <p:spPr/>
        <p:txBody>
          <a:bodyPr/>
          <a:lstStyle/>
          <a:p>
            <a:r>
              <a:rPr lang="en-US" dirty="0"/>
              <a:t>Suicide Prevention Policies</a:t>
            </a:r>
          </a:p>
        </p:txBody>
      </p:sp>
      <p:sp>
        <p:nvSpPr>
          <p:cNvPr id="3" name="Content Placeholder 2">
            <a:extLst>
              <a:ext uri="{FF2B5EF4-FFF2-40B4-BE49-F238E27FC236}">
                <a16:creationId xmlns:a16="http://schemas.microsoft.com/office/drawing/2014/main" id="{F5D5C4F0-06E3-41B8-B3AE-F62C160D7FE0}"/>
              </a:ext>
            </a:extLst>
          </p:cNvPr>
          <p:cNvSpPr>
            <a:spLocks noGrp="1"/>
          </p:cNvSpPr>
          <p:nvPr>
            <p:ph idx="1"/>
          </p:nvPr>
        </p:nvSpPr>
        <p:spPr/>
        <p:txBody>
          <a:bodyPr/>
          <a:lstStyle/>
          <a:p>
            <a:r>
              <a:rPr lang="en-US" dirty="0"/>
              <a:t>Suicide prevention lacks consistent, comprehensive policies</a:t>
            </a:r>
          </a:p>
          <a:p>
            <a:r>
              <a:rPr lang="en-US" dirty="0"/>
              <a:t>Needed policies (examples)</a:t>
            </a:r>
          </a:p>
          <a:p>
            <a:pPr lvl="1"/>
            <a:r>
              <a:rPr lang="en-US" dirty="0"/>
              <a:t>Access to lethal means</a:t>
            </a:r>
          </a:p>
          <a:p>
            <a:pPr lvl="1"/>
            <a:r>
              <a:rPr lang="en-US" dirty="0"/>
              <a:t>Adequate infrastructure</a:t>
            </a:r>
          </a:p>
          <a:p>
            <a:pPr lvl="1"/>
            <a:r>
              <a:rPr lang="en-US" dirty="0"/>
              <a:t>Research</a:t>
            </a:r>
          </a:p>
          <a:p>
            <a:pPr lvl="1"/>
            <a:r>
              <a:rPr lang="en-US" dirty="0"/>
              <a:t>Implementation of evidence-based interventions</a:t>
            </a:r>
          </a:p>
          <a:p>
            <a:pPr lvl="1"/>
            <a:endParaRPr lang="en-US" dirty="0"/>
          </a:p>
          <a:p>
            <a:pPr lvl="1"/>
            <a:endParaRPr lang="en-US" dirty="0"/>
          </a:p>
          <a:p>
            <a:pPr marL="457200" lvl="1" indent="0">
              <a:buNone/>
            </a:pPr>
            <a:r>
              <a:rPr lang="en-US" dirty="0"/>
              <a:t>(APHA, 2021)</a:t>
            </a:r>
          </a:p>
        </p:txBody>
      </p:sp>
    </p:spTree>
    <p:extLst>
      <p:ext uri="{BB962C8B-B14F-4D97-AF65-F5344CB8AC3E}">
        <p14:creationId xmlns:p14="http://schemas.microsoft.com/office/powerpoint/2010/main" val="4181142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4868</Words>
  <Application>Microsoft Macintosh PowerPoint</Application>
  <PresentationFormat>Widescreen</PresentationFormat>
  <Paragraphs>453</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gotham medium</vt:lpstr>
      <vt:lpstr>Office Theme</vt:lpstr>
      <vt:lpstr>Public Health’s Role Crisis Response &amp; Suicide Prevention</vt:lpstr>
      <vt:lpstr>Overview of Sections by Topic</vt:lpstr>
      <vt:lpstr>Public Mental Health</vt:lpstr>
      <vt:lpstr>Public Mental Health Policy</vt:lpstr>
      <vt:lpstr>Is Suicide a Mental Public Health Crisis?</vt:lpstr>
      <vt:lpstr>Section 1:  Learning Objectives</vt:lpstr>
      <vt:lpstr>The Problem</vt:lpstr>
      <vt:lpstr>Suicide Prevention:  A Public Health Issue</vt:lpstr>
      <vt:lpstr>Suicide Prevention Policies</vt:lpstr>
      <vt:lpstr>Crisis Response System Impact</vt:lpstr>
      <vt:lpstr>Crisis Response System in Nevada</vt:lpstr>
      <vt:lpstr>Nevada’s Ideal Crisis Continuum</vt:lpstr>
      <vt:lpstr>Crisis Response System – Policy Development</vt:lpstr>
      <vt:lpstr>Section 2:  Learning Objectives</vt:lpstr>
      <vt:lpstr>National Guidelines for BH Crisis Services</vt:lpstr>
      <vt:lpstr>Crisis Services in Alignment</vt:lpstr>
      <vt:lpstr>Section 3:  Learning Objectives</vt:lpstr>
      <vt:lpstr>Trauma</vt:lpstr>
      <vt:lpstr>Intergenerational Trauma</vt:lpstr>
      <vt:lpstr>Socio-Ecological Model:  A Framework for Prevention</vt:lpstr>
      <vt:lpstr>Prevention of Trauma</vt:lpstr>
      <vt:lpstr>Public Health Impact Childhood Trauma</vt:lpstr>
      <vt:lpstr>Post-traumatic Stress Disorder (PTSD) Impact on the Brain</vt:lpstr>
      <vt:lpstr>PTSD and Public Health</vt:lpstr>
      <vt:lpstr>The Role of Public Health Policies</vt:lpstr>
      <vt:lpstr>Common BH Responses to Trauma</vt:lpstr>
      <vt:lpstr>Common BH Responses to Trauma</vt:lpstr>
      <vt:lpstr>Section 4:  Learning Objectives</vt:lpstr>
      <vt:lpstr>Phases of Disaster Response &amp; Grief Cycles</vt:lpstr>
      <vt:lpstr>Psychological First-Aid (PFA) for Resilience</vt:lpstr>
      <vt:lpstr>Publication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S Delfin</cp:lastModifiedBy>
  <cp:revision>73</cp:revision>
  <dcterms:created xsi:type="dcterms:W3CDTF">2022-08-31T17:27:04Z</dcterms:created>
  <dcterms:modified xsi:type="dcterms:W3CDTF">2024-01-26T00:02:09Z</dcterms:modified>
</cp:coreProperties>
</file>