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3"/>
  </p:notesMasterIdLst>
  <p:sldIdLst>
    <p:sldId id="256" r:id="rId3"/>
    <p:sldId id="402" r:id="rId4"/>
    <p:sldId id="417" r:id="rId5"/>
    <p:sldId id="406" r:id="rId6"/>
    <p:sldId id="358" r:id="rId7"/>
    <p:sldId id="413" r:id="rId8"/>
    <p:sldId id="359" r:id="rId9"/>
    <p:sldId id="357" r:id="rId10"/>
    <p:sldId id="409" r:id="rId11"/>
    <p:sldId id="313" r:id="rId12"/>
    <p:sldId id="364" r:id="rId13"/>
    <p:sldId id="418" r:id="rId14"/>
    <p:sldId id="410" r:id="rId15"/>
    <p:sldId id="411" r:id="rId16"/>
    <p:sldId id="419" r:id="rId17"/>
    <p:sldId id="420" r:id="rId18"/>
    <p:sldId id="421" r:id="rId19"/>
    <p:sldId id="412" r:id="rId20"/>
    <p:sldId id="422" r:id="rId21"/>
    <p:sldId id="3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8580" autoAdjust="0"/>
  </p:normalViewPr>
  <p:slideViewPr>
    <p:cSldViewPr snapToGrid="0">
      <p:cViewPr varScale="1">
        <p:scale>
          <a:sx n="64" d="100"/>
          <a:sy n="64" d="100"/>
        </p:scale>
        <p:origin x="99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E7352-3E04-468B-99AC-2E8AE6B9B714}"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C3D0307-D40F-4685-962E-AEE8679B66E4}">
      <dgm:prSet custT="1"/>
      <dgm:spPr/>
      <dgm:t>
        <a:bodyPr/>
        <a:lstStyle/>
        <a:p>
          <a:r>
            <a:rPr lang="en-US" sz="2800" b="1" dirty="0"/>
            <a:t>Early Childhood</a:t>
          </a:r>
        </a:p>
      </dgm:t>
    </dgm:pt>
    <dgm:pt modelId="{9601C4F4-25E9-4B57-90AE-C947FE945C6D}" type="parTrans" cxnId="{16B098C3-8ABF-457A-8F5B-276A73B42834}">
      <dgm:prSet/>
      <dgm:spPr/>
      <dgm:t>
        <a:bodyPr/>
        <a:lstStyle/>
        <a:p>
          <a:endParaRPr lang="en-US"/>
        </a:p>
      </dgm:t>
    </dgm:pt>
    <dgm:pt modelId="{7E1700D5-8FD9-467A-A27E-A49F854F00BF}" type="sibTrans" cxnId="{16B098C3-8ABF-457A-8F5B-276A73B42834}">
      <dgm:prSet/>
      <dgm:spPr/>
      <dgm:t>
        <a:bodyPr/>
        <a:lstStyle/>
        <a:p>
          <a:endParaRPr lang="en-US"/>
        </a:p>
      </dgm:t>
    </dgm:pt>
    <dgm:pt modelId="{14D099D4-F688-4AA2-985E-7A7C417C20EB}">
      <dgm:prSet custT="1"/>
      <dgm:spPr/>
      <dgm:t>
        <a:bodyPr/>
        <a:lstStyle/>
        <a:p>
          <a:r>
            <a:rPr lang="en-US" sz="2800" b="1" dirty="0"/>
            <a:t>School-Age Youth</a:t>
          </a:r>
        </a:p>
      </dgm:t>
    </dgm:pt>
    <dgm:pt modelId="{E44B19F9-3368-44DA-B081-BF3395A8C284}" type="parTrans" cxnId="{1E06C240-1F13-4B1A-BCE2-DA9F04C7AD13}">
      <dgm:prSet/>
      <dgm:spPr/>
      <dgm:t>
        <a:bodyPr/>
        <a:lstStyle/>
        <a:p>
          <a:endParaRPr lang="en-US"/>
        </a:p>
      </dgm:t>
    </dgm:pt>
    <dgm:pt modelId="{D39BE27F-AB7F-4015-BB99-6B1F32D9B8FF}" type="sibTrans" cxnId="{1E06C240-1F13-4B1A-BCE2-DA9F04C7AD13}">
      <dgm:prSet/>
      <dgm:spPr/>
      <dgm:t>
        <a:bodyPr/>
        <a:lstStyle/>
        <a:p>
          <a:endParaRPr lang="en-US"/>
        </a:p>
      </dgm:t>
    </dgm:pt>
    <dgm:pt modelId="{8932F143-5EC3-47B7-8705-E9E0E0547AE1}">
      <dgm:prSet custT="1"/>
      <dgm:spPr/>
      <dgm:t>
        <a:bodyPr/>
        <a:lstStyle/>
        <a:p>
          <a:r>
            <a:rPr lang="en-US" sz="2800" b="1" dirty="0"/>
            <a:t>Adolescent  </a:t>
          </a:r>
        </a:p>
      </dgm:t>
    </dgm:pt>
    <dgm:pt modelId="{44D3C98B-932D-47C0-BE89-13B135C42F35}" type="parTrans" cxnId="{A31F2FF7-F96B-4693-A4F0-79DCC998F0B9}">
      <dgm:prSet/>
      <dgm:spPr/>
      <dgm:t>
        <a:bodyPr/>
        <a:lstStyle/>
        <a:p>
          <a:endParaRPr lang="en-US"/>
        </a:p>
      </dgm:t>
    </dgm:pt>
    <dgm:pt modelId="{B32EF139-3BDA-4247-BAC6-163297A323CB}" type="sibTrans" cxnId="{A31F2FF7-F96B-4693-A4F0-79DCC998F0B9}">
      <dgm:prSet/>
      <dgm:spPr/>
      <dgm:t>
        <a:bodyPr/>
        <a:lstStyle/>
        <a:p>
          <a:endParaRPr lang="en-US"/>
        </a:p>
      </dgm:t>
    </dgm:pt>
    <dgm:pt modelId="{7D867410-55B0-4F93-B3CE-2754226E2C66}">
      <dgm:prSet custT="1"/>
      <dgm:spPr/>
      <dgm:t>
        <a:bodyPr/>
        <a:lstStyle/>
        <a:p>
          <a:r>
            <a:rPr lang="en-US" sz="2800" b="1" dirty="0"/>
            <a:t>Young Adult</a:t>
          </a:r>
        </a:p>
      </dgm:t>
    </dgm:pt>
    <dgm:pt modelId="{BDE788A2-FC9F-4F63-BE4B-1EAF7B502697}" type="parTrans" cxnId="{A0C2E083-847B-4B0F-9DC7-5BFADC1792CF}">
      <dgm:prSet/>
      <dgm:spPr/>
      <dgm:t>
        <a:bodyPr/>
        <a:lstStyle/>
        <a:p>
          <a:endParaRPr lang="en-US"/>
        </a:p>
      </dgm:t>
    </dgm:pt>
    <dgm:pt modelId="{0926FCAB-D73B-41D4-96D5-26E9F1D87B6F}" type="sibTrans" cxnId="{A0C2E083-847B-4B0F-9DC7-5BFADC1792CF}">
      <dgm:prSet/>
      <dgm:spPr/>
      <dgm:t>
        <a:bodyPr/>
        <a:lstStyle/>
        <a:p>
          <a:endParaRPr lang="en-US"/>
        </a:p>
      </dgm:t>
    </dgm:pt>
    <dgm:pt modelId="{9FBE75BD-4573-4FC6-8023-9D7BD22ECCB5}">
      <dgm:prSet custT="1"/>
      <dgm:spPr/>
      <dgm:t>
        <a:bodyPr/>
        <a:lstStyle/>
        <a:p>
          <a:r>
            <a:rPr lang="en-US" sz="2800" b="1" dirty="0"/>
            <a:t>Middle-Age Adult</a:t>
          </a:r>
        </a:p>
      </dgm:t>
    </dgm:pt>
    <dgm:pt modelId="{E21BD675-5CC0-4C80-A4CA-1D329181C8C5}" type="parTrans" cxnId="{041F27A3-84EA-4A63-BDE1-47777F7376A4}">
      <dgm:prSet/>
      <dgm:spPr/>
      <dgm:t>
        <a:bodyPr/>
        <a:lstStyle/>
        <a:p>
          <a:endParaRPr lang="en-US"/>
        </a:p>
      </dgm:t>
    </dgm:pt>
    <dgm:pt modelId="{F64AD747-856F-4E0A-9CBF-185957A3E8D7}" type="sibTrans" cxnId="{041F27A3-84EA-4A63-BDE1-47777F7376A4}">
      <dgm:prSet/>
      <dgm:spPr/>
      <dgm:t>
        <a:bodyPr/>
        <a:lstStyle/>
        <a:p>
          <a:endParaRPr lang="en-US"/>
        </a:p>
      </dgm:t>
    </dgm:pt>
    <dgm:pt modelId="{34A57A3E-9979-4169-8CD4-564F1130074B}">
      <dgm:prSet custT="1"/>
      <dgm:spPr/>
      <dgm:t>
        <a:bodyPr/>
        <a:lstStyle/>
        <a:p>
          <a:r>
            <a:rPr lang="en-US" sz="2800" b="1" dirty="0"/>
            <a:t>Older Persons</a:t>
          </a:r>
        </a:p>
      </dgm:t>
    </dgm:pt>
    <dgm:pt modelId="{899EDB33-20C8-4CD1-A895-8A53B4F3D39E}" type="parTrans" cxnId="{84036FFA-EDED-48B1-8F79-386180DE7852}">
      <dgm:prSet/>
      <dgm:spPr/>
      <dgm:t>
        <a:bodyPr/>
        <a:lstStyle/>
        <a:p>
          <a:endParaRPr lang="en-US"/>
        </a:p>
      </dgm:t>
    </dgm:pt>
    <dgm:pt modelId="{43EDE966-66AB-42BA-A24C-E1B17858F624}" type="sibTrans" cxnId="{84036FFA-EDED-48B1-8F79-386180DE7852}">
      <dgm:prSet/>
      <dgm:spPr/>
      <dgm:t>
        <a:bodyPr/>
        <a:lstStyle/>
        <a:p>
          <a:endParaRPr lang="en-US"/>
        </a:p>
      </dgm:t>
    </dgm:pt>
    <dgm:pt modelId="{16AB4995-3D44-8245-B668-F780A3C6E699}" type="pres">
      <dgm:prSet presAssocID="{2F9E7352-3E04-468B-99AC-2E8AE6B9B714}" presName="linear" presStyleCnt="0">
        <dgm:presLayoutVars>
          <dgm:dir/>
          <dgm:animLvl val="lvl"/>
          <dgm:resizeHandles val="exact"/>
        </dgm:presLayoutVars>
      </dgm:prSet>
      <dgm:spPr/>
    </dgm:pt>
    <dgm:pt modelId="{EC4D1B8D-D305-394B-8BB3-B1D93EABDA0D}" type="pres">
      <dgm:prSet presAssocID="{FC3D0307-D40F-4685-962E-AEE8679B66E4}" presName="parentLin" presStyleCnt="0"/>
      <dgm:spPr/>
    </dgm:pt>
    <dgm:pt modelId="{E19FA2FB-F667-4A4E-892F-137750E8301F}" type="pres">
      <dgm:prSet presAssocID="{FC3D0307-D40F-4685-962E-AEE8679B66E4}" presName="parentLeftMargin" presStyleLbl="node1" presStyleIdx="0" presStyleCnt="6"/>
      <dgm:spPr/>
    </dgm:pt>
    <dgm:pt modelId="{F466D76F-E8C6-4D4A-A6DC-891BB4CED18B}" type="pres">
      <dgm:prSet presAssocID="{FC3D0307-D40F-4685-962E-AEE8679B66E4}" presName="parentText" presStyleLbl="node1" presStyleIdx="0" presStyleCnt="6">
        <dgm:presLayoutVars>
          <dgm:chMax val="0"/>
          <dgm:bulletEnabled val="1"/>
        </dgm:presLayoutVars>
      </dgm:prSet>
      <dgm:spPr/>
    </dgm:pt>
    <dgm:pt modelId="{9E381683-6EC3-AE46-AAC7-94B37C16D3F5}" type="pres">
      <dgm:prSet presAssocID="{FC3D0307-D40F-4685-962E-AEE8679B66E4}" presName="negativeSpace" presStyleCnt="0"/>
      <dgm:spPr/>
    </dgm:pt>
    <dgm:pt modelId="{80E46546-66C8-BE41-B0D8-E574361A9DC2}" type="pres">
      <dgm:prSet presAssocID="{FC3D0307-D40F-4685-962E-AEE8679B66E4}" presName="childText" presStyleLbl="conFgAcc1" presStyleIdx="0" presStyleCnt="6">
        <dgm:presLayoutVars>
          <dgm:bulletEnabled val="1"/>
        </dgm:presLayoutVars>
      </dgm:prSet>
      <dgm:spPr/>
    </dgm:pt>
    <dgm:pt modelId="{4B2C6EBA-5261-E54E-80C6-B823C300E674}" type="pres">
      <dgm:prSet presAssocID="{7E1700D5-8FD9-467A-A27E-A49F854F00BF}" presName="spaceBetweenRectangles" presStyleCnt="0"/>
      <dgm:spPr/>
    </dgm:pt>
    <dgm:pt modelId="{CC41B457-9BEF-1449-AF5B-D6201D38F41D}" type="pres">
      <dgm:prSet presAssocID="{14D099D4-F688-4AA2-985E-7A7C417C20EB}" presName="parentLin" presStyleCnt="0"/>
      <dgm:spPr/>
    </dgm:pt>
    <dgm:pt modelId="{795B6605-1411-234B-995D-AFA6D6CDF5E5}" type="pres">
      <dgm:prSet presAssocID="{14D099D4-F688-4AA2-985E-7A7C417C20EB}" presName="parentLeftMargin" presStyleLbl="node1" presStyleIdx="0" presStyleCnt="6"/>
      <dgm:spPr/>
    </dgm:pt>
    <dgm:pt modelId="{63372F46-BCCA-9042-A921-4293D83968D4}" type="pres">
      <dgm:prSet presAssocID="{14D099D4-F688-4AA2-985E-7A7C417C20EB}" presName="parentText" presStyleLbl="node1" presStyleIdx="1" presStyleCnt="6">
        <dgm:presLayoutVars>
          <dgm:chMax val="0"/>
          <dgm:bulletEnabled val="1"/>
        </dgm:presLayoutVars>
      </dgm:prSet>
      <dgm:spPr/>
    </dgm:pt>
    <dgm:pt modelId="{A40D7D35-D11F-2F4D-9652-CFA1E044B622}" type="pres">
      <dgm:prSet presAssocID="{14D099D4-F688-4AA2-985E-7A7C417C20EB}" presName="negativeSpace" presStyleCnt="0"/>
      <dgm:spPr/>
    </dgm:pt>
    <dgm:pt modelId="{846DE566-BECA-0A48-AC9F-0940A8B393A4}" type="pres">
      <dgm:prSet presAssocID="{14D099D4-F688-4AA2-985E-7A7C417C20EB}" presName="childText" presStyleLbl="conFgAcc1" presStyleIdx="1" presStyleCnt="6">
        <dgm:presLayoutVars>
          <dgm:bulletEnabled val="1"/>
        </dgm:presLayoutVars>
      </dgm:prSet>
      <dgm:spPr/>
    </dgm:pt>
    <dgm:pt modelId="{CA4C039C-3C30-CC4C-8FB3-B054983A645B}" type="pres">
      <dgm:prSet presAssocID="{D39BE27F-AB7F-4015-BB99-6B1F32D9B8FF}" presName="spaceBetweenRectangles" presStyleCnt="0"/>
      <dgm:spPr/>
    </dgm:pt>
    <dgm:pt modelId="{A8F32876-C2FC-2942-92E6-DD3733566A7A}" type="pres">
      <dgm:prSet presAssocID="{8932F143-5EC3-47B7-8705-E9E0E0547AE1}" presName="parentLin" presStyleCnt="0"/>
      <dgm:spPr/>
    </dgm:pt>
    <dgm:pt modelId="{8B007B1D-EC24-6A48-8C38-E1CC536CDECB}" type="pres">
      <dgm:prSet presAssocID="{8932F143-5EC3-47B7-8705-E9E0E0547AE1}" presName="parentLeftMargin" presStyleLbl="node1" presStyleIdx="1" presStyleCnt="6"/>
      <dgm:spPr/>
    </dgm:pt>
    <dgm:pt modelId="{1DF038EC-5A13-8149-A59B-868145C4997E}" type="pres">
      <dgm:prSet presAssocID="{8932F143-5EC3-47B7-8705-E9E0E0547AE1}" presName="parentText" presStyleLbl="node1" presStyleIdx="2" presStyleCnt="6">
        <dgm:presLayoutVars>
          <dgm:chMax val="0"/>
          <dgm:bulletEnabled val="1"/>
        </dgm:presLayoutVars>
      </dgm:prSet>
      <dgm:spPr/>
    </dgm:pt>
    <dgm:pt modelId="{17C4FE3E-3102-894F-BAB3-FE0ABC9F47E3}" type="pres">
      <dgm:prSet presAssocID="{8932F143-5EC3-47B7-8705-E9E0E0547AE1}" presName="negativeSpace" presStyleCnt="0"/>
      <dgm:spPr/>
    </dgm:pt>
    <dgm:pt modelId="{30C06F02-22D2-8840-ACF2-A4427CCB902F}" type="pres">
      <dgm:prSet presAssocID="{8932F143-5EC3-47B7-8705-E9E0E0547AE1}" presName="childText" presStyleLbl="conFgAcc1" presStyleIdx="2" presStyleCnt="6">
        <dgm:presLayoutVars>
          <dgm:bulletEnabled val="1"/>
        </dgm:presLayoutVars>
      </dgm:prSet>
      <dgm:spPr/>
    </dgm:pt>
    <dgm:pt modelId="{3410752E-0B30-4241-8CB5-5E8023F8736C}" type="pres">
      <dgm:prSet presAssocID="{B32EF139-3BDA-4247-BAC6-163297A323CB}" presName="spaceBetweenRectangles" presStyleCnt="0"/>
      <dgm:spPr/>
    </dgm:pt>
    <dgm:pt modelId="{498E1CFC-6508-9F45-9C23-C8C251A806DE}" type="pres">
      <dgm:prSet presAssocID="{7D867410-55B0-4F93-B3CE-2754226E2C66}" presName="parentLin" presStyleCnt="0"/>
      <dgm:spPr/>
    </dgm:pt>
    <dgm:pt modelId="{8E94EF58-B247-4546-9B47-0BC4B28DB5EF}" type="pres">
      <dgm:prSet presAssocID="{7D867410-55B0-4F93-B3CE-2754226E2C66}" presName="parentLeftMargin" presStyleLbl="node1" presStyleIdx="2" presStyleCnt="6"/>
      <dgm:spPr/>
    </dgm:pt>
    <dgm:pt modelId="{2EFC67D7-010D-094F-86FE-22DFF73F54F6}" type="pres">
      <dgm:prSet presAssocID="{7D867410-55B0-4F93-B3CE-2754226E2C66}" presName="parentText" presStyleLbl="node1" presStyleIdx="3" presStyleCnt="6">
        <dgm:presLayoutVars>
          <dgm:chMax val="0"/>
          <dgm:bulletEnabled val="1"/>
        </dgm:presLayoutVars>
      </dgm:prSet>
      <dgm:spPr/>
    </dgm:pt>
    <dgm:pt modelId="{77A798E2-0FE6-D748-B846-529B72C975B7}" type="pres">
      <dgm:prSet presAssocID="{7D867410-55B0-4F93-B3CE-2754226E2C66}" presName="negativeSpace" presStyleCnt="0"/>
      <dgm:spPr/>
    </dgm:pt>
    <dgm:pt modelId="{30792FF4-76A1-E246-8683-26B42103DE97}" type="pres">
      <dgm:prSet presAssocID="{7D867410-55B0-4F93-B3CE-2754226E2C66}" presName="childText" presStyleLbl="conFgAcc1" presStyleIdx="3" presStyleCnt="6">
        <dgm:presLayoutVars>
          <dgm:bulletEnabled val="1"/>
        </dgm:presLayoutVars>
      </dgm:prSet>
      <dgm:spPr/>
    </dgm:pt>
    <dgm:pt modelId="{43CFB919-93FA-7F40-8755-49618817E59F}" type="pres">
      <dgm:prSet presAssocID="{0926FCAB-D73B-41D4-96D5-26E9F1D87B6F}" presName="spaceBetweenRectangles" presStyleCnt="0"/>
      <dgm:spPr/>
    </dgm:pt>
    <dgm:pt modelId="{EE3353FD-32C1-B54F-9F29-68E37006D3C2}" type="pres">
      <dgm:prSet presAssocID="{9FBE75BD-4573-4FC6-8023-9D7BD22ECCB5}" presName="parentLin" presStyleCnt="0"/>
      <dgm:spPr/>
    </dgm:pt>
    <dgm:pt modelId="{B515BB6A-1898-B04B-80EC-8BDE7F51189F}" type="pres">
      <dgm:prSet presAssocID="{9FBE75BD-4573-4FC6-8023-9D7BD22ECCB5}" presName="parentLeftMargin" presStyleLbl="node1" presStyleIdx="3" presStyleCnt="6"/>
      <dgm:spPr/>
    </dgm:pt>
    <dgm:pt modelId="{B9ACBAE5-D58B-6B47-8018-EFDCBE8662FD}" type="pres">
      <dgm:prSet presAssocID="{9FBE75BD-4573-4FC6-8023-9D7BD22ECCB5}" presName="parentText" presStyleLbl="node1" presStyleIdx="4" presStyleCnt="6">
        <dgm:presLayoutVars>
          <dgm:chMax val="0"/>
          <dgm:bulletEnabled val="1"/>
        </dgm:presLayoutVars>
      </dgm:prSet>
      <dgm:spPr/>
    </dgm:pt>
    <dgm:pt modelId="{75ED6ECF-275D-124E-A435-3ED0196B4E40}" type="pres">
      <dgm:prSet presAssocID="{9FBE75BD-4573-4FC6-8023-9D7BD22ECCB5}" presName="negativeSpace" presStyleCnt="0"/>
      <dgm:spPr/>
    </dgm:pt>
    <dgm:pt modelId="{17151431-3E41-1648-8C04-4833CA96A08E}" type="pres">
      <dgm:prSet presAssocID="{9FBE75BD-4573-4FC6-8023-9D7BD22ECCB5}" presName="childText" presStyleLbl="conFgAcc1" presStyleIdx="4" presStyleCnt="6">
        <dgm:presLayoutVars>
          <dgm:bulletEnabled val="1"/>
        </dgm:presLayoutVars>
      </dgm:prSet>
      <dgm:spPr/>
    </dgm:pt>
    <dgm:pt modelId="{4606A1FF-2191-CD41-8B7B-E8006EA7DB61}" type="pres">
      <dgm:prSet presAssocID="{F64AD747-856F-4E0A-9CBF-185957A3E8D7}" presName="spaceBetweenRectangles" presStyleCnt="0"/>
      <dgm:spPr/>
    </dgm:pt>
    <dgm:pt modelId="{487D35C7-116D-2840-946C-BB8FF5AC9A35}" type="pres">
      <dgm:prSet presAssocID="{34A57A3E-9979-4169-8CD4-564F1130074B}" presName="parentLin" presStyleCnt="0"/>
      <dgm:spPr/>
    </dgm:pt>
    <dgm:pt modelId="{253A5147-B49E-E34A-BA19-A56094E7EF32}" type="pres">
      <dgm:prSet presAssocID="{34A57A3E-9979-4169-8CD4-564F1130074B}" presName="parentLeftMargin" presStyleLbl="node1" presStyleIdx="4" presStyleCnt="6"/>
      <dgm:spPr/>
    </dgm:pt>
    <dgm:pt modelId="{84753151-69EB-B147-8164-ADDF2991DAA9}" type="pres">
      <dgm:prSet presAssocID="{34A57A3E-9979-4169-8CD4-564F1130074B}" presName="parentText" presStyleLbl="node1" presStyleIdx="5" presStyleCnt="6">
        <dgm:presLayoutVars>
          <dgm:chMax val="0"/>
          <dgm:bulletEnabled val="1"/>
        </dgm:presLayoutVars>
      </dgm:prSet>
      <dgm:spPr/>
    </dgm:pt>
    <dgm:pt modelId="{9FDCF4F2-E4DC-914B-944A-438127D90E0C}" type="pres">
      <dgm:prSet presAssocID="{34A57A3E-9979-4169-8CD4-564F1130074B}" presName="negativeSpace" presStyleCnt="0"/>
      <dgm:spPr/>
    </dgm:pt>
    <dgm:pt modelId="{3CB32345-9CE3-4A41-8764-BCB1154A14EC}" type="pres">
      <dgm:prSet presAssocID="{34A57A3E-9979-4169-8CD4-564F1130074B}" presName="childText" presStyleLbl="conFgAcc1" presStyleIdx="5" presStyleCnt="6">
        <dgm:presLayoutVars>
          <dgm:bulletEnabled val="1"/>
        </dgm:presLayoutVars>
      </dgm:prSet>
      <dgm:spPr/>
    </dgm:pt>
  </dgm:ptLst>
  <dgm:cxnLst>
    <dgm:cxn modelId="{7C32620B-D350-2C4A-9EE2-82E66E221AF2}" type="presOf" srcId="{14D099D4-F688-4AA2-985E-7A7C417C20EB}" destId="{795B6605-1411-234B-995D-AFA6D6CDF5E5}" srcOrd="0" destOrd="0" presId="urn:microsoft.com/office/officeart/2005/8/layout/list1"/>
    <dgm:cxn modelId="{1E06C240-1F13-4B1A-BCE2-DA9F04C7AD13}" srcId="{2F9E7352-3E04-468B-99AC-2E8AE6B9B714}" destId="{14D099D4-F688-4AA2-985E-7A7C417C20EB}" srcOrd="1" destOrd="0" parTransId="{E44B19F9-3368-44DA-B081-BF3395A8C284}" sibTransId="{D39BE27F-AB7F-4015-BB99-6B1F32D9B8FF}"/>
    <dgm:cxn modelId="{10EDA981-EA88-A545-AD5A-BEDEBDBA827A}" type="presOf" srcId="{2F9E7352-3E04-468B-99AC-2E8AE6B9B714}" destId="{16AB4995-3D44-8245-B668-F780A3C6E699}" srcOrd="0" destOrd="0" presId="urn:microsoft.com/office/officeart/2005/8/layout/list1"/>
    <dgm:cxn modelId="{A0C2E083-847B-4B0F-9DC7-5BFADC1792CF}" srcId="{2F9E7352-3E04-468B-99AC-2E8AE6B9B714}" destId="{7D867410-55B0-4F93-B3CE-2754226E2C66}" srcOrd="3" destOrd="0" parTransId="{BDE788A2-FC9F-4F63-BE4B-1EAF7B502697}" sibTransId="{0926FCAB-D73B-41D4-96D5-26E9F1D87B6F}"/>
    <dgm:cxn modelId="{44257A8D-DEB0-7C49-9C3F-1DE19FF3F096}" type="presOf" srcId="{8932F143-5EC3-47B7-8705-E9E0E0547AE1}" destId="{1DF038EC-5A13-8149-A59B-868145C4997E}" srcOrd="1" destOrd="0" presId="urn:microsoft.com/office/officeart/2005/8/layout/list1"/>
    <dgm:cxn modelId="{1EBEFB95-2968-804C-98FD-AED7E5626EBD}" type="presOf" srcId="{9FBE75BD-4573-4FC6-8023-9D7BD22ECCB5}" destId="{B515BB6A-1898-B04B-80EC-8BDE7F51189F}" srcOrd="0" destOrd="0" presId="urn:microsoft.com/office/officeart/2005/8/layout/list1"/>
    <dgm:cxn modelId="{50591E99-7C59-6941-B0AB-81CFDD792EA6}" type="presOf" srcId="{8932F143-5EC3-47B7-8705-E9E0E0547AE1}" destId="{8B007B1D-EC24-6A48-8C38-E1CC536CDECB}" srcOrd="0" destOrd="0" presId="urn:microsoft.com/office/officeart/2005/8/layout/list1"/>
    <dgm:cxn modelId="{041F27A3-84EA-4A63-BDE1-47777F7376A4}" srcId="{2F9E7352-3E04-468B-99AC-2E8AE6B9B714}" destId="{9FBE75BD-4573-4FC6-8023-9D7BD22ECCB5}" srcOrd="4" destOrd="0" parTransId="{E21BD675-5CC0-4C80-A4CA-1D329181C8C5}" sibTransId="{F64AD747-856F-4E0A-9CBF-185957A3E8D7}"/>
    <dgm:cxn modelId="{4179F1AB-0C6D-644E-B62B-F60071BC1F1B}" type="presOf" srcId="{34A57A3E-9979-4169-8CD4-564F1130074B}" destId="{253A5147-B49E-E34A-BA19-A56094E7EF32}" srcOrd="0" destOrd="0" presId="urn:microsoft.com/office/officeart/2005/8/layout/list1"/>
    <dgm:cxn modelId="{BAC5BBB0-BF47-BA49-B4D9-40D1F555BD8C}" type="presOf" srcId="{7D867410-55B0-4F93-B3CE-2754226E2C66}" destId="{8E94EF58-B247-4546-9B47-0BC4B28DB5EF}" srcOrd="0" destOrd="0" presId="urn:microsoft.com/office/officeart/2005/8/layout/list1"/>
    <dgm:cxn modelId="{962011B6-68BA-7C49-A9BB-C88393657980}" type="presOf" srcId="{34A57A3E-9979-4169-8CD4-564F1130074B}" destId="{84753151-69EB-B147-8164-ADDF2991DAA9}" srcOrd="1" destOrd="0" presId="urn:microsoft.com/office/officeart/2005/8/layout/list1"/>
    <dgm:cxn modelId="{16B098C3-8ABF-457A-8F5B-276A73B42834}" srcId="{2F9E7352-3E04-468B-99AC-2E8AE6B9B714}" destId="{FC3D0307-D40F-4685-962E-AEE8679B66E4}" srcOrd="0" destOrd="0" parTransId="{9601C4F4-25E9-4B57-90AE-C947FE945C6D}" sibTransId="{7E1700D5-8FD9-467A-A27E-A49F854F00BF}"/>
    <dgm:cxn modelId="{C76FC5C8-17A5-5442-920B-930FE2CB9FE1}" type="presOf" srcId="{7D867410-55B0-4F93-B3CE-2754226E2C66}" destId="{2EFC67D7-010D-094F-86FE-22DFF73F54F6}" srcOrd="1" destOrd="0" presId="urn:microsoft.com/office/officeart/2005/8/layout/list1"/>
    <dgm:cxn modelId="{49B3C5CF-7616-4447-83C7-B0C1F315B63D}" type="presOf" srcId="{14D099D4-F688-4AA2-985E-7A7C417C20EB}" destId="{63372F46-BCCA-9042-A921-4293D83968D4}" srcOrd="1" destOrd="0" presId="urn:microsoft.com/office/officeart/2005/8/layout/list1"/>
    <dgm:cxn modelId="{41C4D4D0-C8F4-E14B-8FD2-30207194142E}" type="presOf" srcId="{9FBE75BD-4573-4FC6-8023-9D7BD22ECCB5}" destId="{B9ACBAE5-D58B-6B47-8018-EFDCBE8662FD}" srcOrd="1" destOrd="0" presId="urn:microsoft.com/office/officeart/2005/8/layout/list1"/>
    <dgm:cxn modelId="{147511DC-D44E-CF4C-A596-1719A9178084}" type="presOf" srcId="{FC3D0307-D40F-4685-962E-AEE8679B66E4}" destId="{F466D76F-E8C6-4D4A-A6DC-891BB4CED18B}" srcOrd="1" destOrd="0" presId="urn:microsoft.com/office/officeart/2005/8/layout/list1"/>
    <dgm:cxn modelId="{A31F2FF7-F96B-4693-A4F0-79DCC998F0B9}" srcId="{2F9E7352-3E04-468B-99AC-2E8AE6B9B714}" destId="{8932F143-5EC3-47B7-8705-E9E0E0547AE1}" srcOrd="2" destOrd="0" parTransId="{44D3C98B-932D-47C0-BE89-13B135C42F35}" sibTransId="{B32EF139-3BDA-4247-BAC6-163297A323CB}"/>
    <dgm:cxn modelId="{37AEB2F8-BE88-2242-9EF7-0DABB0871E91}" type="presOf" srcId="{FC3D0307-D40F-4685-962E-AEE8679B66E4}" destId="{E19FA2FB-F667-4A4E-892F-137750E8301F}" srcOrd="0" destOrd="0" presId="urn:microsoft.com/office/officeart/2005/8/layout/list1"/>
    <dgm:cxn modelId="{84036FFA-EDED-48B1-8F79-386180DE7852}" srcId="{2F9E7352-3E04-468B-99AC-2E8AE6B9B714}" destId="{34A57A3E-9979-4169-8CD4-564F1130074B}" srcOrd="5" destOrd="0" parTransId="{899EDB33-20C8-4CD1-A895-8A53B4F3D39E}" sibTransId="{43EDE966-66AB-42BA-A24C-E1B17858F624}"/>
    <dgm:cxn modelId="{955C3FD2-1588-8847-BFC7-79E33B824EDD}" type="presParOf" srcId="{16AB4995-3D44-8245-B668-F780A3C6E699}" destId="{EC4D1B8D-D305-394B-8BB3-B1D93EABDA0D}" srcOrd="0" destOrd="0" presId="urn:microsoft.com/office/officeart/2005/8/layout/list1"/>
    <dgm:cxn modelId="{8848BE06-AF0A-E94D-B4C5-961BF0F90732}" type="presParOf" srcId="{EC4D1B8D-D305-394B-8BB3-B1D93EABDA0D}" destId="{E19FA2FB-F667-4A4E-892F-137750E8301F}" srcOrd="0" destOrd="0" presId="urn:microsoft.com/office/officeart/2005/8/layout/list1"/>
    <dgm:cxn modelId="{1797CEEE-0D26-4E4C-AEC3-0FED11C659B2}" type="presParOf" srcId="{EC4D1B8D-D305-394B-8BB3-B1D93EABDA0D}" destId="{F466D76F-E8C6-4D4A-A6DC-891BB4CED18B}" srcOrd="1" destOrd="0" presId="urn:microsoft.com/office/officeart/2005/8/layout/list1"/>
    <dgm:cxn modelId="{33CAC5B1-038A-F844-9B72-D8441CEAC8F9}" type="presParOf" srcId="{16AB4995-3D44-8245-B668-F780A3C6E699}" destId="{9E381683-6EC3-AE46-AAC7-94B37C16D3F5}" srcOrd="1" destOrd="0" presId="urn:microsoft.com/office/officeart/2005/8/layout/list1"/>
    <dgm:cxn modelId="{18C320BF-B78D-D349-884E-A152F8845E8C}" type="presParOf" srcId="{16AB4995-3D44-8245-B668-F780A3C6E699}" destId="{80E46546-66C8-BE41-B0D8-E574361A9DC2}" srcOrd="2" destOrd="0" presId="urn:microsoft.com/office/officeart/2005/8/layout/list1"/>
    <dgm:cxn modelId="{870DA040-9035-704B-B478-C5A27BF9FF7B}" type="presParOf" srcId="{16AB4995-3D44-8245-B668-F780A3C6E699}" destId="{4B2C6EBA-5261-E54E-80C6-B823C300E674}" srcOrd="3" destOrd="0" presId="urn:microsoft.com/office/officeart/2005/8/layout/list1"/>
    <dgm:cxn modelId="{A119A749-05FB-F640-9F2D-BA58DD4A5056}" type="presParOf" srcId="{16AB4995-3D44-8245-B668-F780A3C6E699}" destId="{CC41B457-9BEF-1449-AF5B-D6201D38F41D}" srcOrd="4" destOrd="0" presId="urn:microsoft.com/office/officeart/2005/8/layout/list1"/>
    <dgm:cxn modelId="{D11F0DA1-49F9-0F44-A095-FCCA868A245C}" type="presParOf" srcId="{CC41B457-9BEF-1449-AF5B-D6201D38F41D}" destId="{795B6605-1411-234B-995D-AFA6D6CDF5E5}" srcOrd="0" destOrd="0" presId="urn:microsoft.com/office/officeart/2005/8/layout/list1"/>
    <dgm:cxn modelId="{F213711A-8586-D146-A160-868352E6F07D}" type="presParOf" srcId="{CC41B457-9BEF-1449-AF5B-D6201D38F41D}" destId="{63372F46-BCCA-9042-A921-4293D83968D4}" srcOrd="1" destOrd="0" presId="urn:microsoft.com/office/officeart/2005/8/layout/list1"/>
    <dgm:cxn modelId="{D93C145D-7DD6-364E-972B-E02D68C9C91E}" type="presParOf" srcId="{16AB4995-3D44-8245-B668-F780A3C6E699}" destId="{A40D7D35-D11F-2F4D-9652-CFA1E044B622}" srcOrd="5" destOrd="0" presId="urn:microsoft.com/office/officeart/2005/8/layout/list1"/>
    <dgm:cxn modelId="{2F4E7617-6F81-8F4F-9FB8-051342C1A9FA}" type="presParOf" srcId="{16AB4995-3D44-8245-B668-F780A3C6E699}" destId="{846DE566-BECA-0A48-AC9F-0940A8B393A4}" srcOrd="6" destOrd="0" presId="urn:microsoft.com/office/officeart/2005/8/layout/list1"/>
    <dgm:cxn modelId="{5904084C-C1A5-764B-84FF-61C600B19096}" type="presParOf" srcId="{16AB4995-3D44-8245-B668-F780A3C6E699}" destId="{CA4C039C-3C30-CC4C-8FB3-B054983A645B}" srcOrd="7" destOrd="0" presId="urn:microsoft.com/office/officeart/2005/8/layout/list1"/>
    <dgm:cxn modelId="{4B371739-E17F-5841-89D3-112E146EB3D7}" type="presParOf" srcId="{16AB4995-3D44-8245-B668-F780A3C6E699}" destId="{A8F32876-C2FC-2942-92E6-DD3733566A7A}" srcOrd="8" destOrd="0" presId="urn:microsoft.com/office/officeart/2005/8/layout/list1"/>
    <dgm:cxn modelId="{B77161A4-6D60-8342-A4E7-1A87F9801B49}" type="presParOf" srcId="{A8F32876-C2FC-2942-92E6-DD3733566A7A}" destId="{8B007B1D-EC24-6A48-8C38-E1CC536CDECB}" srcOrd="0" destOrd="0" presId="urn:microsoft.com/office/officeart/2005/8/layout/list1"/>
    <dgm:cxn modelId="{C4D86E00-9E98-444D-8242-277B19415745}" type="presParOf" srcId="{A8F32876-C2FC-2942-92E6-DD3733566A7A}" destId="{1DF038EC-5A13-8149-A59B-868145C4997E}" srcOrd="1" destOrd="0" presId="urn:microsoft.com/office/officeart/2005/8/layout/list1"/>
    <dgm:cxn modelId="{07FEADB1-6B1D-CF44-AE3B-8B5C4BE2B738}" type="presParOf" srcId="{16AB4995-3D44-8245-B668-F780A3C6E699}" destId="{17C4FE3E-3102-894F-BAB3-FE0ABC9F47E3}" srcOrd="9" destOrd="0" presId="urn:microsoft.com/office/officeart/2005/8/layout/list1"/>
    <dgm:cxn modelId="{36845561-B39D-E540-B675-E8FF18C7C390}" type="presParOf" srcId="{16AB4995-3D44-8245-B668-F780A3C6E699}" destId="{30C06F02-22D2-8840-ACF2-A4427CCB902F}" srcOrd="10" destOrd="0" presId="urn:microsoft.com/office/officeart/2005/8/layout/list1"/>
    <dgm:cxn modelId="{2C6D60E8-F51C-8B46-9987-0D50E26946D8}" type="presParOf" srcId="{16AB4995-3D44-8245-B668-F780A3C6E699}" destId="{3410752E-0B30-4241-8CB5-5E8023F8736C}" srcOrd="11" destOrd="0" presId="urn:microsoft.com/office/officeart/2005/8/layout/list1"/>
    <dgm:cxn modelId="{ED5A712E-5372-F543-97D5-76B09B3AF3E2}" type="presParOf" srcId="{16AB4995-3D44-8245-B668-F780A3C6E699}" destId="{498E1CFC-6508-9F45-9C23-C8C251A806DE}" srcOrd="12" destOrd="0" presId="urn:microsoft.com/office/officeart/2005/8/layout/list1"/>
    <dgm:cxn modelId="{D4557775-9576-6C4B-A003-77C1C5DC9CB8}" type="presParOf" srcId="{498E1CFC-6508-9F45-9C23-C8C251A806DE}" destId="{8E94EF58-B247-4546-9B47-0BC4B28DB5EF}" srcOrd="0" destOrd="0" presId="urn:microsoft.com/office/officeart/2005/8/layout/list1"/>
    <dgm:cxn modelId="{64FC3AB5-AD23-8742-89A0-EE6A4E3A9BB6}" type="presParOf" srcId="{498E1CFC-6508-9F45-9C23-C8C251A806DE}" destId="{2EFC67D7-010D-094F-86FE-22DFF73F54F6}" srcOrd="1" destOrd="0" presId="urn:microsoft.com/office/officeart/2005/8/layout/list1"/>
    <dgm:cxn modelId="{02BD0772-3E54-E143-AF21-BA74D875C9BE}" type="presParOf" srcId="{16AB4995-3D44-8245-B668-F780A3C6E699}" destId="{77A798E2-0FE6-D748-B846-529B72C975B7}" srcOrd="13" destOrd="0" presId="urn:microsoft.com/office/officeart/2005/8/layout/list1"/>
    <dgm:cxn modelId="{9F0E00F8-54F0-3449-92F5-BFD1E219DEAF}" type="presParOf" srcId="{16AB4995-3D44-8245-B668-F780A3C6E699}" destId="{30792FF4-76A1-E246-8683-26B42103DE97}" srcOrd="14" destOrd="0" presId="urn:microsoft.com/office/officeart/2005/8/layout/list1"/>
    <dgm:cxn modelId="{19CB3DD0-2530-7F4A-9A54-C815CC3F2CBA}" type="presParOf" srcId="{16AB4995-3D44-8245-B668-F780A3C6E699}" destId="{43CFB919-93FA-7F40-8755-49618817E59F}" srcOrd="15" destOrd="0" presId="urn:microsoft.com/office/officeart/2005/8/layout/list1"/>
    <dgm:cxn modelId="{E717510F-381C-754B-ACCC-6EECCF040AFB}" type="presParOf" srcId="{16AB4995-3D44-8245-B668-F780A3C6E699}" destId="{EE3353FD-32C1-B54F-9F29-68E37006D3C2}" srcOrd="16" destOrd="0" presId="urn:microsoft.com/office/officeart/2005/8/layout/list1"/>
    <dgm:cxn modelId="{A34897F3-2737-674D-B85D-29D0EB041E30}" type="presParOf" srcId="{EE3353FD-32C1-B54F-9F29-68E37006D3C2}" destId="{B515BB6A-1898-B04B-80EC-8BDE7F51189F}" srcOrd="0" destOrd="0" presId="urn:microsoft.com/office/officeart/2005/8/layout/list1"/>
    <dgm:cxn modelId="{A29D0BFA-19A3-E84D-AC3F-670D453D47C8}" type="presParOf" srcId="{EE3353FD-32C1-B54F-9F29-68E37006D3C2}" destId="{B9ACBAE5-D58B-6B47-8018-EFDCBE8662FD}" srcOrd="1" destOrd="0" presId="urn:microsoft.com/office/officeart/2005/8/layout/list1"/>
    <dgm:cxn modelId="{2A3095A0-9B3F-384D-BEE8-86EE67498169}" type="presParOf" srcId="{16AB4995-3D44-8245-B668-F780A3C6E699}" destId="{75ED6ECF-275D-124E-A435-3ED0196B4E40}" srcOrd="17" destOrd="0" presId="urn:microsoft.com/office/officeart/2005/8/layout/list1"/>
    <dgm:cxn modelId="{E4024EAC-3DA7-FD4A-8E8F-0E779EF85781}" type="presParOf" srcId="{16AB4995-3D44-8245-B668-F780A3C6E699}" destId="{17151431-3E41-1648-8C04-4833CA96A08E}" srcOrd="18" destOrd="0" presId="urn:microsoft.com/office/officeart/2005/8/layout/list1"/>
    <dgm:cxn modelId="{C8EF5F38-4887-CB4B-9F8C-13F351C2C657}" type="presParOf" srcId="{16AB4995-3D44-8245-B668-F780A3C6E699}" destId="{4606A1FF-2191-CD41-8B7B-E8006EA7DB61}" srcOrd="19" destOrd="0" presId="urn:microsoft.com/office/officeart/2005/8/layout/list1"/>
    <dgm:cxn modelId="{41EA51CD-781A-CA4B-8FA6-DB1501B0414E}" type="presParOf" srcId="{16AB4995-3D44-8245-B668-F780A3C6E699}" destId="{487D35C7-116D-2840-946C-BB8FF5AC9A35}" srcOrd="20" destOrd="0" presId="urn:microsoft.com/office/officeart/2005/8/layout/list1"/>
    <dgm:cxn modelId="{107CAFCA-BFFE-E34F-9D12-C690A34C6930}" type="presParOf" srcId="{487D35C7-116D-2840-946C-BB8FF5AC9A35}" destId="{253A5147-B49E-E34A-BA19-A56094E7EF32}" srcOrd="0" destOrd="0" presId="urn:microsoft.com/office/officeart/2005/8/layout/list1"/>
    <dgm:cxn modelId="{A75C39EB-2B6B-BC4F-8A66-2BA6A4C00A6C}" type="presParOf" srcId="{487D35C7-116D-2840-946C-BB8FF5AC9A35}" destId="{84753151-69EB-B147-8164-ADDF2991DAA9}" srcOrd="1" destOrd="0" presId="urn:microsoft.com/office/officeart/2005/8/layout/list1"/>
    <dgm:cxn modelId="{C3D12195-9296-1648-8F00-11606A51D509}" type="presParOf" srcId="{16AB4995-3D44-8245-B668-F780A3C6E699}" destId="{9FDCF4F2-E4DC-914B-944A-438127D90E0C}" srcOrd="21" destOrd="0" presId="urn:microsoft.com/office/officeart/2005/8/layout/list1"/>
    <dgm:cxn modelId="{D7A4B39A-D304-D646-9FFA-3CB10AE4D3FF}" type="presParOf" srcId="{16AB4995-3D44-8245-B668-F780A3C6E699}" destId="{3CB32345-9CE3-4A41-8764-BCB1154A14E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46546-66C8-BE41-B0D8-E574361A9DC2}">
      <dsp:nvSpPr>
        <dsp:cNvPr id="0" name=""/>
        <dsp:cNvSpPr/>
      </dsp:nvSpPr>
      <dsp:spPr>
        <a:xfrm>
          <a:off x="0" y="367281"/>
          <a:ext cx="713232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66D76F-E8C6-4D4A-A6DC-891BB4CED18B}">
      <dsp:nvSpPr>
        <dsp:cNvPr id="0" name=""/>
        <dsp:cNvSpPr/>
      </dsp:nvSpPr>
      <dsp:spPr>
        <a:xfrm>
          <a:off x="356616" y="57321"/>
          <a:ext cx="4992624"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Early Childhood</a:t>
          </a:r>
        </a:p>
      </dsp:txBody>
      <dsp:txXfrm>
        <a:off x="386878" y="87583"/>
        <a:ext cx="4932100" cy="559396"/>
      </dsp:txXfrm>
    </dsp:sp>
    <dsp:sp modelId="{846DE566-BECA-0A48-AC9F-0940A8B393A4}">
      <dsp:nvSpPr>
        <dsp:cNvPr id="0" name=""/>
        <dsp:cNvSpPr/>
      </dsp:nvSpPr>
      <dsp:spPr>
        <a:xfrm>
          <a:off x="0" y="1319841"/>
          <a:ext cx="713232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72F46-BCCA-9042-A921-4293D83968D4}">
      <dsp:nvSpPr>
        <dsp:cNvPr id="0" name=""/>
        <dsp:cNvSpPr/>
      </dsp:nvSpPr>
      <dsp:spPr>
        <a:xfrm>
          <a:off x="356616" y="1009881"/>
          <a:ext cx="4992624"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School-Age Youth</a:t>
          </a:r>
        </a:p>
      </dsp:txBody>
      <dsp:txXfrm>
        <a:off x="386878" y="1040143"/>
        <a:ext cx="4932100" cy="559396"/>
      </dsp:txXfrm>
    </dsp:sp>
    <dsp:sp modelId="{30C06F02-22D2-8840-ACF2-A4427CCB902F}">
      <dsp:nvSpPr>
        <dsp:cNvPr id="0" name=""/>
        <dsp:cNvSpPr/>
      </dsp:nvSpPr>
      <dsp:spPr>
        <a:xfrm>
          <a:off x="0" y="2272402"/>
          <a:ext cx="7132320"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038EC-5A13-8149-A59B-868145C4997E}">
      <dsp:nvSpPr>
        <dsp:cNvPr id="0" name=""/>
        <dsp:cNvSpPr/>
      </dsp:nvSpPr>
      <dsp:spPr>
        <a:xfrm>
          <a:off x="356616" y="1962442"/>
          <a:ext cx="4992624"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Adolescent  </a:t>
          </a:r>
        </a:p>
      </dsp:txBody>
      <dsp:txXfrm>
        <a:off x="386878" y="1992704"/>
        <a:ext cx="4932100" cy="559396"/>
      </dsp:txXfrm>
    </dsp:sp>
    <dsp:sp modelId="{30792FF4-76A1-E246-8683-26B42103DE97}">
      <dsp:nvSpPr>
        <dsp:cNvPr id="0" name=""/>
        <dsp:cNvSpPr/>
      </dsp:nvSpPr>
      <dsp:spPr>
        <a:xfrm>
          <a:off x="0" y="3224962"/>
          <a:ext cx="7132320"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C67D7-010D-094F-86FE-22DFF73F54F6}">
      <dsp:nvSpPr>
        <dsp:cNvPr id="0" name=""/>
        <dsp:cNvSpPr/>
      </dsp:nvSpPr>
      <dsp:spPr>
        <a:xfrm>
          <a:off x="356616" y="2915002"/>
          <a:ext cx="4992624"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Young Adult</a:t>
          </a:r>
        </a:p>
      </dsp:txBody>
      <dsp:txXfrm>
        <a:off x="386878" y="2945264"/>
        <a:ext cx="4932100" cy="559396"/>
      </dsp:txXfrm>
    </dsp:sp>
    <dsp:sp modelId="{17151431-3E41-1648-8C04-4833CA96A08E}">
      <dsp:nvSpPr>
        <dsp:cNvPr id="0" name=""/>
        <dsp:cNvSpPr/>
      </dsp:nvSpPr>
      <dsp:spPr>
        <a:xfrm>
          <a:off x="0" y="4177522"/>
          <a:ext cx="7132320" cy="529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CBAE5-D58B-6B47-8018-EFDCBE8662FD}">
      <dsp:nvSpPr>
        <dsp:cNvPr id="0" name=""/>
        <dsp:cNvSpPr/>
      </dsp:nvSpPr>
      <dsp:spPr>
        <a:xfrm>
          <a:off x="356616" y="3867562"/>
          <a:ext cx="4992624" cy="619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Middle-Age Adult</a:t>
          </a:r>
        </a:p>
      </dsp:txBody>
      <dsp:txXfrm>
        <a:off x="386878" y="3897824"/>
        <a:ext cx="4932100" cy="559396"/>
      </dsp:txXfrm>
    </dsp:sp>
    <dsp:sp modelId="{3CB32345-9CE3-4A41-8764-BCB1154A14EC}">
      <dsp:nvSpPr>
        <dsp:cNvPr id="0" name=""/>
        <dsp:cNvSpPr/>
      </dsp:nvSpPr>
      <dsp:spPr>
        <a:xfrm>
          <a:off x="0" y="5130082"/>
          <a:ext cx="713232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53151-69EB-B147-8164-ADDF2991DAA9}">
      <dsp:nvSpPr>
        <dsp:cNvPr id="0" name=""/>
        <dsp:cNvSpPr/>
      </dsp:nvSpPr>
      <dsp:spPr>
        <a:xfrm>
          <a:off x="356616" y="4820122"/>
          <a:ext cx="4992624"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709" tIns="0" rIns="188709" bIns="0" numCol="1" spcCol="1270" anchor="ctr" anchorCtr="0">
          <a:noAutofit/>
        </a:bodyPr>
        <a:lstStyle/>
        <a:p>
          <a:pPr marL="0" lvl="0" indent="0" algn="l" defTabSz="1244600">
            <a:lnSpc>
              <a:spcPct val="90000"/>
            </a:lnSpc>
            <a:spcBef>
              <a:spcPct val="0"/>
            </a:spcBef>
            <a:spcAft>
              <a:spcPct val="35000"/>
            </a:spcAft>
            <a:buNone/>
          </a:pPr>
          <a:r>
            <a:rPr lang="en-US" sz="2800" b="1" kern="1200" dirty="0"/>
            <a:t>Older Persons</a:t>
          </a:r>
        </a:p>
      </dsp:txBody>
      <dsp:txXfrm>
        <a:off x="386878" y="4850384"/>
        <a:ext cx="4932100"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unseling.org/docs/trauma-disaster/fact-sheet-12---grief-reactions-over-the-life-span.pdf?sfvrsn=215e928c_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nline.alvernia.edu/infographics/coping-with-addiction-6-dysfunctional-family-rol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bluediamondgallery.com/wooden-tile/e/empower.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br>
              <a:rPr lang="en-US" sz="1100" dirty="0"/>
            </a:b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Date last updated:</a:t>
            </a:r>
            <a:r>
              <a:rPr lang="en-US" sz="1100" kern="1200" dirty="0">
                <a:solidFill>
                  <a:schemeClr val="tx1"/>
                </a:solidFill>
                <a:effectLst/>
                <a:latin typeface="+mn-lt"/>
                <a:ea typeface="+mn-ea"/>
                <a:cs typeface="+mn-cs"/>
              </a:rPr>
              <a:t> January 2023</a:t>
            </a:r>
            <a:endParaRPr lang="en-US" sz="1100" kern="1200" dirty="0">
              <a:solidFill>
                <a:schemeClr val="tx1"/>
              </a:solidFill>
              <a:effectLst/>
              <a:latin typeface="+mn-lt"/>
              <a:cs typeface="Calibri"/>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TRAUMA</a:t>
            </a:r>
          </a:p>
          <a:p>
            <a:endParaRPr lang="en-US" sz="1100" dirty="0"/>
          </a:p>
          <a:p>
            <a:r>
              <a:rPr lang="en-US" sz="1100" dirty="0"/>
              <a:t>Let’s take a look at this video that talks about addiction and its connection to trauma.</a:t>
            </a:r>
          </a:p>
          <a:p>
            <a:endParaRPr lang="en-US" sz="1100" dirty="0"/>
          </a:p>
          <a:p>
            <a:r>
              <a:rPr lang="en-US" sz="1100" b="1" dirty="0"/>
              <a:t>[Play video from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a:t>Gabro</a:t>
            </a:r>
            <a:r>
              <a:rPr lang="en-US" sz="1100" dirty="0"/>
              <a:t> </a:t>
            </a:r>
            <a:r>
              <a:rPr lang="en-US" sz="1100" dirty="0" err="1"/>
              <a:t>Maté</a:t>
            </a:r>
            <a:r>
              <a:rPr lang="en-US" sz="1100" dirty="0"/>
              <a:t>: The best explanation of addiction I’ve ever heard. (9:50 minutes) </a:t>
            </a:r>
            <a:r>
              <a:rPr lang="en-US" sz="1100" dirty="0" err="1"/>
              <a:t>Youtube</a:t>
            </a:r>
            <a:r>
              <a:rPr lang="en-US" sz="1100" dirty="0"/>
              <a:t>:  https://youtu.be/ys6TCO_olOc</a:t>
            </a:r>
          </a:p>
          <a:p>
            <a:endParaRPr lang="en-US" sz="1100" dirty="0"/>
          </a:p>
          <a:p>
            <a:r>
              <a:rPr lang="en-US" sz="1100" b="1" dirty="0"/>
              <a:t>Discussion Topics:</a:t>
            </a:r>
          </a:p>
          <a:p>
            <a:pPr marL="171450" indent="-171450">
              <a:buFont typeface="Arial" panose="020B0604020202020204" pitchFamily="34" charset="0"/>
              <a:buChar char="•"/>
            </a:pPr>
            <a:r>
              <a:rPr lang="en-US" sz="1100" dirty="0"/>
              <a:t>How does the emotional, physical, &amp; spiritual pain a person experiences contribute to a person’s addiction?</a:t>
            </a:r>
          </a:p>
          <a:p>
            <a:pPr marL="171450" indent="-171450">
              <a:buFont typeface="Arial" panose="020B0604020202020204" pitchFamily="34" charset="0"/>
              <a:buChar char="•"/>
            </a:pPr>
            <a:r>
              <a:rPr lang="en-US" sz="1100" dirty="0"/>
              <a:t>Internal resources vary person to person.  How does a person access their own resilience?</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Reference and additional information can be found at Dr. </a:t>
            </a:r>
            <a:r>
              <a:rPr lang="en-US" sz="1200" dirty="0" err="1"/>
              <a:t>Gabro</a:t>
            </a:r>
            <a:r>
              <a:rPr lang="en-US" sz="1200" dirty="0"/>
              <a:t> </a:t>
            </a:r>
            <a:r>
              <a:rPr lang="en-US" sz="1200" dirty="0" err="1"/>
              <a:t>Maté</a:t>
            </a:r>
            <a:r>
              <a:rPr lang="en-US" sz="1200" baseline="0" dirty="0"/>
              <a:t> official webpage </a:t>
            </a:r>
            <a:r>
              <a:rPr lang="en-US" sz="1200" dirty="0"/>
              <a:t>https://</a:t>
            </a:r>
            <a:r>
              <a:rPr lang="en-US" sz="1200" dirty="0" err="1"/>
              <a:t>drgabormate.com</a:t>
            </a:r>
            <a:r>
              <a:rPr lang="en-US" sz="1200" dirty="0"/>
              <a:t>/about/</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90477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5250"/>
            <a:ext cx="5486400" cy="3086100"/>
          </a:xfrm>
        </p:spPr>
      </p:sp>
      <p:sp>
        <p:nvSpPr>
          <p:cNvPr id="3" name="Notes Placeholder 2"/>
          <p:cNvSpPr>
            <a:spLocks noGrp="1"/>
          </p:cNvSpPr>
          <p:nvPr>
            <p:ph type="body" idx="1"/>
          </p:nvPr>
        </p:nvSpPr>
        <p:spPr>
          <a:xfrm>
            <a:off x="1588" y="3181350"/>
            <a:ext cx="6856412" cy="8595360"/>
          </a:xfrm>
        </p:spPr>
        <p:txBody>
          <a:bodyPr/>
          <a:lstStyle/>
          <a:p>
            <a:r>
              <a:rPr lang="en-US" sz="1100" b="1" dirty="0"/>
              <a:t>SUBJECT MATTER: </a:t>
            </a:r>
            <a:r>
              <a:rPr lang="en-US" sz="1100" b="0" dirty="0"/>
              <a:t>TRAUMA</a:t>
            </a:r>
          </a:p>
          <a:p>
            <a:endParaRPr lang="en-US" sz="1100" b="0" dirty="0"/>
          </a:p>
          <a:p>
            <a:r>
              <a:rPr lang="en-US" sz="1100" dirty="0"/>
              <a:t>Grief Reactions Across the Lifespan.</a:t>
            </a:r>
            <a:r>
              <a:rPr lang="en-US" sz="1100" b="1" dirty="0"/>
              <a:t> </a:t>
            </a:r>
            <a:r>
              <a:rPr lang="en-US" sz="1100" dirty="0"/>
              <a:t>During this discussion, the use the topic of a loved one’s death is used for each category.</a:t>
            </a:r>
          </a:p>
          <a:p>
            <a:endParaRPr lang="en-US" sz="1100" dirty="0"/>
          </a:p>
          <a:p>
            <a:r>
              <a:rPr lang="en-US" sz="1100" b="1" dirty="0"/>
              <a:t>Early Childhood, The child, 3-5 years old: </a:t>
            </a:r>
            <a:r>
              <a:rPr lang="en-US" sz="1100" dirty="0"/>
              <a:t>A child of this age is egocentric (child-focused), believing that the world revolves around them. The death of a loved one will be </a:t>
            </a:r>
            <a:r>
              <a:rPr lang="en-US" sz="1100" u="sng" dirty="0"/>
              <a:t>very self-focused</a:t>
            </a:r>
            <a:r>
              <a:rPr lang="en-US" sz="1100" dirty="0"/>
              <a:t>, where the </a:t>
            </a:r>
            <a:r>
              <a:rPr lang="en-US" sz="1100" u="sng" dirty="0"/>
              <a:t>child believes that s/he is responsible for the death</a:t>
            </a:r>
            <a:r>
              <a:rPr lang="en-US" sz="1100" dirty="0"/>
              <a:t>. They might feel abandoned and the grief of losing a loved one as part of a disaster or crisis event may interrupt age-appropriate activities and force a child to address issues for which the child is not developmentally prepared.  Emotions presented can vary greatly, from sadness to anger, anxiety, and guilt (Worden, 1996).</a:t>
            </a:r>
          </a:p>
          <a:p>
            <a:endParaRPr lang="en-US" sz="1100" dirty="0"/>
          </a:p>
          <a:p>
            <a:r>
              <a:rPr lang="en-US" sz="1100" b="1" dirty="0"/>
              <a:t>School-Age Youth, 6-12 years old: </a:t>
            </a:r>
            <a:r>
              <a:rPr lang="en-US" sz="1100" dirty="0"/>
              <a:t>School-age children at this stage learn basic skills but attach their cultural values to them. </a:t>
            </a:r>
            <a:r>
              <a:rPr lang="en-US" sz="1100" u="sng" dirty="0"/>
              <a:t>The death of a loved one during a disaster or crisis event can result in a child not wanting to leave home, hoping to reassure the safety of others.  </a:t>
            </a:r>
            <a:r>
              <a:rPr lang="en-US" sz="1100" dirty="0"/>
              <a:t>For the school-aged child, like the younger child, a grief crisis may interrupt age-appropriate activities and force a child to address issues for which the child is not developmentally prepared.</a:t>
            </a:r>
          </a:p>
          <a:p>
            <a:endParaRPr lang="en-US" sz="1100" b="1" dirty="0"/>
          </a:p>
          <a:p>
            <a:r>
              <a:rPr lang="en-US" sz="1100" b="1" dirty="0"/>
              <a:t>The adolescent, 13-19 years old</a:t>
            </a:r>
            <a:r>
              <a:rPr lang="en-US" sz="1100" dirty="0"/>
              <a:t>: Adolescents, more than the school-aged child, </a:t>
            </a:r>
            <a:r>
              <a:rPr lang="en-US" sz="1100" u="sng" dirty="0"/>
              <a:t>often deal with self-esteem and identity issues. They want to differentiate themselves from their parents. </a:t>
            </a:r>
            <a:r>
              <a:rPr lang="en-US" sz="1100" dirty="0"/>
              <a:t>If they lose a loved one during a disaster or crisis event, they might </a:t>
            </a:r>
            <a:r>
              <a:rPr lang="en-US" sz="1100" u="sng" dirty="0"/>
              <a:t>feel guil</a:t>
            </a:r>
            <a:r>
              <a:rPr lang="en-US" sz="1100" dirty="0"/>
              <a:t>ty because of what they might have said to the person before they died.  Adolescents, just like the young and the school-aged child who experience this kind of loss during a disaster or crisis event, may experience an interruption of age-appropriate activities since this kind of loss can force an adolescent to address issues for which they are not developmentally prepared. Adolescents often express their grief and loss issues through their body language and acting out behavior. In addition, adolescents might be internally preoccupied with death, which might be manifested through poor school performance.</a:t>
            </a:r>
          </a:p>
          <a:p>
            <a:endParaRPr lang="en-US" sz="1100" dirty="0"/>
          </a:p>
          <a:p>
            <a:r>
              <a:rPr lang="en-US" sz="1100" b="1" dirty="0"/>
              <a:t>The young adult, 20-40 years old: </a:t>
            </a:r>
            <a:r>
              <a:rPr lang="en-US" sz="1100" dirty="0"/>
              <a:t>Young adults can be devastated by the death of a loved one during a disaster or crisis event and for the first time in development, we can be looking at this from a parent role.</a:t>
            </a:r>
          </a:p>
          <a:p>
            <a:r>
              <a:rPr lang="en-US" sz="1100" dirty="0"/>
              <a:t>For example, losing one’s child can be paralyzing for parents. Parental grief can be a long-lasting and powerful experience and is influenced by the developmental task expected by the parents. The parents might blame themselves for not protecting their child better during the disaster or crisis event. Their emotions might range greatly and include such things as loneliness, sadness, disbelief, anger, anxiety, etc.</a:t>
            </a:r>
          </a:p>
          <a:p>
            <a:endParaRPr lang="en-US" sz="1100" dirty="0"/>
          </a:p>
          <a:p>
            <a:r>
              <a:rPr lang="en-US" sz="1100" b="1" dirty="0"/>
              <a:t>The middle-aged adults, 40-60 years old: </a:t>
            </a:r>
            <a:r>
              <a:rPr lang="en-US" sz="1100" dirty="0"/>
              <a:t>Middle-aged adults, similar to young adults, might grieve the loss of their child(ren) and potential future grandchildren. </a:t>
            </a:r>
            <a:r>
              <a:rPr lang="en-US" sz="1100" u="sng" dirty="0"/>
              <a:t>They might also feel guilty for not having been able to protect their child(ren). </a:t>
            </a:r>
            <a:r>
              <a:rPr lang="en-US" sz="1100" dirty="0"/>
              <a:t>Losing a spouse or partner during a disaster or crisis event can leave middle-aged adults with (often unfamiliar) responsibilities and roles, experiencing financial hardship, and/or dealing with grieving children.</a:t>
            </a:r>
          </a:p>
          <a:p>
            <a:r>
              <a:rPr lang="en-US" sz="1100" dirty="0"/>
              <a:t>Middle-aged adults might grieve future plans for retiring together.</a:t>
            </a:r>
          </a:p>
          <a:p>
            <a:endParaRPr lang="en-US" sz="1100" dirty="0"/>
          </a:p>
          <a:p>
            <a:r>
              <a:rPr lang="en-US" sz="1100" b="1" dirty="0"/>
              <a:t>The elderly adult, 60 plus years:</a:t>
            </a:r>
            <a:r>
              <a:rPr lang="en-US" sz="1100" dirty="0"/>
              <a:t> Elderly adults, depending on their age, have acquired memories, cognition, material things, accomplishments, spiritual realizations, and losses. They often have already experienced multiple losses, such as jobs, health, independence, social roles, familiar living surroundings, and loved ones. Although loss is often expected during this age, unexpected losses of a child(ren) and/or spouses or partners during a disaster or crisis event can be detrimental, since children are often also caregivers. The loss of a spouse or partner might result in feeling more dependent on others. Often the elderly adult lacks the social support needed, which is a significant risk factor unique to this age group</a:t>
            </a:r>
            <a:r>
              <a:rPr lang="en-US" i="1" dirty="0"/>
              <a:t>.</a:t>
            </a:r>
            <a:endParaRPr lang="en-US" sz="1100" dirty="0"/>
          </a:p>
          <a:p>
            <a:br>
              <a:rPr lang="en-US" sz="1100" dirty="0"/>
            </a:br>
            <a:endParaRPr lang="en-US" sz="1100" dirty="0"/>
          </a:p>
          <a:p>
            <a:r>
              <a:rPr lang="en-US" sz="1100" b="1" dirty="0"/>
              <a:t>Reference:</a:t>
            </a:r>
          </a:p>
          <a:p>
            <a:pPr lvl="0"/>
            <a:r>
              <a:rPr lang="en-US" sz="1100" b="0" i="1" kern="1200" dirty="0">
                <a:solidFill>
                  <a:schemeClr val="tx1"/>
                </a:solidFill>
                <a:effectLst/>
              </a:rPr>
              <a:t>Grief Reactions Over the Life Span</a:t>
            </a:r>
            <a:r>
              <a:rPr lang="en-US" sz="1100" kern="1200" dirty="0">
                <a:solidFill>
                  <a:schemeClr val="tx1"/>
                </a:solidFill>
                <a:effectLst/>
              </a:rPr>
              <a:t>. (n.d.) American Counseling Association. </a:t>
            </a:r>
            <a:r>
              <a:rPr lang="en-US" sz="1100" u="sng" kern="1200" dirty="0">
                <a:solidFill>
                  <a:schemeClr val="tx1"/>
                </a:solidFill>
                <a:effectLst/>
                <a:hlinkClick r:id="rId3"/>
              </a:rPr>
              <a:t>https://www.counseling.org/docs/trauma-disaster/fact-sheet-12---grief-reactions-over-the-life-span.pdf?sfvrsn=215e928c_2</a:t>
            </a:r>
            <a:endParaRPr lang="en-US" sz="1100" kern="1200" dirty="0">
              <a:solidFill>
                <a:schemeClr val="tx1"/>
              </a:solidFill>
              <a:effectLst/>
            </a:endParaRPr>
          </a:p>
        </p:txBody>
      </p:sp>
      <p:sp>
        <p:nvSpPr>
          <p:cNvPr id="4" name="Slide Number Placeholder 3"/>
          <p:cNvSpPr>
            <a:spLocks noGrp="1"/>
          </p:cNvSpPr>
          <p:nvPr>
            <p:ph type="sldNum" sz="quarter" idx="5"/>
          </p:nvPr>
        </p:nvSpPr>
        <p:spPr/>
        <p:txBody>
          <a:bodyPr/>
          <a:lstStyle/>
          <a:p>
            <a:fld id="{5A70B0B6-4A54-0944-91E3-FECC2ED21D47}" type="slidenum">
              <a:rPr lang="en-US" smtClean="0"/>
              <a:t>11</a:t>
            </a:fld>
            <a:endParaRPr lang="en-US" dirty="0"/>
          </a:p>
        </p:txBody>
      </p:sp>
    </p:spTree>
    <p:extLst>
      <p:ext uri="{BB962C8B-B14F-4D97-AF65-F5344CB8AC3E}">
        <p14:creationId xmlns:p14="http://schemas.microsoft.com/office/powerpoint/2010/main" val="349766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48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r>
              <a:rPr lang="en-US" sz="1100" dirty="0"/>
              <a:t>Let’s take a look at this video that talks about the impact of Addiction from the viewpoint of kids who lived and experienced it. Originally created for the 168 Film Festival, </a:t>
            </a:r>
            <a:r>
              <a:rPr lang="en-US" sz="1100" dirty="0" err="1"/>
              <a:t>ReMoved</a:t>
            </a:r>
            <a:r>
              <a:rPr lang="en-US" sz="1100" dirty="0"/>
              <a:t> follows the emotional story through the eyes of a young girl taken from her home and placed into foster care.</a:t>
            </a:r>
          </a:p>
          <a:p>
            <a:endParaRPr lang="en-US" sz="1100" dirty="0"/>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a:t>******WARNING:  This video depicts violence, addiction and how the trauma impacts a child. Please also note that if there is ever a point where the information shared is an activation for intense and overwhelming thoughts and feelings- there are supports ready to help.</a:t>
            </a:r>
          </a:p>
          <a:p>
            <a:endParaRPr lang="en-US" sz="1100" dirty="0"/>
          </a:p>
          <a:p>
            <a:r>
              <a:rPr lang="en-US" sz="1100" b="1" dirty="0"/>
              <a:t>[Play video] </a:t>
            </a:r>
          </a:p>
          <a:p>
            <a:r>
              <a:rPr lang="en-US" sz="1100" dirty="0" err="1"/>
              <a:t>ReMoved</a:t>
            </a:r>
            <a:r>
              <a:rPr lang="en-US" sz="1100" dirty="0"/>
              <a:t> (12:47 minutes) </a:t>
            </a:r>
            <a:r>
              <a:rPr lang="en-US" sz="1100" dirty="0" err="1"/>
              <a:t>Youtube</a:t>
            </a:r>
            <a:r>
              <a:rPr lang="en-US" sz="1100" dirty="0"/>
              <a:t>: https://youtu.be/lOeQUwdAjE0</a:t>
            </a:r>
          </a:p>
          <a:p>
            <a:endParaRPr lang="en-US" sz="1100" dirty="0"/>
          </a:p>
          <a:p>
            <a:r>
              <a:rPr lang="en-US" sz="1100" b="1" dirty="0"/>
              <a:t>Discussion Topics:</a:t>
            </a:r>
          </a:p>
          <a:p>
            <a:r>
              <a:rPr lang="en-US" sz="1100" dirty="0"/>
              <a:t>How can the emotional, physical, &amp; spiritual pain a child experiences contribute to a persons addiction?</a:t>
            </a:r>
          </a:p>
          <a:p>
            <a:r>
              <a:rPr lang="en-US" sz="1100" dirty="0"/>
              <a:t>Internal resources vary person to person.  How does a person access their own resilience?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0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i="0" kern="1200" dirty="0">
                <a:solidFill>
                  <a:schemeClr val="tx1"/>
                </a:solidFill>
                <a:effectLst/>
                <a:latin typeface="+mn-lt"/>
                <a:ea typeface="+mn-ea"/>
                <a:cs typeface="+mn-cs"/>
              </a:rPr>
              <a:t>SUBJECT MATTER: </a:t>
            </a:r>
            <a:r>
              <a:rPr lang="en-US" sz="1100" b="0" i="0" kern="1200" dirty="0">
                <a:solidFill>
                  <a:schemeClr val="tx1"/>
                </a:solidFill>
                <a:effectLst/>
                <a:latin typeface="+mn-lt"/>
                <a:ea typeface="+mn-ea"/>
                <a:cs typeface="+mn-cs"/>
              </a:rPr>
              <a:t>TRAUMA</a:t>
            </a:r>
          </a:p>
          <a:p>
            <a:endParaRPr lang="en-US" sz="1100" dirty="0"/>
          </a:p>
          <a:p>
            <a:r>
              <a:rPr lang="en-US" sz="1100" dirty="0"/>
              <a:t>There is a lot of research on epigenetics and how generations of trauma are manifested in the behavioral health effects of special groups and populations. </a:t>
            </a:r>
          </a:p>
          <a:p>
            <a:endParaRPr lang="en-US" sz="1100" dirty="0"/>
          </a:p>
          <a:p>
            <a:r>
              <a:rPr lang="en-US" sz="1100" dirty="0"/>
              <a:t>The literature suggests Intergenerational trauma is the adaptive characteristics- us being prepared for dangers met in a previous generation, and they are now manifesting similar adaptations in the present day. Examples of where you may expect to see intergenerational trauma are in communities of:</a:t>
            </a:r>
          </a:p>
          <a:p>
            <a:pPr marL="171450" indent="-171450">
              <a:buFont typeface="Arial" panose="020B0604020202020204" pitchFamily="34" charset="0"/>
              <a:buChar char="•"/>
            </a:pPr>
            <a:r>
              <a:rPr lang="en-US" sz="1100" dirty="0"/>
              <a:t>Holocaust Survivors</a:t>
            </a:r>
          </a:p>
          <a:p>
            <a:pPr marL="171450" indent="-171450">
              <a:buFont typeface="Arial" panose="020B0604020202020204" pitchFamily="34" charset="0"/>
              <a:buChar char="•"/>
            </a:pPr>
            <a:r>
              <a:rPr lang="en-US" sz="1100" dirty="0"/>
              <a:t>Descendant generations from Slavery and those victimized by systemic racism </a:t>
            </a:r>
          </a:p>
          <a:p>
            <a:pPr marL="171450" indent="-171450">
              <a:buFont typeface="Arial" panose="020B0604020202020204" pitchFamily="34" charset="0"/>
              <a:buChar char="•"/>
            </a:pPr>
            <a:r>
              <a:rPr lang="en-US" sz="1100" dirty="0"/>
              <a:t>Indigenous Native American Culture</a:t>
            </a:r>
          </a:p>
          <a:p>
            <a:pPr marL="171450" indent="-171450">
              <a:buFont typeface="Arial" panose="020B0604020202020204" pitchFamily="34" charset="0"/>
              <a:buChar char="•"/>
            </a:pPr>
            <a:r>
              <a:rPr lang="en-US" sz="1100" dirty="0"/>
              <a:t>Chinese Culture </a:t>
            </a:r>
          </a:p>
          <a:p>
            <a:pPr marL="171450" indent="-171450">
              <a:buFont typeface="Arial" panose="020B0604020202020204" pitchFamily="34" charset="0"/>
              <a:buChar char="•"/>
            </a:pPr>
            <a:r>
              <a:rPr lang="en-US" sz="1100" dirty="0"/>
              <a:t>Mexican Culture- whose land was stolen and renamed America with cities like Las Vegas, San Diego, San Francisco</a:t>
            </a:r>
          </a:p>
          <a:p>
            <a:r>
              <a:rPr lang="en-US" sz="1100" dirty="0"/>
              <a:t> </a:t>
            </a:r>
          </a:p>
          <a:p>
            <a:r>
              <a:rPr lang="en-US" sz="1100" dirty="0"/>
              <a:t>Let’s take a look at intergenerational trauma from a socio-cultural perspective. There is a specific set of 4 Core Values common to groups of people disproportionately experiencing mental health, substance use, and suicide crises:</a:t>
            </a:r>
          </a:p>
          <a:p>
            <a:pPr marL="228600" indent="-228600">
              <a:buFont typeface="+mj-lt"/>
              <a:buAutoNum type="arabicPeriod"/>
            </a:pPr>
            <a:r>
              <a:rPr lang="en-US" sz="1100" dirty="0"/>
              <a:t>Integrity before all else– Evidence of Intergenerational Trauma is when integrity is defined as having tolerance for pain and suffering. </a:t>
            </a:r>
          </a:p>
          <a:p>
            <a:pPr marL="228600" indent="-228600">
              <a:buFont typeface="+mj-lt"/>
              <a:buAutoNum type="arabicPeriod"/>
            </a:pPr>
            <a:r>
              <a:rPr lang="en-US" sz="1100" dirty="0"/>
              <a:t>Enduring pain to appear uninjured and suffering in silence. </a:t>
            </a:r>
          </a:p>
          <a:p>
            <a:pPr marL="228600" indent="-228600">
              <a:buFont typeface="+mj-lt"/>
              <a:buAutoNum type="arabicPeriod"/>
            </a:pPr>
            <a:r>
              <a:rPr lang="en-US" sz="1100" dirty="0"/>
              <a:t>Excellence in all things we do– Evidence of Intergenerational Trauma is when excellence is misconstrued as perfection. </a:t>
            </a:r>
          </a:p>
          <a:p>
            <a:pPr marL="228600" indent="-228600">
              <a:buFont typeface="+mj-lt"/>
              <a:buAutoNum type="arabicPeriod"/>
            </a:pPr>
            <a:r>
              <a:rPr lang="en-US" sz="1100" dirty="0"/>
              <a:t>Service/ Performance before self – Evidence of Intergenerational Trauma is when service and/or performance comes at the complete sacrifice of self. </a:t>
            </a:r>
          </a:p>
          <a:p>
            <a:endParaRPr lang="en-US" sz="1100" dirty="0"/>
          </a:p>
          <a:p>
            <a:r>
              <a:rPr lang="en-US" sz="1100" dirty="0"/>
              <a:t>These are examples of how intergenerational trauma impacts the person- </a:t>
            </a:r>
          </a:p>
          <a:p>
            <a:endParaRPr lang="en-US" sz="1100" dirty="0"/>
          </a:p>
          <a:p>
            <a:r>
              <a:rPr lang="en-US" sz="1100" b="1" dirty="0"/>
              <a:t>Discussion Activity:  </a:t>
            </a:r>
            <a:r>
              <a:rPr lang="en-US" sz="1100" b="0" dirty="0"/>
              <a:t>Read question to the students:  “What impact </a:t>
            </a:r>
            <a:r>
              <a:rPr lang="en-US" sz="1100" dirty="0"/>
              <a:t>do you believe intergenerational trauma has on your learning environment and experiences as a student? “</a:t>
            </a:r>
          </a:p>
          <a:p>
            <a:endParaRPr lang="en-US" sz="1100" dirty="0"/>
          </a:p>
        </p:txBody>
      </p:sp>
      <p:sp>
        <p:nvSpPr>
          <p:cNvPr id="4" name="Slide Number Placeholder 3"/>
          <p:cNvSpPr>
            <a:spLocks noGrp="1"/>
          </p:cNvSpPr>
          <p:nvPr>
            <p:ph type="sldNum" sz="quarter" idx="5"/>
          </p:nvPr>
        </p:nvSpPr>
        <p:spPr/>
        <p:txBody>
          <a:bodyPr/>
          <a:lstStyle/>
          <a:p>
            <a:fld id="{5A70B0B6-4A54-0944-91E3-FECC2ED21D47}" type="slidenum">
              <a:rPr lang="en-US" smtClean="0"/>
              <a:t>13</a:t>
            </a:fld>
            <a:endParaRPr lang="en-US"/>
          </a:p>
        </p:txBody>
      </p:sp>
    </p:spTree>
    <p:extLst>
      <p:ext uri="{BB962C8B-B14F-4D97-AF65-F5344CB8AC3E}">
        <p14:creationId xmlns:p14="http://schemas.microsoft.com/office/powerpoint/2010/main" val="88920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SUBJECT MATTER</a:t>
            </a:r>
            <a:r>
              <a:rPr lang="en-US" sz="1200" b="0" i="0" kern="1200" dirty="0">
                <a:solidFill>
                  <a:schemeClr val="tx1"/>
                </a:solidFill>
                <a:effectLst/>
                <a:latin typeface="+mn-lt"/>
                <a:ea typeface="+mn-ea"/>
                <a:cs typeface="+mn-cs"/>
              </a:rPr>
              <a:t>:TRAUMA</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Most people assume addiction is a one-person problem, and that it’s the addict’s sole responsibility to get stop using their drug of choice and begin to get sober. </a:t>
            </a:r>
            <a:r>
              <a:rPr lang="en-US" sz="1200" b="1" i="0" kern="1200" dirty="0">
                <a:solidFill>
                  <a:schemeClr val="tx1"/>
                </a:solidFill>
                <a:effectLst/>
                <a:latin typeface="+mn-lt"/>
                <a:ea typeface="+mn-ea"/>
                <a:cs typeface="+mn-cs"/>
              </a:rPr>
              <a:t>While it’s true every person battling addiction or who is in recovery from a substance use disorder (SUD) has an individual journey, the roots of addiction rarely begin with the individual with the SUD.</a:t>
            </a:r>
          </a:p>
          <a:p>
            <a:pPr fontAlgn="base"/>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Many people have experienced intergenerational trauma that heavily influences their substance abuse and recovery process. Many people seeking help don’t know their addiction or substance abuse is generational. Additionally, they may have blocked out traumatic events that contributed to their addiction. In such cases, treatment is often harder and return to use (relapse) is more likely.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Trauma of any kind forces us to do things we would never do under normal circumstances. We will use any remedy to cope with the pain, including drugs and alcohol, even if we aren’t sure exactly where the pain originates. Often, intergenerational trauma occurs because the survivors and immediate witnesses have not effectively processed their grief.  If they are unable to do that, the second and third generations become trauma “carriers.”  Often, one person is “chosen” to carry and deal with the trauma. If left to do this alone, that person can easily turn to addiction and substance abuse.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picture of the family on the slide shows you the Dysfunctional Family Roles in Addiction (The Dysfunctional Family Roles in Addiction is an evidence-based teaching model and the role of "The Addict" is only interchangeable with "The Abuser“)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ADDICT OR ABUSER, --battling their addiction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ENABLER OR CODEPENDENT, --cleaner/fixer upper, enables the addicts behaviors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SCAPEGOAT OPPOSITE THE HERO, --receives neg attention in the family, identified as the “Problem”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MASCOT  --class clown, uses humor to bring light to family issues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LOST CHILD—pulls away from the </a:t>
            </a:r>
            <a:r>
              <a:rPr lang="en-US" sz="1200" b="0" i="0" kern="1200" dirty="0" err="1">
                <a:solidFill>
                  <a:schemeClr val="tx1"/>
                </a:solidFill>
                <a:effectLst/>
                <a:latin typeface="+mn-lt"/>
                <a:ea typeface="+mn-ea"/>
                <a:cs typeface="+mn-cs"/>
              </a:rPr>
              <a:t>fx</a:t>
            </a:r>
            <a:r>
              <a:rPr lang="en-US" sz="1200" b="0" i="0" kern="1200" dirty="0">
                <a:solidFill>
                  <a:schemeClr val="tx1"/>
                </a:solidFill>
                <a:effectLst/>
                <a:latin typeface="+mn-lt"/>
                <a:ea typeface="+mn-ea"/>
                <a:cs typeface="+mn-cs"/>
              </a:rPr>
              <a:t>, attaches to another person(s) outside the </a:t>
            </a:r>
            <a:r>
              <a:rPr lang="en-US" sz="1200" b="0" i="0" kern="1200" dirty="0" err="1">
                <a:solidFill>
                  <a:schemeClr val="tx1"/>
                </a:solidFill>
                <a:effectLst/>
                <a:latin typeface="+mn-lt"/>
                <a:ea typeface="+mn-ea"/>
                <a:cs typeface="+mn-cs"/>
              </a:rPr>
              <a:t>fx</a:t>
            </a:r>
            <a:r>
              <a:rPr lang="en-US" sz="1200" b="0" i="0" kern="1200" dirty="0">
                <a:solidFill>
                  <a:schemeClr val="tx1"/>
                </a:solidFill>
                <a:effectLst/>
                <a:latin typeface="+mn-lt"/>
                <a:ea typeface="+mn-ea"/>
                <a:cs typeface="+mn-cs"/>
              </a:rPr>
              <a:t> (and if/when this person(s) disappears or ends, this person will look for someone to replace them and loses all sense of self)</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 of these roles are in place to maintain the dysfunction and the addiction.  Brings a balance of function = homeostasis. When roles change (i.e. treatment, injury,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there is a shift to restabilize.  People in this family system are carriers of trauma and this follows the person into other systems (work, school, intimate partners)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can BREAK the GENERATIONAL PATTERN by gaining a knowledge of roles, seeking understanding and self compassion.</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NOTE TO TRAINER:</a:t>
            </a:r>
          </a:p>
          <a:p>
            <a:pPr fontAlgn="base"/>
            <a:r>
              <a:rPr lang="en-US" sz="1200" b="0" i="0" kern="1200" dirty="0">
                <a:solidFill>
                  <a:schemeClr val="tx1"/>
                </a:solidFill>
                <a:effectLst/>
                <a:latin typeface="+mn-lt"/>
                <a:ea typeface="+mn-ea"/>
                <a:cs typeface="+mn-cs"/>
              </a:rPr>
              <a:t>It is important to note the terminology used on this slide is no longer utilized and only utilized to maintain the integrity of the research noted here (for example addict and abuser are words used interchangeably). The word addict is no longer used, and it is more common practice to use a person with a substance use disorder (PWSUD). This could be a good time to empower first person language when describing roles as students enters into the workforce, they can play a part in change.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more information on terms to use when talking about addiction, please visit the National Institute on Drug Abuse, Advancing Addiction Science webpage: Words Matter - Terms to Use and Avoid When Talking About Addiction https://nida.nih.gov/nidamed-medical-health-professionals/health-professions-education/words-matter-terms-to-use-avoid-when-talking-about-addiction. </a:t>
            </a:r>
          </a:p>
          <a:p>
            <a:pPr fontAlgn="base"/>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i="0" kern="1200" dirty="0">
                <a:solidFill>
                  <a:schemeClr val="tx1"/>
                </a:solidFill>
                <a:effectLst/>
                <a:latin typeface="+mn-lt"/>
                <a:ea typeface="+mn-ea"/>
                <a:cs typeface="+mn-cs"/>
              </a:rPr>
              <a:t>Reference: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(Family) Archived ASAM Toolkit. Also used at (Archived) </a:t>
            </a:r>
            <a:r>
              <a:rPr kumimoji="0" lang="en-US" sz="2000" b="0" i="0" u="sng" strike="noStrike" kern="1200" cap="none" spc="0" normalizeH="0" baseline="0" noProof="0" dirty="0">
                <a:ln>
                  <a:noFill/>
                </a:ln>
                <a:solidFill>
                  <a:srgbClr val="0563C1"/>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hlinkClick r:id="rId3"/>
              </a:rPr>
              <a:t>https://online.alvernia.edu/infographics/coping-with-addiction-6-dysfunctional-family-roles/</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 Intergenerational Trauma and Substance Misuse Image: Prevention Solutions Education Development Center (EDC), University of Oklahoma Presentation: Using a Trauma-Informed Lens to Inform Substance Misuse Prevention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225185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0" y="4400550"/>
            <a:ext cx="6229350"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WATCH VIDEO</a:t>
            </a:r>
          </a:p>
          <a:p>
            <a:r>
              <a:rPr lang="en-US" sz="1100" dirty="0" err="1"/>
              <a:t>Youtube</a:t>
            </a:r>
            <a:r>
              <a:rPr lang="en-US" sz="1100" dirty="0"/>
              <a:t>: Trauma-Informed Care Champions: From Treaters to Healers: https://youtu.be/8wxnzVib2p4</a:t>
            </a:r>
          </a:p>
          <a:p>
            <a:endParaRPr lang="en-US" sz="1100" dirty="0"/>
          </a:p>
          <a:p>
            <a:r>
              <a:rPr lang="en-US" sz="1100" b="1" dirty="0"/>
              <a:t>DISCUSSION:</a:t>
            </a:r>
          </a:p>
          <a:p>
            <a:pPr marL="228600" indent="-228600">
              <a:buFont typeface="+mj-lt"/>
              <a:buAutoNum type="arabicPeriod"/>
            </a:pPr>
            <a:r>
              <a:rPr lang="en-US" sz="1100" u="none" dirty="0"/>
              <a:t>What does it mean to be Trauma-Informed?</a:t>
            </a:r>
          </a:p>
          <a:p>
            <a:pPr algn="l"/>
            <a:r>
              <a:rPr lang="en-US" sz="1100" dirty="0"/>
              <a:t>Answers can include: </a:t>
            </a:r>
          </a:p>
          <a:p>
            <a:pPr marL="171450" indent="-171450" algn="l">
              <a:buFont typeface="Arial" panose="020B0604020202020204" pitchFamily="34" charset="0"/>
              <a:buChar char="•"/>
            </a:pPr>
            <a:r>
              <a:rPr lang="en-US" sz="1100" b="0" i="0" u="none" strike="noStrike" dirty="0">
                <a:effectLst/>
              </a:rPr>
              <a:t>The Six Guiding Principles are; safety, choice, collaboration, trustworthiness, empowerment, and cultural concerns. </a:t>
            </a:r>
          </a:p>
          <a:p>
            <a:pPr marL="171450" indent="-171450" algn="l">
              <a:buFont typeface="Arial" panose="020B0604020202020204" pitchFamily="34" charset="0"/>
              <a:buChar char="•"/>
            </a:pPr>
            <a:r>
              <a:rPr lang="en-US" sz="1100" b="0" i="0" u="none" strike="noStrike" dirty="0">
                <a:effectLst/>
              </a:rPr>
              <a:t>Ensuring that the physical and emotional safety of an individual is addressed is the first important step to providing Trauma-Informed Care.</a:t>
            </a:r>
          </a:p>
          <a:p>
            <a:endParaRPr lang="en-US" sz="1100" dirty="0"/>
          </a:p>
          <a:p>
            <a:pPr marL="228600" indent="-228600">
              <a:buAutoNum type="arabicPeriod" startAt="2"/>
            </a:pPr>
            <a:r>
              <a:rPr lang="en-US" sz="1100" u="none" dirty="0"/>
              <a:t>How might you implement trauma-informed care during an assessment?</a:t>
            </a:r>
          </a:p>
          <a:p>
            <a:r>
              <a:rPr lang="en-US" sz="1100" dirty="0"/>
              <a:t>Answers can include: </a:t>
            </a:r>
          </a:p>
          <a:p>
            <a:pPr marL="228600" indent="-171450">
              <a:buFont typeface="Arial" panose="020B0604020202020204" pitchFamily="34" charset="0"/>
              <a:buChar char="•"/>
            </a:pPr>
            <a:r>
              <a:rPr lang="en-US" sz="1100" dirty="0"/>
              <a:t>screen for trauma</a:t>
            </a:r>
          </a:p>
          <a:p>
            <a:pPr marL="228600" indent="-171450">
              <a:buFont typeface="Arial" panose="020B0604020202020204" pitchFamily="34" charset="0"/>
              <a:buChar char="•"/>
            </a:pPr>
            <a:r>
              <a:rPr lang="en-US" sz="1100" dirty="0"/>
              <a:t>know who you are serving</a:t>
            </a:r>
          </a:p>
          <a:p>
            <a:pPr marL="228600" indent="-171450">
              <a:buFont typeface="Arial" panose="020B0604020202020204" pitchFamily="34" charset="0"/>
              <a:buChar char="•"/>
            </a:pPr>
            <a:r>
              <a:rPr lang="en-US" sz="1100" dirty="0"/>
              <a:t>understanding your personal biases</a:t>
            </a:r>
          </a:p>
          <a:p>
            <a:pPr marL="228600" indent="-171450">
              <a:buFont typeface="Arial" panose="020B0604020202020204" pitchFamily="34" charset="0"/>
              <a:buChar char="•"/>
            </a:pPr>
            <a:r>
              <a:rPr lang="en-US" sz="1100" dirty="0"/>
              <a:t>assessing strengths and weakness of the consumer (coping skills)</a:t>
            </a:r>
          </a:p>
          <a:p>
            <a:pPr marL="228600" indent="-171450">
              <a:buFont typeface="Arial" panose="020B0604020202020204" pitchFamily="34" charset="0"/>
              <a:buChar char="•"/>
            </a:pPr>
            <a:r>
              <a:rPr lang="en-US" sz="1100" dirty="0"/>
              <a:t>assess for current safety concerns (DV relationship, CPS involvement, active drug use, etc.)</a:t>
            </a:r>
          </a:p>
          <a:p>
            <a:endParaRPr lang="en-US" sz="1100" dirty="0"/>
          </a:p>
          <a:p>
            <a:r>
              <a:rPr lang="en-US" sz="1100" b="1" dirty="0"/>
              <a:t>Reference: </a:t>
            </a:r>
          </a:p>
          <a:p>
            <a:pPr lvl="0"/>
            <a:r>
              <a:rPr lang="en-US" sz="1100" b="0" i="1" kern="1200" dirty="0">
                <a:effectLst/>
                <a:ea typeface="+mn-ea"/>
                <a:cs typeface="+mn-cs"/>
              </a:rPr>
              <a:t>Trauma-Informed Care in Action</a:t>
            </a:r>
            <a:r>
              <a:rPr lang="en-US" sz="1100" b="0" i="0" kern="1200" dirty="0">
                <a:effectLst/>
                <a:ea typeface="+mn-ea"/>
                <a:cs typeface="+mn-cs"/>
              </a:rPr>
              <a:t>. (2020, March 30). Trauma-Informed Care Implementation Resource Center. https://www.traumainformedcare.chcs.org/trauma-informed-care-in-action/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effectLst/>
                <a:ea typeface="+mn-ea"/>
                <a:cs typeface="+mn-cs"/>
              </a:rPr>
              <a:t>Duquesne University. (2020, October 26).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effectLst/>
                <a:ea typeface="+mn-ea"/>
                <a:cs typeface="+mn-cs"/>
              </a:rPr>
              <a:t>What Are the 6 Principles of Trauma-Informed Care?</a:t>
            </a:r>
            <a:r>
              <a:rPr lang="en-US" sz="1100" b="0" i="0" kern="1200" dirty="0">
                <a:effectLst/>
                <a:ea typeface="+mn-ea"/>
                <a:cs typeface="+mn-cs"/>
              </a:rPr>
              <a:t> Duquesne University School of Nursing. https://onlinenursing.duq.edu/blog/what-are-the-6-principles-of-trauma-informed-care/</a:t>
            </a:r>
            <a:endParaRPr lang="en-US" sz="1100" dirty="0"/>
          </a:p>
          <a:p>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08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a:xfrm>
            <a:off x="361951" y="3600450"/>
            <a:ext cx="6315074" cy="55435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r>
              <a:rPr lang="en-US" sz="1100" b="1" dirty="0"/>
              <a:t>READ: </a:t>
            </a:r>
            <a:r>
              <a:rPr lang="en-US" sz="1100" dirty="0"/>
              <a:t>Now we are going to discuss how trauma can be incorporated into your treatment plan. </a:t>
            </a:r>
          </a:p>
          <a:p>
            <a:endParaRPr lang="en-US" sz="1100" dirty="0"/>
          </a:p>
          <a:p>
            <a:r>
              <a:rPr lang="en-US" sz="1100" dirty="0"/>
              <a:t>SAMHSA Key Ingredients for Successful Trauma-Informed Care Implementation </a:t>
            </a:r>
          </a:p>
          <a:p>
            <a:pPr marL="171450">
              <a:buFont typeface="Arial" panose="020B0604020202020204" pitchFamily="34" charset="0"/>
              <a:buChar char="•"/>
            </a:pPr>
            <a:r>
              <a:rPr lang="en-US" sz="1100" b="1" i="1" dirty="0">
                <a:solidFill>
                  <a:srgbClr val="7C6854"/>
                </a:solidFill>
                <a:effectLst/>
                <a:latin typeface="Wingdings" pitchFamily="2" charset="2"/>
              </a:rPr>
              <a:t> </a:t>
            </a:r>
            <a:r>
              <a:rPr lang="en-US" sz="1100" b="1" i="1" dirty="0">
                <a:solidFill>
                  <a:srgbClr val="35302B"/>
                </a:solidFill>
                <a:effectLst/>
                <a:latin typeface="Calibri" panose="020F0502020204030204" pitchFamily="34" charset="0"/>
              </a:rPr>
              <a:t>Patient empowerment</a:t>
            </a:r>
            <a:r>
              <a:rPr lang="en-US" sz="1100" dirty="0">
                <a:solidFill>
                  <a:srgbClr val="35302B"/>
                </a:solidFill>
                <a:effectLst/>
                <a:latin typeface="Calibri" panose="020F0502020204030204" pitchFamily="34" charset="0"/>
              </a:rPr>
              <a:t>: Using individuals’ strengths to empower them in the development of their treatment; </a:t>
            </a:r>
            <a:endParaRPr lang="en-US" sz="1100" dirty="0">
              <a:effectLst/>
            </a:endParaRPr>
          </a:p>
          <a:p>
            <a:pPr marL="171450">
              <a:buFont typeface="Arial" panose="020B0604020202020204" pitchFamily="34" charset="0"/>
              <a:buChar char="•"/>
            </a:pPr>
            <a:r>
              <a:rPr lang="en-US" sz="1100" b="1" i="1" dirty="0">
                <a:solidFill>
                  <a:srgbClr val="7C6854"/>
                </a:solidFill>
                <a:effectLst/>
                <a:latin typeface="Wingdings" pitchFamily="2" charset="2"/>
              </a:rPr>
              <a:t> </a:t>
            </a:r>
            <a:r>
              <a:rPr lang="en-US" sz="1100" b="1" i="1" dirty="0">
                <a:solidFill>
                  <a:srgbClr val="35302B"/>
                </a:solidFill>
                <a:effectLst/>
                <a:latin typeface="Calibri" panose="020F0502020204030204" pitchFamily="34" charset="0"/>
              </a:rPr>
              <a:t>Choice</a:t>
            </a:r>
            <a:r>
              <a:rPr lang="en-US" sz="1100" dirty="0">
                <a:solidFill>
                  <a:srgbClr val="35302B"/>
                </a:solidFill>
                <a:effectLst/>
                <a:latin typeface="Calibri" panose="020F0502020204030204" pitchFamily="34" charset="0"/>
              </a:rPr>
              <a:t>: Informing patients regarding treatment options so they can choose the options they prefer; </a:t>
            </a:r>
            <a:endParaRPr lang="en-US" sz="1100" dirty="0">
              <a:effectLst/>
            </a:endParaRPr>
          </a:p>
          <a:p>
            <a:pPr marL="171450">
              <a:buFont typeface="Arial" panose="020B0604020202020204" pitchFamily="34" charset="0"/>
              <a:buChar char="•"/>
            </a:pPr>
            <a:r>
              <a:rPr lang="en-US" sz="1100" b="1" i="1" dirty="0">
                <a:solidFill>
                  <a:srgbClr val="7C6854"/>
                </a:solidFill>
                <a:effectLst/>
                <a:latin typeface="Wingdings" pitchFamily="2" charset="2"/>
              </a:rPr>
              <a:t> </a:t>
            </a:r>
            <a:r>
              <a:rPr lang="en-US" sz="1100" b="1" i="1" dirty="0">
                <a:solidFill>
                  <a:srgbClr val="35302B"/>
                </a:solidFill>
                <a:effectLst/>
                <a:latin typeface="Calibri" panose="020F0502020204030204" pitchFamily="34" charset="0"/>
              </a:rPr>
              <a:t>Collaboration</a:t>
            </a:r>
            <a:r>
              <a:rPr lang="en-US" sz="1100" dirty="0">
                <a:solidFill>
                  <a:srgbClr val="35302B"/>
                </a:solidFill>
                <a:effectLst/>
                <a:latin typeface="Calibri" panose="020F0502020204030204" pitchFamily="34" charset="0"/>
              </a:rPr>
              <a:t>: Maximizing collaboration among health care staff, patients, and their families in organizational and treatment planning; </a:t>
            </a:r>
            <a:endParaRPr lang="en-US" sz="1100" dirty="0">
              <a:effectLst/>
            </a:endParaRPr>
          </a:p>
          <a:p>
            <a:pPr marL="171450">
              <a:buFont typeface="Arial" panose="020B0604020202020204" pitchFamily="34" charset="0"/>
              <a:buChar char="•"/>
            </a:pPr>
            <a:r>
              <a:rPr lang="en-US" sz="1100" b="1" i="1" dirty="0">
                <a:solidFill>
                  <a:srgbClr val="7C6854"/>
                </a:solidFill>
                <a:effectLst/>
                <a:latin typeface="Wingdings" pitchFamily="2" charset="2"/>
              </a:rPr>
              <a:t> </a:t>
            </a:r>
            <a:r>
              <a:rPr lang="en-US" sz="1100" b="1" i="1" dirty="0">
                <a:solidFill>
                  <a:srgbClr val="35302B"/>
                </a:solidFill>
                <a:effectLst/>
                <a:latin typeface="Calibri" panose="020F0502020204030204" pitchFamily="34" charset="0"/>
              </a:rPr>
              <a:t>Safety</a:t>
            </a:r>
            <a:r>
              <a:rPr lang="en-US" sz="1100" dirty="0">
                <a:solidFill>
                  <a:srgbClr val="35302B"/>
                </a:solidFill>
                <a:effectLst/>
                <a:latin typeface="Calibri" panose="020F0502020204030204" pitchFamily="34" charset="0"/>
              </a:rPr>
              <a:t>: Developing health care settings and activities that ensure patients’ physical and emotional safety; and </a:t>
            </a:r>
            <a:endParaRPr lang="en-US" sz="1100" dirty="0">
              <a:effectLst/>
            </a:endParaRPr>
          </a:p>
          <a:p>
            <a:pPr marL="171450">
              <a:buFont typeface="Arial" panose="020B0604020202020204" pitchFamily="34" charset="0"/>
              <a:buChar char="•"/>
            </a:pPr>
            <a:r>
              <a:rPr lang="en-US" sz="1100" b="1" i="1" dirty="0">
                <a:solidFill>
                  <a:srgbClr val="7C6854"/>
                </a:solidFill>
                <a:effectLst/>
                <a:latin typeface="Wingdings" pitchFamily="2" charset="2"/>
              </a:rPr>
              <a:t> </a:t>
            </a:r>
            <a:r>
              <a:rPr lang="en-US" sz="1100" b="1" i="1" dirty="0">
                <a:solidFill>
                  <a:srgbClr val="35302B"/>
                </a:solidFill>
                <a:effectLst/>
                <a:latin typeface="Calibri" panose="020F0502020204030204" pitchFamily="34" charset="0"/>
              </a:rPr>
              <a:t>Trustworthiness</a:t>
            </a:r>
            <a:r>
              <a:rPr lang="en-US" sz="1100" dirty="0">
                <a:solidFill>
                  <a:srgbClr val="35302B"/>
                </a:solidFill>
                <a:effectLst/>
                <a:latin typeface="Calibri" panose="020F0502020204030204" pitchFamily="34" charset="0"/>
              </a:rPr>
              <a:t>: Creating clear expectations with patients about what proposed treatments entail, who will provide services, and how care will be provided.</a:t>
            </a:r>
          </a:p>
          <a:p>
            <a:pPr>
              <a:buFont typeface="Arial" panose="020B0604020202020204" pitchFamily="34" charset="0"/>
              <a:buChar char="•"/>
            </a:pPr>
            <a:endParaRPr lang="en-US" sz="1100" dirty="0">
              <a:solidFill>
                <a:srgbClr val="35302B"/>
              </a:solidFill>
              <a:effectLst/>
              <a:latin typeface="Calibri" panose="020F0502020204030204" pitchFamily="34" charset="0"/>
            </a:endParaRPr>
          </a:p>
          <a:p>
            <a:pPr>
              <a:buFont typeface="Arial" panose="020B0604020202020204" pitchFamily="34" charset="0"/>
              <a:buNone/>
            </a:pPr>
            <a:r>
              <a:rPr lang="en-US" sz="1100" b="1" dirty="0">
                <a:solidFill>
                  <a:srgbClr val="35302B"/>
                </a:solidFill>
                <a:effectLst/>
                <a:latin typeface="Calibri" panose="020F0502020204030204" pitchFamily="34" charset="0"/>
              </a:rPr>
              <a:t>DISCUSSION:</a:t>
            </a:r>
          </a:p>
          <a:p>
            <a:pPr marL="228600" indent="-228600">
              <a:buFont typeface="+mj-lt"/>
              <a:buAutoNum type="arabicPeriod"/>
            </a:pPr>
            <a:r>
              <a:rPr lang="en-US" sz="1100" u="none" dirty="0">
                <a:effectLst/>
              </a:rPr>
              <a:t>What components of a treatment plan are trauma-informed?</a:t>
            </a:r>
          </a:p>
          <a:p>
            <a:pPr>
              <a:buFont typeface="Arial" panose="020B0604020202020204" pitchFamily="34" charset="0"/>
              <a:buNone/>
            </a:pPr>
            <a:endParaRPr lang="en-US" sz="1100" dirty="0">
              <a:effectLst/>
            </a:endParaRPr>
          </a:p>
          <a:p>
            <a:pPr>
              <a:buFont typeface="Arial" panose="020B0604020202020204" pitchFamily="34" charset="0"/>
              <a:buNone/>
            </a:pPr>
            <a:r>
              <a:rPr lang="en-US" sz="1100" dirty="0">
                <a:effectLst/>
              </a:rPr>
              <a:t>Answers can include: </a:t>
            </a:r>
          </a:p>
          <a:p>
            <a:pPr marL="171450" indent="-171450">
              <a:buFont typeface="Arial" panose="020B0604020202020204" pitchFamily="34" charset="0"/>
              <a:buChar char="•"/>
            </a:pPr>
            <a:r>
              <a:rPr lang="en-US" sz="1100" dirty="0">
                <a:effectLst/>
              </a:rPr>
              <a:t>Collaborate with the client in the treatment plan.  </a:t>
            </a:r>
          </a:p>
          <a:p>
            <a:pPr marL="171450" indent="-171450">
              <a:buFont typeface="Arial" panose="020B0604020202020204" pitchFamily="34" charset="0"/>
              <a:buChar char="•"/>
            </a:pPr>
            <a:r>
              <a:rPr lang="en-US" sz="1100" dirty="0">
                <a:effectLst/>
              </a:rPr>
              <a:t>Allowing the client to have a choice in what their treatment plan entails.  </a:t>
            </a:r>
          </a:p>
          <a:p>
            <a:pPr marL="171450" indent="-171450">
              <a:buFont typeface="Arial" panose="020B0604020202020204" pitchFamily="34" charset="0"/>
              <a:buChar char="•"/>
            </a:pPr>
            <a:r>
              <a:rPr lang="en-US" sz="1100" dirty="0">
                <a:effectLst/>
              </a:rPr>
              <a:t>Ensuring safety concerns are acknowledged in each goal. </a:t>
            </a:r>
          </a:p>
          <a:p>
            <a:pPr marL="171450" indent="-171450">
              <a:buFont typeface="Arial" panose="020B0604020202020204" pitchFamily="34" charset="0"/>
              <a:buChar char="•"/>
            </a:pPr>
            <a:r>
              <a:rPr lang="en-US" sz="1100" dirty="0">
                <a:effectLst/>
              </a:rPr>
              <a:t>Build trustworthiness in your client by stating the expectations of the treatment.</a:t>
            </a:r>
            <a:endParaRPr lang="en-US" sz="1100" dirty="0"/>
          </a:p>
          <a:p>
            <a:endParaRPr lang="en-US" sz="1100" dirty="0"/>
          </a:p>
          <a:p>
            <a:r>
              <a:rPr lang="en-US" sz="1100" b="1" dirty="0"/>
              <a:t>Reference:</a:t>
            </a:r>
          </a:p>
          <a:p>
            <a:r>
              <a:rPr lang="en-US" sz="1100" dirty="0" err="1"/>
              <a:t>Menschner</a:t>
            </a:r>
            <a:r>
              <a:rPr lang="en-US" sz="1100" dirty="0"/>
              <a:t>, C. et.al (2016). </a:t>
            </a:r>
            <a:r>
              <a:rPr lang="en-US" sz="1100" i="1" dirty="0"/>
              <a:t>Key Ingredients for Successful Trauma-Informed Care Implementation</a:t>
            </a:r>
            <a:r>
              <a:rPr lang="en-US" sz="1100" dirty="0"/>
              <a:t>. Center for Health Care Strategies, Inc. https://www.samhsa.gov/sites/default/files/programs_campaigns/childrens_mental_health/atc-whitepaper-040616.pdf</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Image Credit</a:t>
            </a:r>
            <a:r>
              <a:rPr lang="en-US" sz="1100" dirty="0"/>
              <a:t>: </a:t>
            </a:r>
            <a:r>
              <a:rPr lang="en-US" sz="1100" dirty="0">
                <a:hlinkClick r:id="rId3" tooltip="https://www.thebluediamondgallery.com/wooden-tile/e/empower.html"/>
              </a:rPr>
              <a:t>This Photo</a:t>
            </a:r>
            <a:r>
              <a:rPr lang="en-US" sz="1100" dirty="0"/>
              <a:t> by Unknown Author is licensed under </a:t>
            </a:r>
            <a:r>
              <a:rPr lang="en-US" sz="1100" dirty="0">
                <a:hlinkClick r:id="rId4" tooltip="https://creativecommons.org/licenses/by-sa/3.0/"/>
              </a:rPr>
              <a:t>CC BY-SA</a:t>
            </a:r>
            <a:endParaRPr lang="en-US" sz="1100" dirty="0"/>
          </a:p>
          <a:p>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4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5750"/>
            <a:ext cx="5486400" cy="3086100"/>
          </a:xfrm>
        </p:spPr>
      </p:sp>
      <p:sp>
        <p:nvSpPr>
          <p:cNvPr id="3" name="Notes Placeholder 2"/>
          <p:cNvSpPr>
            <a:spLocks noGrp="1"/>
          </p:cNvSpPr>
          <p:nvPr>
            <p:ph type="body" idx="1"/>
          </p:nvPr>
        </p:nvSpPr>
        <p:spPr>
          <a:xfrm>
            <a:off x="0" y="3476624"/>
            <a:ext cx="6858000" cy="67863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r>
              <a:rPr lang="en-US" sz="1100" b="1" dirty="0"/>
              <a:t>READ: </a:t>
            </a:r>
            <a:r>
              <a:rPr lang="en-US" sz="1100" dirty="0"/>
              <a:t>Recognizing trauma symptoms is a component of a thorough assessment.  As a drug and alcohol counselor, ethically you will provide mental health referrals for your client. </a:t>
            </a:r>
          </a:p>
          <a:p>
            <a:endParaRPr lang="en-US" sz="1100" dirty="0"/>
          </a:p>
          <a:p>
            <a:r>
              <a:rPr lang="en-US" sz="1100" dirty="0"/>
              <a:t>Overview of what trauma symptoms include:</a:t>
            </a:r>
          </a:p>
          <a:p>
            <a:pPr marL="342900" indent="-171450">
              <a:buFont typeface="Arial" panose="020B0604020202020204" pitchFamily="34" charset="0"/>
              <a:buChar char="•"/>
            </a:pPr>
            <a:r>
              <a:rPr lang="en-US" sz="1100" dirty="0"/>
              <a:t>Recurrent, unwanted memories</a:t>
            </a:r>
          </a:p>
          <a:p>
            <a:pPr marL="342900" indent="-171450">
              <a:buFont typeface="Arial" panose="020B0604020202020204" pitchFamily="34" charset="0"/>
              <a:buChar char="•"/>
            </a:pPr>
            <a:r>
              <a:rPr lang="en-US" sz="1100" dirty="0"/>
              <a:t>Flashbacks</a:t>
            </a:r>
          </a:p>
          <a:p>
            <a:pPr marL="342900" indent="-171450">
              <a:buFont typeface="Arial" panose="020B0604020202020204" pitchFamily="34" charset="0"/>
              <a:buChar char="•"/>
            </a:pPr>
            <a:r>
              <a:rPr lang="en-US" sz="1100" dirty="0"/>
              <a:t>Nightmares</a:t>
            </a:r>
          </a:p>
          <a:p>
            <a:pPr marL="342900" indent="-171450">
              <a:buFont typeface="Arial" panose="020B0604020202020204" pitchFamily="34" charset="0"/>
              <a:buChar char="•"/>
            </a:pPr>
            <a:r>
              <a:rPr lang="en-US" sz="1100" dirty="0"/>
              <a:t>Avoid thinking about the event</a:t>
            </a:r>
          </a:p>
          <a:p>
            <a:pPr marL="342900" indent="-171450">
              <a:buFont typeface="Arial" panose="020B0604020202020204" pitchFamily="34" charset="0"/>
              <a:buChar char="•"/>
            </a:pPr>
            <a:r>
              <a:rPr lang="en-US" sz="1100" dirty="0"/>
              <a:t>Hopelessness</a:t>
            </a:r>
          </a:p>
          <a:p>
            <a:pPr marL="342900" indent="-171450">
              <a:buFont typeface="Arial" panose="020B0604020202020204" pitchFamily="34" charset="0"/>
              <a:buChar char="•"/>
            </a:pPr>
            <a:r>
              <a:rPr lang="en-US" sz="1100" dirty="0"/>
              <a:t>Feeling detached</a:t>
            </a:r>
          </a:p>
          <a:p>
            <a:pPr marL="342900" indent="-171450">
              <a:buFont typeface="Arial" panose="020B0604020202020204" pitchFamily="34" charset="0"/>
              <a:buChar char="•"/>
            </a:pPr>
            <a:r>
              <a:rPr lang="en-US" sz="1100" dirty="0"/>
              <a:t>Hypervigilance</a:t>
            </a:r>
          </a:p>
          <a:p>
            <a:pPr marL="342900" indent="-171450">
              <a:buFont typeface="Arial" panose="020B0604020202020204" pitchFamily="34" charset="0"/>
              <a:buChar char="•"/>
            </a:pPr>
            <a:r>
              <a:rPr lang="en-US" sz="1100" dirty="0"/>
              <a:t>Destructive Behaviors</a:t>
            </a:r>
          </a:p>
          <a:p>
            <a:pPr marL="342900" indent="-171450">
              <a:buFont typeface="Arial" panose="020B0604020202020204" pitchFamily="34" charset="0"/>
              <a:buChar char="•"/>
            </a:pPr>
            <a:r>
              <a:rPr lang="en-US" sz="1100" dirty="0"/>
              <a:t>Trouble Concentrating</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dirty="0"/>
              <a:t>Referrals might include:</a:t>
            </a:r>
          </a:p>
          <a:p>
            <a:pPr marL="171450" indent="-171450">
              <a:buFont typeface="Arial" panose="020B0604020202020204" pitchFamily="34" charset="0"/>
              <a:buChar char="•"/>
            </a:pPr>
            <a:r>
              <a:rPr lang="en-US" sz="1100" dirty="0"/>
              <a:t>Mental Health therapist at your agency</a:t>
            </a:r>
          </a:p>
          <a:p>
            <a:pPr marL="171450" indent="-171450">
              <a:buFont typeface="Arial" panose="020B0604020202020204" pitchFamily="34" charset="0"/>
              <a:buChar char="•"/>
            </a:pPr>
            <a:r>
              <a:rPr lang="en-US" sz="1100" dirty="0"/>
              <a:t>Therapist who specializes in client needs</a:t>
            </a:r>
          </a:p>
          <a:p>
            <a:pPr marL="171450" indent="-171450">
              <a:buFont typeface="Arial" panose="020B0604020202020204" pitchFamily="34" charset="0"/>
              <a:buChar char="•"/>
            </a:pPr>
            <a:r>
              <a:rPr lang="en-US" sz="1100" dirty="0"/>
              <a:t>Therapist contracted with client's insurance</a:t>
            </a:r>
          </a:p>
          <a:p>
            <a:pPr marL="171450" indent="-171450">
              <a:buFont typeface="Arial" panose="020B0604020202020204" pitchFamily="34" charset="0"/>
              <a:buChar char="•"/>
            </a:pPr>
            <a:r>
              <a:rPr lang="en-US" sz="1100" dirty="0"/>
              <a:t>Mental Health assessment at a facility like Reno Behavioral Healthcare Hospital (can connect a client to inpatient psych hospitalization, IOP, PHP, and/or local mental health therapist providers)</a:t>
            </a:r>
          </a:p>
          <a:p>
            <a:pPr marL="171450" indent="-171450">
              <a:buFont typeface="Arial" panose="020B0604020202020204" pitchFamily="34" charset="0"/>
              <a:buChar char="•"/>
            </a:pPr>
            <a:r>
              <a:rPr lang="en-US" sz="1100" dirty="0"/>
              <a:t>Provide client with a list of local support groups  (i.e. Survivors of sexual trauma, ACOA (adult children of alcoholics),  DBT skills group, group for caregivers (i.e. adult children caring for elderly parent)</a:t>
            </a:r>
          </a:p>
          <a:p>
            <a:pPr marL="171450" indent="-171450">
              <a:buFont typeface="Arial" panose="020B0604020202020204" pitchFamily="34" charset="0"/>
              <a:buChar char="•"/>
            </a:pPr>
            <a:r>
              <a:rPr lang="en-US" sz="1100" dirty="0"/>
              <a:t>Identify if a client could benefit from a psychiatric evaluation for prescription psychiatric medications.  It is not up to you to determine if this what a client needs, but to have an awareness and an ability to discuss/refer your client.</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DISCUSSION:</a:t>
            </a:r>
          </a:p>
          <a:p>
            <a:pPr marL="228600" indent="-228600">
              <a:buFont typeface="Arial" panose="020B0604020202020204" pitchFamily="34" charset="0"/>
              <a:buAutoNum type="arabicPeriod"/>
            </a:pPr>
            <a:r>
              <a:rPr lang="en-US" sz="1100" u="none" dirty="0"/>
              <a:t>As a drug and alcohol counselor, how will you introduce mental referrals to a client?</a:t>
            </a:r>
          </a:p>
          <a:p>
            <a:pPr marL="228600" indent="-228600">
              <a:buFont typeface="Arial" panose="020B0604020202020204" pitchFamily="34" charset="0"/>
              <a:buAutoNum type="arabicPeriod"/>
            </a:pPr>
            <a:endParaRPr lang="en-US" sz="1100" u="none" dirty="0"/>
          </a:p>
          <a:p>
            <a:pPr marL="0" indent="0">
              <a:buFont typeface="Arial" panose="020B0604020202020204" pitchFamily="34" charset="0"/>
              <a:buNone/>
            </a:pPr>
            <a:r>
              <a:rPr lang="en-US" sz="1100" dirty="0"/>
              <a:t>Answers include: </a:t>
            </a:r>
          </a:p>
          <a:p>
            <a:pPr marL="171450" indent="-171450">
              <a:buFont typeface="Arial" panose="020B0604020202020204" pitchFamily="34" charset="0"/>
              <a:buChar char="•"/>
            </a:pPr>
            <a:r>
              <a:rPr lang="en-US" sz="1100" dirty="0"/>
              <a:t>look for verbiage that acknowledge mental health concerns are out of their scope and who can assist with those concerns.  </a:t>
            </a:r>
          </a:p>
          <a:p>
            <a:endParaRPr lang="en-US" sz="1100" dirty="0"/>
          </a:p>
          <a:p>
            <a:r>
              <a:rPr lang="en-US" sz="1100" b="1" dirty="0"/>
              <a:t>Reference:</a:t>
            </a:r>
          </a:p>
          <a:p>
            <a:pPr lvl="0"/>
            <a:r>
              <a:rPr lang="en-US" sz="1100" b="0" i="1" kern="1200" dirty="0">
                <a:solidFill>
                  <a:schemeClr val="tx1"/>
                </a:solidFill>
                <a:effectLst/>
                <a:latin typeface="+mn-lt"/>
                <a:ea typeface="+mn-ea"/>
                <a:cs typeface="+mn-cs"/>
              </a:rPr>
              <a:t>Post-traumatic stress disorder (PTSD) - Symptoms and causes</a:t>
            </a:r>
            <a:r>
              <a:rPr lang="en-US" sz="1100" b="0" i="0" kern="1200" dirty="0">
                <a:solidFill>
                  <a:schemeClr val="tx1"/>
                </a:solidFill>
                <a:effectLst/>
                <a:latin typeface="+mn-lt"/>
                <a:ea typeface="+mn-ea"/>
                <a:cs typeface="+mn-cs"/>
              </a:rPr>
              <a:t>. (2022, December 13). Mayo Clinic. https://www.mayoclinic.org/diseases-conditions/post-traumatic-stress-disorder/symptoms-causes/syc-20355967</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1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295" y="4400550"/>
            <a:ext cx="5883442" cy="3600450"/>
          </a:xfrm>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Resources are provided and should assist in maintaining important referral agencies/support services as well as resources for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Institute: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https://zerosuicideinstitute.com/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Listserv: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https://zerosuicide.edc.org/movement/zero-suicide-listserv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Office for Suicide Prevention: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http://suicideprevention.nv.gov/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Zero Suicide Initiative: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https://nvopioidresponse.org/initiatives/zs/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Lifeline and 988: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https://988lifeline.org/current-events/the-lifeline-and-988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UNR LiveWell Resource Page: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https://www.unr.edu/livewell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Image Credit: </a:t>
            </a:r>
            <a:r>
              <a:rPr lang="en-US" sz="1100" kern="100" dirty="0">
                <a:effectLst/>
                <a:latin typeface="Calibri" panose="020F0502020204030204" pitchFamily="34" charset="0"/>
                <a:ea typeface="Calibri" panose="020F0502020204030204" pitchFamily="34" charset="0"/>
                <a:cs typeface="Calibri" panose="020F0502020204030204" pitchFamily="34" charset="0"/>
              </a:rPr>
              <a:t>SAMHSA 988 Partner Toolkit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42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7163"/>
            <a:ext cx="5486400" cy="3086100"/>
          </a:xfrm>
        </p:spPr>
      </p:sp>
      <p:sp>
        <p:nvSpPr>
          <p:cNvPr id="3" name="Notes Placeholder 2"/>
          <p:cNvSpPr>
            <a:spLocks noGrp="1"/>
          </p:cNvSpPr>
          <p:nvPr>
            <p:ph type="body" idx="1"/>
          </p:nvPr>
        </p:nvSpPr>
        <p:spPr>
          <a:xfrm>
            <a:off x="356260" y="3431969"/>
            <a:ext cx="6329548" cy="5554868"/>
          </a:xfrm>
        </p:spPr>
        <p:txBody>
          <a:bodyPr/>
          <a:lstStyle/>
          <a:p>
            <a:r>
              <a:rPr lang="en-US" sz="1100" b="1" i="0" u="none" strike="noStrike" dirty="0">
                <a:solidFill>
                  <a:srgbClr val="000000"/>
                </a:solidFill>
                <a:effectLst/>
              </a:rPr>
              <a:t>Trauma-Exposure </a:t>
            </a:r>
            <a:r>
              <a:rPr lang="en-US" sz="1100" b="0" i="0" u="none" strike="noStrike" dirty="0">
                <a:solidFill>
                  <a:srgbClr val="000000"/>
                </a:solidFill>
                <a:effectLst/>
              </a:rPr>
              <a:t>focuses on providing a comprehensive overview of trauma, incorporating insights from the Trauma Informed Care, and explores its connection to Adverse Childhood Experiences (ACEs) as well as relevant crisis risk factors and statistics.</a:t>
            </a:r>
            <a:r>
              <a:rPr lang="en-US" sz="1100" b="0" i="0" u="none" strike="noStrike" dirty="0">
                <a:solidFill>
                  <a:schemeClr val="tx1"/>
                </a:solidFill>
                <a:effectLst/>
                <a:cs typeface="Calibri"/>
              </a:rPr>
              <a:t>  </a:t>
            </a:r>
          </a:p>
          <a:p>
            <a:endParaRPr lang="en-US" sz="1100" dirty="0">
              <a:cs typeface="Calibri"/>
            </a:endParaRPr>
          </a:p>
          <a:p>
            <a:r>
              <a:rPr lang="en-US" sz="1100" b="1" i="0" u="none" strike="noStrike" dirty="0">
                <a:solidFill>
                  <a:srgbClr val="000000"/>
                </a:solidFill>
                <a:effectLst/>
              </a:rPr>
              <a:t>Trauma-Responses</a:t>
            </a:r>
            <a:r>
              <a:rPr lang="en-US" sz="1100" b="0" i="0" u="none" strike="noStrike" dirty="0">
                <a:solidFill>
                  <a:srgbClr val="000000"/>
                </a:solidFill>
                <a:effectLst/>
              </a:rPr>
              <a:t> focuses on understanding the impact of trauma and post-traumatic stress disorder (PTSD). Participants discuss common behavioral health responses to trauma, explore the connection between trauma and addiction. Participants review insights from Dr. Gabor Maté regarding addiction.  </a:t>
            </a:r>
          </a:p>
          <a:p>
            <a:endParaRPr lang="en-US" sz="1100" dirty="0">
              <a:solidFill>
                <a:srgbClr val="000000"/>
              </a:solidFill>
            </a:endParaRPr>
          </a:p>
          <a:p>
            <a:r>
              <a:rPr lang="en-US" sz="1100" b="1" i="0" u="none" strike="noStrike" dirty="0">
                <a:solidFill>
                  <a:srgbClr val="000000"/>
                </a:solidFill>
                <a:effectLst/>
              </a:rPr>
              <a:t>Grief Responses </a:t>
            </a:r>
            <a:r>
              <a:rPr lang="en-US" sz="1100" b="0" i="0" u="none" strike="noStrike" dirty="0">
                <a:solidFill>
                  <a:srgbClr val="000000"/>
                </a:solidFill>
                <a:effectLst/>
              </a:rPr>
              <a:t>offers a comprehensive exploration of grief experiences across the lifespan, providing students with a deep understanding of how individuals of all ages cope with loss and navigate the grieving process. Participants discuss the unique challenges and needs associated with childhood, adolescence, adulthood, and older adulthood grief, considering factors such as developmental milestones, cognitive abilities, social contexts, and cultural influences. </a:t>
            </a:r>
          </a:p>
          <a:p>
            <a:endParaRPr lang="en-US" sz="1100" dirty="0">
              <a:solidFill>
                <a:srgbClr val="000000"/>
              </a:solidFill>
            </a:endParaRPr>
          </a:p>
          <a:p>
            <a:r>
              <a:rPr lang="en-US" sz="1100" b="1" i="0" u="none" strike="noStrike" dirty="0">
                <a:solidFill>
                  <a:srgbClr val="000000"/>
                </a:solidFill>
                <a:effectLst/>
              </a:rPr>
              <a:t>Cultural Considerations to Trauma </a:t>
            </a:r>
            <a:r>
              <a:rPr lang="en-US" sz="1100" b="0" i="0" u="none" strike="noStrike" dirty="0">
                <a:solidFill>
                  <a:srgbClr val="000000"/>
                </a:solidFill>
                <a:effectLst/>
              </a:rPr>
              <a:t>explores the impact of trauma on special populations. One particular case study portrays the challenges and traumas a young girl faces as she navigates the foster care system. WARNING: Some content shared in this course, may activate intense thoughts and feelings which may be harmful to viewers.  </a:t>
            </a:r>
          </a:p>
          <a:p>
            <a:endParaRPr lang="en-US" sz="1100" dirty="0">
              <a:solidFill>
                <a:srgbClr val="000000"/>
              </a:solidFill>
            </a:endParaRPr>
          </a:p>
          <a:p>
            <a:r>
              <a:rPr lang="en-US" sz="1100" b="1" i="0" u="none" strike="noStrike" dirty="0">
                <a:solidFill>
                  <a:srgbClr val="000000"/>
                </a:solidFill>
                <a:effectLst/>
              </a:rPr>
              <a:t>Intergenerational Trauma </a:t>
            </a:r>
            <a:r>
              <a:rPr lang="en-US" sz="1100" b="0" i="0" u="none" strike="noStrike" dirty="0">
                <a:solidFill>
                  <a:srgbClr val="000000"/>
                </a:solidFill>
                <a:effectLst/>
              </a:rPr>
              <a:t>explores the complex and pervasive phenomenon of intergenerational trauma, exploring its origins, manifestations, and impact on individuals, families, and communities. This course will also address strategies for healing and resilience, exploring interventions, community-based approaches, and culturally responsive practices that can contribute to breaking the cycle of intergenerational trauma and fostering well-being.</a:t>
            </a:r>
            <a:r>
              <a:rPr lang="en-US" sz="1100" b="0" i="0" u="none" strike="noStrike" dirty="0">
                <a:solidFill>
                  <a:srgbClr val="000000"/>
                </a:solidFill>
                <a:effectLst/>
                <a:cs typeface="Calibri"/>
              </a:rPr>
              <a:t> </a:t>
            </a:r>
          </a:p>
          <a:p>
            <a:endParaRPr lang="en-US" sz="1100" dirty="0">
              <a:solidFill>
                <a:srgbClr val="000000"/>
              </a:solidFill>
              <a:cs typeface="Calibri"/>
            </a:endParaRPr>
          </a:p>
          <a:p>
            <a:r>
              <a:rPr lang="en-US" sz="1100" b="1" i="0" u="none" strike="noStrike" dirty="0">
                <a:solidFill>
                  <a:srgbClr val="000000"/>
                </a:solidFill>
                <a:effectLst/>
              </a:rPr>
              <a:t>Trauma-Informed Care </a:t>
            </a:r>
            <a:r>
              <a:rPr lang="en-US" sz="1100" b="0" i="0" u="none" strike="noStrike" dirty="0">
                <a:solidFill>
                  <a:srgbClr val="000000"/>
                </a:solidFill>
                <a:effectLst/>
              </a:rPr>
              <a:t>provides a comprehensive exploration of trauma-informed care and equips students with the necessary knowledge and skills to implement trauma-informed approaches in various professional settings. Participants will gain insights into conducting trauma-informed assessments and develop proficiency in providing appropriate referrals to support their clients. </a:t>
            </a:r>
            <a:endParaRPr lang="en-US" sz="1100" dirty="0">
              <a:cs typeface="Calibri"/>
            </a:endParaRPr>
          </a:p>
          <a:p>
            <a:endParaRPr lang="en-US" sz="1100" dirty="0">
              <a:cs typeface="Calibri"/>
            </a:endParaRPr>
          </a:p>
          <a:p>
            <a:r>
              <a:rPr lang="en-US" sz="1100" dirty="0"/>
              <a:t>Each slide contains detailed notes for the trainer to provide guidance in effectively presenting the content, as necessary. Full citations for the content are included in the notes for each slide. </a:t>
            </a:r>
            <a:endParaRPr lang="en-US" sz="11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9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sz="1100" b="1" dirty="0">
                <a:cs typeface="Calibri"/>
              </a:rPr>
              <a:t>Read the Disclaimer: </a:t>
            </a:r>
            <a:r>
              <a:rPr lang="en-US" sz="1100" dirty="0">
                <a:ea typeface="+mn-lt"/>
                <a:cs typeface="+mn-lt"/>
              </a:rPr>
              <a:t>This presentation may include readings, media, and discussion on topics which include suicide, trauma, and crisis intervention. These topics may result in stress reactions. Please monitor your reactions and if necessary, reach out to someone you trust if these topics cause considerable  discomfort. </a:t>
            </a:r>
            <a:endParaRPr lang="en-US" sz="1100"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13901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TRAUMA</a:t>
            </a:r>
          </a:p>
          <a:p>
            <a:endParaRPr lang="en-US" sz="1100" b="0" dirty="0"/>
          </a:p>
          <a:p>
            <a:r>
              <a:rPr lang="en-US" sz="1100" b="1" dirty="0">
                <a:cs typeface="Calibri"/>
              </a:rPr>
              <a:t>Transition</a:t>
            </a:r>
            <a:r>
              <a:rPr lang="en-US" sz="1100" b="1" baseline="0" dirty="0">
                <a:cs typeface="Calibri"/>
              </a:rPr>
              <a:t> slide: </a:t>
            </a:r>
            <a:r>
              <a:rPr lang="en-US" sz="1100" dirty="0">
                <a:cs typeface="Calibri"/>
              </a:rPr>
              <a:t>The following slides will be an overview of the what trauma is, common responses to trauma, intergenerational trauma, and how substance use is connected to trauma.</a:t>
            </a:r>
            <a:endParaRPr lang="en-US" sz="1100" dirty="0"/>
          </a:p>
          <a:p>
            <a:endParaRPr lang="en-US" sz="1100" b="1" dirty="0"/>
          </a:p>
          <a:p>
            <a:r>
              <a:rPr lang="en-US" sz="1100" b="1" dirty="0"/>
              <a:t>Image Credit: </a:t>
            </a:r>
            <a:r>
              <a:rPr lang="en-US" sz="1100" b="0" i="0" kern="1200" dirty="0">
                <a:solidFill>
                  <a:schemeClr val="tx1"/>
                </a:solidFill>
                <a:effectLst/>
                <a:latin typeface="+mn-lt"/>
                <a:ea typeface="+mn-ea"/>
                <a:cs typeface="+mn-cs"/>
              </a:rPr>
              <a:t>Wikimedia Commons</a:t>
            </a:r>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179685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7466" y="4572000"/>
            <a:ext cx="5274733" cy="3429000"/>
          </a:xfrm>
        </p:spPr>
        <p:txBody>
          <a:bodyPr/>
          <a:lstStyle/>
          <a:p>
            <a:r>
              <a:rPr lang="en-US" sz="1100" b="1" dirty="0"/>
              <a:t>SUBJECT MATTER: </a:t>
            </a:r>
            <a:r>
              <a:rPr lang="en-US" sz="1100" dirty="0"/>
              <a:t>TRAUMA</a:t>
            </a:r>
          </a:p>
          <a:p>
            <a:endParaRPr lang="en-US" sz="1100" dirty="0"/>
          </a:p>
          <a:p>
            <a:r>
              <a:rPr lang="en-US" sz="1100" b="1" dirty="0"/>
              <a:t>READ</a:t>
            </a:r>
            <a:r>
              <a:rPr lang="en-US" sz="1100" dirty="0"/>
              <a:t> slide:</a:t>
            </a:r>
          </a:p>
          <a:p>
            <a:endParaRPr lang="en-US" sz="1100" dirty="0"/>
          </a:p>
          <a:p>
            <a:r>
              <a:rPr lang="en-US" sz="1100" dirty="0"/>
              <a:t>What is trauma?</a:t>
            </a:r>
          </a:p>
          <a:p>
            <a:endParaRPr lang="en-US" sz="1100" dirty="0"/>
          </a:p>
          <a:p>
            <a:pPr marL="0" indent="0">
              <a:buNone/>
            </a:pPr>
            <a:r>
              <a:rPr lang="en-US" sz="1100" b="0" dirty="0"/>
              <a:t>Trauma is a pervasive problem.  </a:t>
            </a:r>
            <a:r>
              <a:rPr lang="en-US" sz="1100" dirty="0"/>
              <a:t>It results from exposure to an incident or series of events that are emotionally disturbing or life-threatening with lasting adverse effects on the individual’s functioning and mental, physical, social, emotional, and/or spiritual well-being.</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HANDOUT</a:t>
            </a:r>
            <a:r>
              <a:rPr lang="en-US" sz="1100" dirty="0"/>
              <a:t>:  What is Trauma? (This is a resource you can provide document to students.) https://www.traumainformedcare.chcs.org/wp-content/uploads/Fact-Sheet-What-is-Trauma.pdf</a:t>
            </a:r>
          </a:p>
          <a:p>
            <a:endParaRPr lang="en-US" sz="1100" dirty="0"/>
          </a:p>
          <a:p>
            <a:r>
              <a:rPr lang="en-US" sz="1100" b="1" dirty="0"/>
              <a:t>Reference: </a:t>
            </a:r>
            <a:r>
              <a:rPr lang="en-US" sz="1100" b="0" dirty="0" err="1"/>
              <a:t>TraumaInformedCare.chcs.org</a:t>
            </a:r>
            <a:endParaRPr lang="en-US" sz="1100" b="0"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5</a:t>
            </a:fld>
            <a:endParaRPr lang="en-US"/>
          </a:p>
        </p:txBody>
      </p:sp>
    </p:spTree>
    <p:extLst>
      <p:ext uri="{BB962C8B-B14F-4D97-AF65-F5344CB8AC3E}">
        <p14:creationId xmlns:p14="http://schemas.microsoft.com/office/powerpoint/2010/main" val="76237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r>
              <a:rPr lang="en-US" sz="1100" b="1" dirty="0"/>
              <a:t>READ</a:t>
            </a:r>
            <a:r>
              <a:rPr lang="en-US" sz="1100" dirty="0"/>
              <a:t> slide:</a:t>
            </a:r>
          </a:p>
          <a:p>
            <a:r>
              <a:rPr lang="en-US" sz="1100" dirty="0"/>
              <a:t>Share with students some specific examples of what a person identifies as trauma:  car accident, death of a parent, living with an alcoholic parent, fertility issues, being held at gun point, etc.</a:t>
            </a:r>
          </a:p>
          <a:p>
            <a:endParaRPr lang="en-US" sz="1100" dirty="0"/>
          </a:p>
          <a:p>
            <a:r>
              <a:rPr lang="en-US" sz="1100" dirty="0"/>
              <a:t>Reiterate after reading the list of experiences:  </a:t>
            </a:r>
          </a:p>
          <a:p>
            <a:endParaRPr lang="en-US" sz="1100" dirty="0"/>
          </a:p>
          <a:p>
            <a:r>
              <a:rPr lang="en-US" sz="1100" i="1" dirty="0"/>
              <a:t>TRAUMA IS ANY INCIDENT OR OCCURRENCE WHICH CAUSES A PERSON TO CHANGE THE VIEW OF THEMSELVES, THE WORLD, AND THE RELATIONSHIP BETWEEN THE TWO</a:t>
            </a:r>
            <a:r>
              <a:rPr lang="en-US" sz="1100" dirty="0"/>
              <a:t>. </a:t>
            </a:r>
          </a:p>
          <a:p>
            <a:endParaRPr lang="en-US" sz="1100" dirty="0"/>
          </a:p>
          <a:p>
            <a:r>
              <a:rPr lang="en-US" sz="1100" b="1" dirty="0"/>
              <a:t>Image Credits: </a:t>
            </a:r>
          </a:p>
          <a:p>
            <a:r>
              <a:rPr lang="en-US" sz="1100" dirty="0"/>
              <a:t>Boy in Chair: 5,464 Family Abuse Stock Photos, Pictures &amp; Royalty-Free Images - iStock</a:t>
            </a:r>
            <a:endParaRPr lang="en-US" sz="1100" dirty="0">
              <a:cs typeface="Calibri"/>
            </a:endParaRPr>
          </a:p>
          <a:p>
            <a:r>
              <a:rPr lang="en-US" sz="1100" dirty="0"/>
              <a:t>Couple arguing: 5,292 Relationship Breakup Stock Videos and Royalty-Free Footage - iStock</a:t>
            </a:r>
            <a:endParaRPr lang="en-US" sz="1100" dirty="0">
              <a:cs typeface="Calibri"/>
            </a:endParaRPr>
          </a:p>
          <a:p>
            <a:r>
              <a:rPr lang="en-US" sz="1100" dirty="0"/>
              <a:t>Woman looking at car: &lt;</a:t>
            </a:r>
            <a:r>
              <a:rPr lang="en-US" sz="1100" dirty="0" err="1"/>
              <a:t>img</a:t>
            </a:r>
            <a:r>
              <a:rPr lang="en-US" sz="1100" dirty="0"/>
              <a:t> </a:t>
            </a:r>
            <a:r>
              <a:rPr lang="en-US" sz="1100" dirty="0" err="1"/>
              <a:t>src</a:t>
            </a:r>
            <a:r>
              <a:rPr lang="en-US" sz="1100" dirty="0"/>
              <a:t>="https://c.pxhere.com/images/26/92/1adfff6664ccd644118c8bb19c18-1630680.jpg!d" </a:t>
            </a:r>
            <a:r>
              <a:rPr lang="en-US" sz="1100" dirty="0" err="1"/>
              <a:t>srcset</a:t>
            </a:r>
            <a:r>
              <a:rPr lang="en-US" sz="1100" dirty="0"/>
              <a:t>="https://</a:t>
            </a:r>
            <a:r>
              <a:rPr lang="en-US" sz="1100" dirty="0" err="1"/>
              <a:t>c.pxhere.com</a:t>
            </a:r>
            <a:r>
              <a:rPr lang="en-US" sz="1100" dirty="0"/>
              <a:t>/images/26/92/1adfff6664ccd644118c8bb19c18-1630680.jpg!d", Free Images In </a:t>
            </a:r>
            <a:r>
              <a:rPr lang="en-US" sz="1100" dirty="0" err="1"/>
              <a:t>PxHere</a:t>
            </a:r>
            <a:r>
              <a:rPr lang="en-US" sz="1100" dirty="0"/>
              <a:t>"&gt;</a:t>
            </a:r>
            <a:endParaRPr lang="en-US" sz="1100" dirty="0">
              <a:cs typeface="Calibri"/>
            </a:endParaRPr>
          </a:p>
          <a:p>
            <a:r>
              <a:rPr lang="en-US" sz="1100" dirty="0"/>
              <a:t>Medical staff sitting: Covid-19 San Salvatore 09.jpg Wikimedia Commons </a:t>
            </a:r>
            <a:endParaRPr lang="en-US" sz="1100" dirty="0">
              <a:cs typeface="Calibri"/>
            </a:endParaRPr>
          </a:p>
          <a:p>
            <a:r>
              <a:rPr lang="en-US" sz="1100" dirty="0"/>
              <a:t>House fire: 115,743 House Fire Stock Photos, Pictures &amp; Royalty-Free Images - iStock</a:t>
            </a:r>
            <a:endParaRPr lang="en-US" sz="1100" dirty="0">
              <a:cs typeface="Calibri"/>
            </a:endParaRPr>
          </a:p>
          <a:p>
            <a:endParaRPr lang="en-US" b="1" dirty="0">
              <a:cs typeface="Calibri" panose="020F050202020403020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A70B0B6-4A54-0944-91E3-FECC2ED21D47}" type="slidenum">
              <a:rPr lang="en-US" smtClean="0"/>
              <a:t>6</a:t>
            </a:fld>
            <a:endParaRPr lang="en-US"/>
          </a:p>
        </p:txBody>
      </p:sp>
    </p:spTree>
    <p:extLst>
      <p:ext uri="{BB962C8B-B14F-4D97-AF65-F5344CB8AC3E}">
        <p14:creationId xmlns:p14="http://schemas.microsoft.com/office/powerpoint/2010/main" val="173151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dirty="0"/>
              <a:t>: The statistics you are looking at are derived from the Adverse Childhood Experiences Study. ACEs are defined as; </a:t>
            </a:r>
          </a:p>
          <a:p>
            <a:pPr marL="285750" indent="-285750">
              <a:buFont typeface="Arial" panose="020B0604020202020204" pitchFamily="34" charset="0"/>
              <a:buChar char="•"/>
            </a:pPr>
            <a:r>
              <a:rPr lang="en-US" sz="1100" dirty="0"/>
              <a:t>Traumatic Events Occurs From 0 To 17 Years (61%/ experience 4 or more)</a:t>
            </a:r>
          </a:p>
          <a:p>
            <a:pPr marL="285750" indent="-285750">
              <a:buFont typeface="Arial" panose="020B0604020202020204" pitchFamily="34" charset="0"/>
              <a:buChar char="•"/>
            </a:pPr>
            <a:r>
              <a:rPr lang="en-US" sz="1100" dirty="0"/>
              <a:t>Violence, Abuse, Neglect, Suicide, SUD, MH, Instability, Separation, Incarceration</a:t>
            </a:r>
          </a:p>
          <a:p>
            <a:pPr marL="285750" indent="-285750">
              <a:buFont typeface="Arial" panose="020B0604020202020204" pitchFamily="34" charset="0"/>
              <a:buChar char="•"/>
            </a:pPr>
            <a:r>
              <a:rPr lang="en-US" sz="1100" dirty="0"/>
              <a:t>Impact On Future Violence Victimization And Perpetration</a:t>
            </a:r>
          </a:p>
          <a:p>
            <a:pPr marL="285750" indent="-285750">
              <a:buFont typeface="Arial" panose="020B0604020202020204" pitchFamily="34" charset="0"/>
              <a:buChar char="•"/>
            </a:pPr>
            <a:r>
              <a:rPr lang="en-US" sz="1100" dirty="0"/>
              <a:t>Lifelong Health &amp; Opportunity</a:t>
            </a:r>
          </a:p>
          <a:p>
            <a:pPr marL="285750" indent="-285750">
              <a:buFont typeface="Arial" panose="020B0604020202020204" pitchFamily="34" charset="0"/>
              <a:buChar char="•"/>
            </a:pPr>
            <a:endParaRPr lang="en-US" sz="1100" dirty="0"/>
          </a:p>
          <a:p>
            <a:pPr marL="0" indent="0">
              <a:buFont typeface="Arial" panose="020B0604020202020204" pitchFamily="34" charset="0"/>
              <a:buNone/>
            </a:pPr>
            <a:r>
              <a:rPr lang="en-US" sz="1100" dirty="0"/>
              <a:t>The Image shows statistics for individuals with an ACE score of 4 or more were approximately:</a:t>
            </a:r>
          </a:p>
          <a:p>
            <a:pPr marL="171450" indent="-171450">
              <a:buFont typeface="Arial" panose="020B0604020202020204" pitchFamily="34" charset="0"/>
              <a:buChar char="•"/>
            </a:pPr>
            <a:r>
              <a:rPr lang="en-US" sz="1100" dirty="0"/>
              <a:t>2 times as likely to smoke</a:t>
            </a:r>
          </a:p>
          <a:p>
            <a:pPr marL="171450" indent="-171450">
              <a:buFont typeface="Arial" panose="020B0604020202020204" pitchFamily="34" charset="0"/>
              <a:buChar char="•"/>
            </a:pPr>
            <a:r>
              <a:rPr lang="en-US" sz="1100" dirty="0"/>
              <a:t>2.5 times more likely to have sexually transmitted infections</a:t>
            </a:r>
          </a:p>
          <a:p>
            <a:pPr marL="171450" indent="-171450">
              <a:buFont typeface="Arial" panose="020B0604020202020204" pitchFamily="34" charset="0"/>
              <a:buChar char="•"/>
            </a:pPr>
            <a:r>
              <a:rPr lang="en-US" sz="1100" dirty="0"/>
              <a:t>4 times more likely to have COPD </a:t>
            </a:r>
          </a:p>
          <a:p>
            <a:pPr marL="171450" indent="-171450">
              <a:buFont typeface="Arial" panose="020B0604020202020204" pitchFamily="34" charset="0"/>
              <a:buChar char="•"/>
            </a:pPr>
            <a:r>
              <a:rPr lang="en-US" sz="1100" dirty="0"/>
              <a:t>7 times more likely to consider themselves an alcoholic</a:t>
            </a:r>
          </a:p>
          <a:p>
            <a:pPr marL="171450" indent="-171450">
              <a:buFont typeface="Arial" panose="020B0604020202020204" pitchFamily="34" charset="0"/>
              <a:buChar char="•"/>
            </a:pPr>
            <a:r>
              <a:rPr lang="en-US" sz="1100" dirty="0"/>
              <a:t>10 times as likely to have injected street drugs</a:t>
            </a:r>
          </a:p>
          <a:p>
            <a:pPr marL="171450" indent="-171450">
              <a:buFont typeface="Arial" panose="020B0604020202020204" pitchFamily="34" charset="0"/>
              <a:buChar char="•"/>
            </a:pPr>
            <a:r>
              <a:rPr lang="en-US" sz="1100" dirty="0"/>
              <a:t>12 times as likely to have attempted suicide</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DISCUSSION: </a:t>
            </a:r>
            <a:r>
              <a:rPr lang="en-US" sz="1100" dirty="0"/>
              <a:t>What might this information provide to a client who is seeking treatment for a SUD (substance use disorder)?</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Image Credit:</a:t>
            </a:r>
          </a:p>
          <a:p>
            <a:pPr marL="0" indent="0">
              <a:buFont typeface="Arial" panose="020B0604020202020204" pitchFamily="34" charset="0"/>
              <a:buNone/>
            </a:pPr>
            <a:r>
              <a:rPr lang="en-US" sz="1100" dirty="0"/>
              <a:t>Cigarette: Free SVG</a:t>
            </a:r>
          </a:p>
          <a:p>
            <a:pPr marL="0" indent="0">
              <a:buFont typeface="Arial" panose="020B0604020202020204" pitchFamily="34" charset="0"/>
              <a:buNone/>
            </a:pPr>
            <a:r>
              <a:rPr lang="en-US" sz="1100" dirty="0"/>
              <a:t>Cell: </a:t>
            </a:r>
            <a:r>
              <a:rPr lang="en-US" sz="1100" dirty="0" err="1"/>
              <a:t>FreePik</a:t>
            </a:r>
            <a:endParaRPr lang="en-US" sz="1100" dirty="0"/>
          </a:p>
          <a:p>
            <a:pPr marL="0" indent="0">
              <a:buFont typeface="Arial" panose="020B0604020202020204" pitchFamily="34" charset="0"/>
              <a:buNone/>
            </a:pPr>
            <a:r>
              <a:rPr lang="en-US" sz="1100" dirty="0"/>
              <a:t>Lungs: Free SVG</a:t>
            </a:r>
          </a:p>
          <a:p>
            <a:pPr marL="0" indent="0">
              <a:buFont typeface="Arial" panose="020B0604020202020204" pitchFamily="34" charset="0"/>
              <a:buNone/>
            </a:pPr>
            <a:r>
              <a:rPr lang="en-US" sz="1100" dirty="0"/>
              <a:t>Alcohol Bottle: Free SVG</a:t>
            </a:r>
          </a:p>
          <a:p>
            <a:pPr marL="0" indent="0">
              <a:buFont typeface="Arial" panose="020B0604020202020204" pitchFamily="34" charset="0"/>
              <a:buNone/>
            </a:pPr>
            <a:r>
              <a:rPr lang="en-US" sz="1100" dirty="0"/>
              <a:t>Syringe: Free SVG</a:t>
            </a:r>
          </a:p>
          <a:p>
            <a:pPr marL="0" indent="0">
              <a:buFont typeface="Arial" panose="020B0604020202020204" pitchFamily="34" charset="0"/>
              <a:buNone/>
            </a:pPr>
            <a:r>
              <a:rPr lang="en-US" sz="1100" dirty="0"/>
              <a:t>Woman crying: Free SVG</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Reference: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err="1">
                <a:solidFill>
                  <a:schemeClr val="tx1"/>
                </a:solidFill>
                <a:effectLst/>
                <a:latin typeface="+mn-lt"/>
                <a:ea typeface="+mn-ea"/>
                <a:cs typeface="+mn-cs"/>
              </a:rPr>
              <a:t>Felitti</a:t>
            </a:r>
            <a:r>
              <a:rPr lang="en-US" sz="1100" b="0" i="0" kern="1200" dirty="0">
                <a:solidFill>
                  <a:schemeClr val="tx1"/>
                </a:solidFill>
                <a:effectLst/>
                <a:latin typeface="+mn-lt"/>
                <a:ea typeface="+mn-ea"/>
                <a:cs typeface="+mn-cs"/>
              </a:rPr>
              <a:t>, V. J., Anda, R. F., Nordenberg, D., Williamson, D. F., Spitz, A. M., Edwards, V., Koss, M. P., &amp; Marks, J. S. (1998). Relationship of Childhood Abuse and Household Dysfunction to Many of the Leading Causes of Death in Adults. </a:t>
            </a:r>
            <a:r>
              <a:rPr lang="en-US" sz="1100" b="0" i="1" kern="1200" dirty="0">
                <a:solidFill>
                  <a:schemeClr val="tx1"/>
                </a:solidFill>
                <a:effectLst/>
                <a:latin typeface="+mn-lt"/>
                <a:ea typeface="+mn-ea"/>
                <a:cs typeface="+mn-cs"/>
              </a:rPr>
              <a:t>American Journal of Preventive Medicine</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14</a:t>
            </a:r>
            <a:r>
              <a:rPr lang="en-US" sz="1100" b="0" i="0" kern="1200" dirty="0">
                <a:solidFill>
                  <a:schemeClr val="tx1"/>
                </a:solidFill>
                <a:effectLst/>
                <a:latin typeface="+mn-lt"/>
                <a:ea typeface="+mn-ea"/>
                <a:cs typeface="+mn-cs"/>
              </a:rPr>
              <a:t>(4), 245–258. https://doi.org/10.1016/s0749-3797(98)00017-8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https://www.ajpmonline.org/article/S0749-3797(98)00017-8/abstract</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332320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a:t>
            </a:r>
            <a:r>
              <a:rPr lang="en-US" dirty="0"/>
              <a:t>: TRAUMA</a:t>
            </a:r>
          </a:p>
          <a:p>
            <a:endParaRPr lang="en-US" dirty="0"/>
          </a:p>
          <a:p>
            <a:r>
              <a:rPr lang="en-US" dirty="0"/>
              <a:t>So, how do we identify whether or not we are ourselves, or someone we know is experiencing a trauma response- Let’s review the following</a:t>
            </a:r>
            <a:r>
              <a:rPr lang="en-US" baseline="0" dirty="0"/>
              <a:t> </a:t>
            </a:r>
            <a:r>
              <a:rPr lang="en-US" dirty="0"/>
              <a:t>5 domains:</a:t>
            </a:r>
            <a:r>
              <a:rPr lang="en-US" baseline="0" dirty="0"/>
              <a:t> </a:t>
            </a:r>
            <a:r>
              <a:rPr lang="en-US" dirty="0"/>
              <a:t>PHYSICAL, EMOTIONAL, COGNITIVE, BEHAVIORAL, AND EXISTENTIAL. </a:t>
            </a:r>
          </a:p>
          <a:p>
            <a:endParaRPr lang="en-US" dirty="0"/>
          </a:p>
          <a:p>
            <a:r>
              <a:rPr lang="en-US" dirty="0"/>
              <a:t>Evidence of PHYSICAL responses to trauma:</a:t>
            </a:r>
          </a:p>
          <a:p>
            <a:pPr marL="171450" indent="-171450">
              <a:buFont typeface="Arial" panose="020B0604020202020204" pitchFamily="34" charset="0"/>
              <a:buChar char="•"/>
            </a:pPr>
            <a:r>
              <a:rPr lang="en-US" b="1" dirty="0"/>
              <a:t>READ</a:t>
            </a:r>
            <a:r>
              <a:rPr lang="en-US" dirty="0"/>
              <a:t> (or have a student read) the characteristics </a:t>
            </a:r>
          </a:p>
          <a:p>
            <a:pPr marL="171450" indent="-171450">
              <a:buFont typeface="Arial" panose="020B0604020202020204" pitchFamily="34" charset="0"/>
              <a:buChar char="•"/>
            </a:pPr>
            <a:r>
              <a:rPr lang="en-US" dirty="0"/>
              <a:t>PHYSICAL</a:t>
            </a:r>
          </a:p>
          <a:p>
            <a:pPr marL="628650" lvl="1" indent="-171450">
              <a:buFont typeface="Arial" panose="020B0604020202020204" pitchFamily="34" charset="0"/>
              <a:buChar char="•"/>
            </a:pPr>
            <a:r>
              <a:rPr lang="en-US" dirty="0"/>
              <a:t>may be indicating a response to trauma (not all-inclusive)</a:t>
            </a:r>
          </a:p>
          <a:p>
            <a:endParaRPr lang="en-US" dirty="0"/>
          </a:p>
          <a:p>
            <a:r>
              <a:rPr lang="en-US" dirty="0"/>
              <a:t>Evidence of EMOTIONAL Trauma: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READ</a:t>
            </a:r>
            <a:r>
              <a:rPr lang="en-US" dirty="0"/>
              <a:t> (or have a student read) the characteristics </a:t>
            </a:r>
          </a:p>
          <a:p>
            <a:pPr marL="171450" indent="-171450">
              <a:buFont typeface="Arial" panose="020B0604020202020204" pitchFamily="34" charset="0"/>
              <a:buChar char="•"/>
            </a:pPr>
            <a:r>
              <a:rPr lang="en-US" dirty="0"/>
              <a:t>EMOTIONAL</a:t>
            </a:r>
          </a:p>
          <a:p>
            <a:pPr marL="628650" lvl="1" indent="-171450">
              <a:buFont typeface="Arial" panose="020B0604020202020204" pitchFamily="34" charset="0"/>
              <a:buChar char="•"/>
            </a:pPr>
            <a:r>
              <a:rPr lang="en-US" dirty="0"/>
              <a:t>Numbness and detachment ARE a response.  Often times first responders will report this.  And it’s important to note that numbness is still a response. </a:t>
            </a:r>
          </a:p>
          <a:p>
            <a:pPr marL="628650" lvl="1" indent="-171450">
              <a:buFont typeface="Arial" panose="020B0604020202020204" pitchFamily="34" charset="0"/>
              <a:buChar char="•"/>
            </a:pPr>
            <a:r>
              <a:rPr lang="en-US" dirty="0"/>
              <a:t>Guilt includes survivor guilt</a:t>
            </a:r>
            <a:r>
              <a:rPr lang="en-US" baseline="0" dirty="0"/>
              <a:t> as well</a:t>
            </a:r>
            <a:endParaRPr lang="en-US" dirty="0"/>
          </a:p>
          <a:p>
            <a:endParaRPr lang="en-US" dirty="0"/>
          </a:p>
          <a:p>
            <a:r>
              <a:rPr lang="en-US" dirty="0"/>
              <a:t>Evidence of Cognitive Trauma: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READ</a:t>
            </a:r>
            <a:r>
              <a:rPr lang="en-US" dirty="0"/>
              <a:t> (or have a student read) the characteristics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COGNITIVE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Rumination or racing thoughts: </a:t>
            </a:r>
            <a:r>
              <a:rPr lang="en-US" sz="1200" kern="1200" dirty="0">
                <a:solidFill>
                  <a:schemeClr val="bg1"/>
                </a:solidFill>
                <a:latin typeface="+mn-lt"/>
                <a:ea typeface="+mn-ea"/>
                <a:cs typeface="+mn-cs"/>
              </a:rPr>
              <a:t>for example, replaying the traumatic event over and over again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Distortion</a:t>
            </a:r>
            <a:r>
              <a:rPr lang="en-US" baseline="0" dirty="0"/>
              <a:t> of Time and Space: For example, a t</a:t>
            </a:r>
            <a:r>
              <a:rPr lang="en-US" sz="1200" kern="1200" dirty="0">
                <a:latin typeface="+mn-lt"/>
                <a:ea typeface="+mn-ea"/>
                <a:cs typeface="+mn-cs"/>
              </a:rPr>
              <a:t>raumatic event may be perceived as if it was happening in slow motion, or a few seconds can be perceived as minutes.</a:t>
            </a:r>
          </a:p>
          <a:p>
            <a:pPr marL="628650" lvl="1" indent="-171450">
              <a:buFont typeface="Arial" panose="020B0604020202020204" pitchFamily="34" charset="0"/>
              <a:buChar char="•"/>
            </a:pPr>
            <a:r>
              <a:rPr lang="en-US" dirty="0"/>
              <a:t>Memory Problems: when a person is asked for details of a trauma and they say ”I don’t know, or I’m having a hard time recalling details”. This is common and speaks to the brain’s mechanism of protecting the self by storing an experience that has difficult retrieval.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b="1" dirty="0"/>
              <a:t>Reference:</a:t>
            </a:r>
            <a:r>
              <a:rPr lang="en-US" b="1" baseline="0" dirty="0"/>
              <a:t> </a:t>
            </a:r>
            <a:r>
              <a:rPr lang="en-US" b="0" baseline="0" dirty="0"/>
              <a:t>Bianca McCall, LMFT (2023)</a:t>
            </a:r>
            <a:endParaRPr lang="en-US" b="0" dirty="0"/>
          </a:p>
          <a:p>
            <a:endParaRPr lang="en-US" dirty="0"/>
          </a:p>
        </p:txBody>
      </p:sp>
      <p:sp>
        <p:nvSpPr>
          <p:cNvPr id="4" name="Slide Number Placeholder 3"/>
          <p:cNvSpPr>
            <a:spLocks noGrp="1"/>
          </p:cNvSpPr>
          <p:nvPr>
            <p:ph type="sldNum" sz="quarter" idx="5"/>
          </p:nvPr>
        </p:nvSpPr>
        <p:spPr>
          <a:xfrm>
            <a:off x="6172200" y="8685213"/>
            <a:ext cx="684213" cy="458787"/>
          </a:xfrm>
        </p:spPr>
        <p:txBody>
          <a:bodyPr/>
          <a:lstStyle/>
          <a:p>
            <a:fld id="{7E9730A5-E118-DD43-8C03-06ED1FCE0900}" type="slidenum">
              <a:rPr lang="en-US" smtClean="0"/>
              <a:t>8</a:t>
            </a:fld>
            <a:endParaRPr lang="en-US" dirty="0"/>
          </a:p>
        </p:txBody>
      </p:sp>
    </p:spTree>
    <p:extLst>
      <p:ext uri="{BB962C8B-B14F-4D97-AF65-F5344CB8AC3E}">
        <p14:creationId xmlns:p14="http://schemas.microsoft.com/office/powerpoint/2010/main" val="8141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endParaRPr lang="en-US" sz="1100" dirty="0"/>
          </a:p>
          <a:p>
            <a:r>
              <a:rPr lang="en-US" sz="1100" dirty="0"/>
              <a:t>Next are the Behavioral and Existential domains. </a:t>
            </a:r>
          </a:p>
          <a:p>
            <a:pPr marL="171450" indent="-171450">
              <a:buFont typeface="Arial" panose="020B0604020202020204" pitchFamily="34" charset="0"/>
              <a:buChar char="•"/>
            </a:pPr>
            <a:r>
              <a:rPr lang="en-US" sz="1100" dirty="0"/>
              <a:t>BEHAVIORAL– we typically notice the behavior changes in a person</a:t>
            </a:r>
          </a:p>
          <a:p>
            <a:pPr marL="171450" indent="-171450">
              <a:buFont typeface="Arial" panose="020B0604020202020204" pitchFamily="34" charset="0"/>
              <a:buChar char="•"/>
            </a:pPr>
            <a:r>
              <a:rPr lang="en-US" sz="1100" dirty="0"/>
              <a:t>EXISTENTIAL-</a:t>
            </a:r>
            <a:r>
              <a:rPr lang="en-US" sz="1100" baseline="0" dirty="0"/>
              <a:t> these are all re</a:t>
            </a:r>
            <a:r>
              <a:rPr lang="en-US" sz="1100" dirty="0"/>
              <a:t>sponses to trauma</a:t>
            </a:r>
          </a:p>
          <a:p>
            <a:endParaRPr lang="en-US" sz="1100" dirty="0"/>
          </a:p>
          <a:p>
            <a:r>
              <a:rPr lang="en-US" sz="1100" dirty="0"/>
              <a:t>Highlight</a:t>
            </a:r>
            <a:r>
              <a:rPr lang="en-US" sz="1100" baseline="0" dirty="0"/>
              <a:t> to students:</a:t>
            </a:r>
          </a:p>
          <a:p>
            <a:pPr marL="228600" indent="-228600">
              <a:buFont typeface="+mj-lt"/>
              <a:buAutoNum type="arabicPeriod"/>
            </a:pPr>
            <a:r>
              <a:rPr lang="en-US" sz="1100" dirty="0"/>
              <a:t>We typically see physical and behavioral responses as more obvious when it comes to young people experiencing a trauma response. </a:t>
            </a:r>
          </a:p>
          <a:p>
            <a:pPr marL="228600" indent="-228600">
              <a:buFont typeface="+mj-lt"/>
              <a:buAutoNum type="arabicPeriod"/>
            </a:pPr>
            <a:r>
              <a:rPr lang="en-US" sz="1100" dirty="0"/>
              <a:t>Physical, emotional and cognitive responses in high-performance/high-achievement adults</a:t>
            </a:r>
          </a:p>
          <a:p>
            <a:pPr marL="228600" indent="-228600">
              <a:buFont typeface="+mj-lt"/>
              <a:buAutoNum type="arabicPeriod"/>
            </a:pPr>
            <a:r>
              <a:rPr lang="en-US" sz="1100" dirty="0"/>
              <a:t>Cognitive and existential responses in middle-aged adults who are parents, and older adults. </a:t>
            </a:r>
          </a:p>
          <a:p>
            <a:endParaRPr lang="en-US" sz="1100" dirty="0"/>
          </a:p>
          <a:p>
            <a:r>
              <a:rPr lang="en-US" sz="1100" dirty="0"/>
              <a:t>AND REMEMBER, THESE RESPONSES MAY BE IMMEDIATE OR DELAYED BY MINUTES, HOURS, DAYS, WEEKS, MONTHS, AND YEARS! </a:t>
            </a:r>
          </a:p>
          <a:p>
            <a:pPr marL="0" indent="0">
              <a:buFont typeface="Arial" panose="020B0604020202020204" pitchFamily="34" charset="0"/>
              <a:buNone/>
            </a:pPr>
            <a:endParaRPr lang="en-US" sz="1100" dirty="0"/>
          </a:p>
          <a:p>
            <a:r>
              <a:rPr lang="en-US" sz="1100" b="1" dirty="0"/>
              <a:t>Reference:</a:t>
            </a:r>
            <a:r>
              <a:rPr lang="en-US" sz="1100" b="1" baseline="0" dirty="0"/>
              <a:t> </a:t>
            </a:r>
            <a:r>
              <a:rPr lang="en-US" sz="1100" b="0" baseline="0" dirty="0"/>
              <a:t>Bianca McCall, LMFT (2023)</a:t>
            </a:r>
            <a:endParaRPr lang="en-US" sz="1100" b="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297537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D3A07754-0D83-5848-BD99-F4B92F0B0867}"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D1A8498-B8CF-D648-9B75-D9F3A2027DFC}"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1E98A10A-0E5F-5743-9310-F7E595F558E2}"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E837300-2F8E-9643-AE95-238CD26A85FE}"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DCA48C45-222E-EB4B-806D-58043F1F5382}"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0C785498-CD91-E244-A96A-FB867A3B9771}"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9/28/2023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9/28/2023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9/28/2023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9/28/2023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9/28/2023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9/28/2023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CED6901C-541D-A642-84CF-614762182FFC}" type="datetime1">
              <a:rPr lang="en-US" smtClean="0"/>
              <a:t>9/28/2023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9459-73B6-BB40-9AAE-F6915D16B022}" type="datetime1">
              <a:rPr lang="en-US" smtClean="0"/>
              <a:t>9/28/2023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s6TCO_olOc?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lOeQUwdAjE0?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ideo" Target="https://www.youtube.com/embed/8wxnzVib2p4?feature=oembed"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wooden-tile/e/empower.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451600"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3"/>
            <a:ext cx="5859096" cy="589764"/>
          </a:xfrm>
        </p:spPr>
        <p:txBody>
          <a:bodyPr/>
          <a:lstStyle/>
          <a:p>
            <a:r>
              <a:rPr lang="en-US" dirty="0"/>
              <a:t>Trauma</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818708" y="167780"/>
            <a:ext cx="11373292" cy="927715"/>
          </a:xfrm>
        </p:spPr>
        <p:txBody>
          <a:bodyPr>
            <a:noAutofit/>
          </a:bodyPr>
          <a:lstStyle/>
          <a:p>
            <a:pPr algn="ctr"/>
            <a:r>
              <a:rPr lang="en-US" sz="2800" dirty="0"/>
              <a:t>Gabor </a:t>
            </a:r>
            <a:r>
              <a:rPr lang="en-US" sz="2800" dirty="0" err="1"/>
              <a:t>Maté</a:t>
            </a:r>
            <a:r>
              <a:rPr lang="en-US" sz="2800" dirty="0"/>
              <a:t>: The Best Explanation of Addiction I’ve Ever Heard</a:t>
            </a:r>
          </a:p>
        </p:txBody>
      </p:sp>
      <p:sp>
        <p:nvSpPr>
          <p:cNvPr id="5" name="TextBox 4">
            <a:extLst>
              <a:ext uri="{FF2B5EF4-FFF2-40B4-BE49-F238E27FC236}">
                <a16:creationId xmlns:a16="http://schemas.microsoft.com/office/drawing/2014/main" id="{FFE20166-D7FB-5A9A-D7BB-0E5B755D0C44}"/>
              </a:ext>
            </a:extLst>
          </p:cNvPr>
          <p:cNvSpPr txBox="1"/>
          <p:nvPr/>
        </p:nvSpPr>
        <p:spPr>
          <a:xfrm>
            <a:off x="3032234" y="3373085"/>
            <a:ext cx="6106510" cy="369332"/>
          </a:xfrm>
          <a:prstGeom prst="rect">
            <a:avLst/>
          </a:prstGeom>
          <a:noFill/>
        </p:spPr>
        <p:txBody>
          <a:bodyPr wrap="square">
            <a:spAutoFit/>
          </a:bodyPr>
          <a:lstStyle/>
          <a:p>
            <a:r>
              <a:rPr lang="en-US" dirty="0"/>
              <a:t>https://</a:t>
            </a:r>
            <a:r>
              <a:rPr lang="en-US" dirty="0" err="1"/>
              <a:t>youtu.be</a:t>
            </a:r>
            <a:r>
              <a:rPr lang="en-US" dirty="0"/>
              <a:t>/ys6TCO_olOc</a:t>
            </a:r>
          </a:p>
        </p:txBody>
      </p:sp>
      <p:pic>
        <p:nvPicPr>
          <p:cNvPr id="4" name="Online Media 3" descr="The Best Explanation of Addiction I’ve Ever Heard – Dr. Gabor Maté">
            <a:hlinkClick r:id="" action="ppaction://media"/>
            <a:extLst>
              <a:ext uri="{FF2B5EF4-FFF2-40B4-BE49-F238E27FC236}">
                <a16:creationId xmlns:a16="http://schemas.microsoft.com/office/drawing/2014/main" id="{6221603A-5170-8E5E-E15F-8DF37C435FD5}"/>
              </a:ext>
            </a:extLst>
          </p:cNvPr>
          <p:cNvPicPr>
            <a:picLocks noRot="1" noChangeAspect="1"/>
          </p:cNvPicPr>
          <p:nvPr>
            <a:videoFile r:link="rId1"/>
          </p:nvPr>
        </p:nvPicPr>
        <p:blipFill>
          <a:blip r:embed="rId4"/>
          <a:stretch>
            <a:fillRect/>
          </a:stretch>
        </p:blipFill>
        <p:spPr>
          <a:xfrm>
            <a:off x="2142008" y="1095495"/>
            <a:ext cx="8715947" cy="4924511"/>
          </a:xfrm>
          <a:prstGeom prst="rect">
            <a:avLst/>
          </a:prstGeom>
        </p:spPr>
      </p:pic>
      <p:sp>
        <p:nvSpPr>
          <p:cNvPr id="3" name="Slide Number Placeholder 2">
            <a:extLst>
              <a:ext uri="{FF2B5EF4-FFF2-40B4-BE49-F238E27FC236}">
                <a16:creationId xmlns:a16="http://schemas.microsoft.com/office/drawing/2014/main" id="{BABE8ECE-331D-1562-8FC3-DB52CE68C2CE}"/>
              </a:ext>
            </a:extLst>
          </p:cNvPr>
          <p:cNvSpPr>
            <a:spLocks noGrp="1"/>
          </p:cNvSpPr>
          <p:nvPr>
            <p:ph type="sldNum" sz="quarter" idx="12"/>
          </p:nvPr>
        </p:nvSpPr>
        <p:spPr/>
        <p:txBody>
          <a:bodyPr/>
          <a:lstStyle/>
          <a:p>
            <a:fld id="{6D486360-FF34-7B48-AD05-62F8407C4C7E}" type="slidenum">
              <a:rPr lang="en-US" smtClean="0"/>
              <a:t>10</a:t>
            </a:fld>
            <a:endParaRPr lang="en-US"/>
          </a:p>
        </p:txBody>
      </p:sp>
    </p:spTree>
    <p:extLst>
      <p:ext uri="{BB962C8B-B14F-4D97-AF65-F5344CB8AC3E}">
        <p14:creationId xmlns:p14="http://schemas.microsoft.com/office/powerpoint/2010/main" val="30690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48080" y="0"/>
            <a:ext cx="9003914" cy="777295"/>
          </a:xfrm>
        </p:spPr>
        <p:txBody>
          <a:bodyPr vert="horz" lIns="91440" tIns="45720" rIns="91440" bIns="45720" rtlCol="0" anchor="ctr">
            <a:normAutofit/>
          </a:bodyPr>
          <a:lstStyle/>
          <a:p>
            <a:pPr algn="r"/>
            <a:r>
              <a:rPr lang="en-US" sz="4000" kern="1200" dirty="0"/>
              <a:t>Grief Reactions Across the Lifespan</a:t>
            </a:r>
          </a:p>
        </p:txBody>
      </p:sp>
      <p:graphicFrame>
        <p:nvGraphicFramePr>
          <p:cNvPr id="5" name="TextBox 2" descr="Chronological order of lifespan: early childhood, school-aged youth, adolescent, young adult, middle-age adult, and older persons.">
            <a:extLst>
              <a:ext uri="{FF2B5EF4-FFF2-40B4-BE49-F238E27FC236}">
                <a16:creationId xmlns:a16="http://schemas.microsoft.com/office/drawing/2014/main" id="{B03F2CBF-1D53-3491-A1E2-A9A2F8A4F3C9}"/>
              </a:ext>
            </a:extLst>
          </p:cNvPr>
          <p:cNvGraphicFramePr/>
          <p:nvPr>
            <p:extLst>
              <p:ext uri="{D42A27DB-BD31-4B8C-83A1-F6EECF244321}">
                <p14:modId xmlns:p14="http://schemas.microsoft.com/office/powerpoint/2010/main" val="1366796356"/>
              </p:ext>
            </p:extLst>
          </p:nvPr>
        </p:nvGraphicFramePr>
        <p:xfrm>
          <a:off x="3273552" y="777296"/>
          <a:ext cx="7132320" cy="571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8266AA2-E212-42C0-D82B-3326A1BE3960}"/>
              </a:ext>
            </a:extLst>
          </p:cNvPr>
          <p:cNvSpPr>
            <a:spLocks noGrp="1"/>
          </p:cNvSpPr>
          <p:nvPr>
            <p:ph type="sldNum" sz="quarter" idx="12"/>
          </p:nvPr>
        </p:nvSpPr>
        <p:spPr/>
        <p:txBody>
          <a:bodyPr/>
          <a:lstStyle/>
          <a:p>
            <a:fld id="{6D486360-FF34-7B48-AD05-62F8407C4C7E}" type="slidenum">
              <a:rPr lang="en-US" smtClean="0"/>
              <a:t>11</a:t>
            </a:fld>
            <a:endParaRPr lang="en-US"/>
          </a:p>
        </p:txBody>
      </p:sp>
    </p:spTree>
    <p:extLst>
      <p:ext uri="{BB962C8B-B14F-4D97-AF65-F5344CB8AC3E}">
        <p14:creationId xmlns:p14="http://schemas.microsoft.com/office/powerpoint/2010/main" val="142405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897216" y="0"/>
            <a:ext cx="11010833" cy="709053"/>
          </a:xfrm>
        </p:spPr>
        <p:txBody>
          <a:bodyPr>
            <a:noAutofit/>
          </a:bodyPr>
          <a:lstStyle/>
          <a:p>
            <a:r>
              <a:rPr lang="en-US" sz="4000" dirty="0">
                <a:latin typeface="Arial"/>
                <a:cs typeface="Arial"/>
              </a:rPr>
              <a:t>ReMoved</a:t>
            </a:r>
          </a:p>
        </p:txBody>
      </p:sp>
      <p:pic>
        <p:nvPicPr>
          <p:cNvPr id="8" name="Online Media 7" descr="ReMoved">
            <a:hlinkClick r:id="" action="ppaction://media"/>
            <a:extLst>
              <a:ext uri="{FF2B5EF4-FFF2-40B4-BE49-F238E27FC236}">
                <a16:creationId xmlns:a16="http://schemas.microsoft.com/office/drawing/2014/main" id="{A14EA373-E195-6C4A-F26F-232157EDAAFA}"/>
              </a:ext>
            </a:extLst>
          </p:cNvPr>
          <p:cNvPicPr>
            <a:picLocks noRot="1" noChangeAspect="1"/>
          </p:cNvPicPr>
          <p:nvPr>
            <a:videoFile r:link="rId1"/>
          </p:nvPr>
        </p:nvPicPr>
        <p:blipFill>
          <a:blip r:embed="rId4"/>
          <a:stretch>
            <a:fillRect/>
          </a:stretch>
        </p:blipFill>
        <p:spPr>
          <a:xfrm>
            <a:off x="2057228" y="777080"/>
            <a:ext cx="8990069" cy="5079389"/>
          </a:xfrm>
          <a:prstGeom prst="rect">
            <a:avLst/>
          </a:prstGeom>
        </p:spPr>
      </p:pic>
      <p:sp>
        <p:nvSpPr>
          <p:cNvPr id="3" name="Slide Number Placeholder 2">
            <a:extLst>
              <a:ext uri="{FF2B5EF4-FFF2-40B4-BE49-F238E27FC236}">
                <a16:creationId xmlns:a16="http://schemas.microsoft.com/office/drawing/2014/main" id="{E1C46F70-E189-A067-E10F-867DE3777A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0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79821" y="66006"/>
            <a:ext cx="10091084" cy="709053"/>
          </a:xfrm>
        </p:spPr>
        <p:txBody>
          <a:bodyPr>
            <a:normAutofit/>
          </a:bodyPr>
          <a:lstStyle/>
          <a:p>
            <a:pPr algn="ctr"/>
            <a:r>
              <a:rPr lang="en-US" sz="4000" dirty="0"/>
              <a:t>Intergenerational Trauma</a:t>
            </a:r>
          </a:p>
        </p:txBody>
      </p:sp>
      <p:sp>
        <p:nvSpPr>
          <p:cNvPr id="4" name="Rectangle 3">
            <a:extLst>
              <a:ext uri="{FF2B5EF4-FFF2-40B4-BE49-F238E27FC236}">
                <a16:creationId xmlns:a16="http://schemas.microsoft.com/office/drawing/2014/main" id="{ACD53CC0-0160-7F3D-BB86-5079FD5D9896}"/>
              </a:ext>
            </a:extLst>
          </p:cNvPr>
          <p:cNvSpPr/>
          <p:nvPr/>
        </p:nvSpPr>
        <p:spPr>
          <a:xfrm>
            <a:off x="1008993" y="1039317"/>
            <a:ext cx="11067393" cy="2246769"/>
          </a:xfrm>
          <a:prstGeom prst="rect">
            <a:avLst/>
          </a:prstGeom>
        </p:spPr>
        <p:txBody>
          <a:bodyPr wrap="square">
            <a:spAutoFit/>
          </a:bodyPr>
          <a:lstStyle/>
          <a:p>
            <a:r>
              <a:rPr lang="en-US" sz="2800" dirty="0">
                <a:solidFill>
                  <a:schemeClr val="tx1">
                    <a:lumMod val="50000"/>
                    <a:lumOff val="50000"/>
                  </a:schemeClr>
                </a:solidFill>
              </a:rPr>
              <a:t>The more prepared we are for danger, the less our brain perceives important relational information such as: </a:t>
            </a:r>
          </a:p>
          <a:p>
            <a:pPr marL="457200" indent="-228600">
              <a:buFont typeface="Arial" panose="020B0604020202020204" pitchFamily="34" charset="0"/>
              <a:buChar char="•"/>
            </a:pPr>
            <a:r>
              <a:rPr lang="en-US" sz="2800" dirty="0">
                <a:solidFill>
                  <a:schemeClr val="tx1">
                    <a:lumMod val="50000"/>
                    <a:lumOff val="50000"/>
                  </a:schemeClr>
                </a:solidFill>
              </a:rPr>
              <a:t>What we need </a:t>
            </a:r>
          </a:p>
          <a:p>
            <a:pPr marL="457200" indent="-228600">
              <a:buFont typeface="Arial" panose="020B0604020202020204" pitchFamily="34" charset="0"/>
              <a:buChar char="•"/>
            </a:pPr>
            <a:r>
              <a:rPr lang="en-US" sz="2800" dirty="0">
                <a:solidFill>
                  <a:schemeClr val="tx1">
                    <a:lumMod val="50000"/>
                    <a:lumOff val="50000"/>
                  </a:schemeClr>
                </a:solidFill>
              </a:rPr>
              <a:t>What we value </a:t>
            </a:r>
          </a:p>
          <a:p>
            <a:pPr marL="457200" indent="-228600">
              <a:buFont typeface="Arial" panose="020B0604020202020204" pitchFamily="34" charset="0"/>
              <a:buChar char="•"/>
            </a:pPr>
            <a:r>
              <a:rPr lang="en-US" sz="2800" dirty="0">
                <a:solidFill>
                  <a:schemeClr val="tx1">
                    <a:lumMod val="50000"/>
                    <a:lumOff val="50000"/>
                  </a:schemeClr>
                </a:solidFill>
              </a:rPr>
              <a:t>What we want to be able to engage in</a:t>
            </a:r>
          </a:p>
        </p:txBody>
      </p:sp>
      <p:sp>
        <p:nvSpPr>
          <p:cNvPr id="5" name="Rectangle 4">
            <a:extLst>
              <a:ext uri="{FF2B5EF4-FFF2-40B4-BE49-F238E27FC236}">
                <a16:creationId xmlns:a16="http://schemas.microsoft.com/office/drawing/2014/main" id="{B365B211-DA1D-9545-BF0F-9909F2054636}"/>
              </a:ext>
            </a:extLst>
          </p:cNvPr>
          <p:cNvSpPr/>
          <p:nvPr/>
        </p:nvSpPr>
        <p:spPr>
          <a:xfrm>
            <a:off x="3095297" y="4379104"/>
            <a:ext cx="9096703" cy="1815882"/>
          </a:xfrm>
          <a:prstGeom prst="rect">
            <a:avLst/>
          </a:prstGeom>
        </p:spPr>
        <p:txBody>
          <a:bodyPr wrap="square">
            <a:spAutoFit/>
          </a:bodyPr>
          <a:lstStyle/>
          <a:p>
            <a:pPr algn="ctr"/>
            <a:r>
              <a:rPr lang="en-US" sz="3200" b="1" dirty="0">
                <a:solidFill>
                  <a:srgbClr val="ED7D31"/>
                </a:solidFill>
              </a:rPr>
              <a:t>DISCUSSION QUESTION:</a:t>
            </a:r>
          </a:p>
          <a:p>
            <a:pPr algn="r"/>
            <a:r>
              <a:rPr lang="en-US" sz="2400" b="1" dirty="0">
                <a:solidFill>
                  <a:schemeClr val="accent2"/>
                </a:solidFill>
              </a:rPr>
              <a:t> </a:t>
            </a:r>
          </a:p>
          <a:p>
            <a:pPr algn="r"/>
            <a:r>
              <a:rPr lang="en-US" sz="2800" b="1" dirty="0">
                <a:solidFill>
                  <a:schemeClr val="accent2"/>
                </a:solidFill>
              </a:rPr>
              <a:t>What impact could intergenerational trauma have on your learning environment and experiences as a student?</a:t>
            </a:r>
          </a:p>
        </p:txBody>
      </p:sp>
      <p:sp>
        <p:nvSpPr>
          <p:cNvPr id="3" name="Slide Number Placeholder 2">
            <a:extLst>
              <a:ext uri="{FF2B5EF4-FFF2-40B4-BE49-F238E27FC236}">
                <a16:creationId xmlns:a16="http://schemas.microsoft.com/office/drawing/2014/main" id="{5CB2937A-5CC9-D162-AB80-2B5B2FDD2B08}"/>
              </a:ext>
            </a:extLst>
          </p:cNvPr>
          <p:cNvSpPr>
            <a:spLocks noGrp="1"/>
          </p:cNvSpPr>
          <p:nvPr>
            <p:ph type="sldNum" sz="quarter" idx="12"/>
          </p:nvPr>
        </p:nvSpPr>
        <p:spPr/>
        <p:txBody>
          <a:bodyPr/>
          <a:lstStyle/>
          <a:p>
            <a:fld id="{6D486360-FF34-7B48-AD05-62F8407C4C7E}" type="slidenum">
              <a:rPr lang="en-US" smtClean="0"/>
              <a:t>13</a:t>
            </a:fld>
            <a:endParaRPr lang="en-US"/>
          </a:p>
        </p:txBody>
      </p:sp>
    </p:spTree>
    <p:extLst>
      <p:ext uri="{BB962C8B-B14F-4D97-AF65-F5344CB8AC3E}">
        <p14:creationId xmlns:p14="http://schemas.microsoft.com/office/powerpoint/2010/main" val="341042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how risk and protective factors can influence whether intergenerational trauma and substance use develop into a substance use disorder. ">
            <a:extLst>
              <a:ext uri="{FF2B5EF4-FFF2-40B4-BE49-F238E27FC236}">
                <a16:creationId xmlns:a16="http://schemas.microsoft.com/office/drawing/2014/main" id="{25C4B640-2A31-3B00-CBB0-2E3359DA8A5C}"/>
              </a:ext>
            </a:extLst>
          </p:cNvPr>
          <p:cNvPicPr>
            <a:picLocks noChangeAspect="1"/>
          </p:cNvPicPr>
          <p:nvPr/>
        </p:nvPicPr>
        <p:blipFill>
          <a:blip r:embed="rId3"/>
          <a:stretch>
            <a:fillRect/>
          </a:stretch>
        </p:blipFill>
        <p:spPr>
          <a:xfrm>
            <a:off x="841825" y="1413608"/>
            <a:ext cx="6209211" cy="4475128"/>
          </a:xfrm>
          <a:prstGeom prst="rect">
            <a:avLst/>
          </a:prstGeom>
        </p:spPr>
      </p:pic>
      <p:sp>
        <p:nvSpPr>
          <p:cNvPr id="4" name="Title 1">
            <a:extLst>
              <a:ext uri="{FF2B5EF4-FFF2-40B4-BE49-F238E27FC236}">
                <a16:creationId xmlns:a16="http://schemas.microsoft.com/office/drawing/2014/main" id="{1877349E-EA90-4A68-8924-E8A165CAC23C}"/>
              </a:ext>
            </a:extLst>
          </p:cNvPr>
          <p:cNvSpPr txBox="1">
            <a:spLocks noGrp="1"/>
          </p:cNvSpPr>
          <p:nvPr>
            <p:ph type="title"/>
          </p:nvPr>
        </p:nvSpPr>
        <p:spPr>
          <a:xfrm>
            <a:off x="904484" y="207525"/>
            <a:ext cx="12314051" cy="70905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2">
                    <a:lumMod val="50000"/>
                  </a:schemeClr>
                </a:solidFill>
                <a:latin typeface="Arial" panose="020B0604020202020204" pitchFamily="34" charset="0"/>
                <a:cs typeface="Arial" panose="020B0604020202020204" pitchFamily="34" charset="0"/>
              </a:rPr>
              <a:t>Intergenerational Trauma &amp; </a:t>
            </a:r>
            <a:br>
              <a:rPr lang="en-US" dirty="0">
                <a:solidFill>
                  <a:schemeClr val="bg2">
                    <a:lumMod val="50000"/>
                  </a:schemeClr>
                </a:solidFill>
                <a:latin typeface="Arial" panose="020B0604020202020204" pitchFamily="34" charset="0"/>
                <a:cs typeface="Arial" panose="020B0604020202020204" pitchFamily="34" charset="0"/>
              </a:rPr>
            </a:br>
            <a:r>
              <a:rPr lang="en-US" dirty="0">
                <a:solidFill>
                  <a:schemeClr val="bg2">
                    <a:lumMod val="50000"/>
                  </a:schemeClr>
                </a:solidFill>
                <a:latin typeface="Arial" panose="020B0604020202020204" pitchFamily="34" charset="0"/>
                <a:cs typeface="Arial" panose="020B0604020202020204" pitchFamily="34" charset="0"/>
              </a:rPr>
              <a:t>Substance Misuse and Disorders</a:t>
            </a:r>
          </a:p>
        </p:txBody>
      </p:sp>
      <p:pic>
        <p:nvPicPr>
          <p:cNvPr id="1026" name="Picture 2" descr="slogan">
            <a:extLst>
              <a:ext uri="{FF2B5EF4-FFF2-40B4-BE49-F238E27FC236}">
                <a16:creationId xmlns:a16="http://schemas.microsoft.com/office/drawing/2014/main" id="{2CB3D0DF-483A-8A3A-3391-20A0D0133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413608"/>
            <a:ext cx="4597400" cy="53046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F385B71-8872-6E7D-E220-AC2C67F70454}"/>
              </a:ext>
            </a:extLst>
          </p:cNvPr>
          <p:cNvSpPr>
            <a:spLocks noGrp="1"/>
          </p:cNvSpPr>
          <p:nvPr>
            <p:ph type="sldNum" sz="quarter" idx="12"/>
          </p:nvPr>
        </p:nvSpPr>
        <p:spPr/>
        <p:txBody>
          <a:bodyPr/>
          <a:lstStyle/>
          <a:p>
            <a:fld id="{6D486360-FF34-7B48-AD05-62F8407C4C7E}" type="slidenum">
              <a:rPr lang="en-US" smtClean="0"/>
              <a:t>14</a:t>
            </a:fld>
            <a:endParaRPr lang="en-US"/>
          </a:p>
        </p:txBody>
      </p:sp>
    </p:spTree>
    <p:extLst>
      <p:ext uri="{BB962C8B-B14F-4D97-AF65-F5344CB8AC3E}">
        <p14:creationId xmlns:p14="http://schemas.microsoft.com/office/powerpoint/2010/main" val="323946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917454" y="257588"/>
            <a:ext cx="10091084" cy="709053"/>
          </a:xfrm>
        </p:spPr>
        <p:txBody>
          <a:bodyPr>
            <a:noAutofit/>
          </a:bodyPr>
          <a:lstStyle/>
          <a:p>
            <a:r>
              <a:rPr lang="en-US" sz="4000" dirty="0"/>
              <a:t>Trauma-Informed Care Champions: From Treaters to Healers</a:t>
            </a:r>
          </a:p>
        </p:txBody>
      </p:sp>
      <p:pic>
        <p:nvPicPr>
          <p:cNvPr id="8" name="Online Media 7" descr="Trauma-Informed Care Champions: From Treaters to Healers">
            <a:hlinkClick r:id="" action="ppaction://media"/>
            <a:extLst>
              <a:ext uri="{FF2B5EF4-FFF2-40B4-BE49-F238E27FC236}">
                <a16:creationId xmlns:a16="http://schemas.microsoft.com/office/drawing/2014/main" id="{B87CD510-197F-13E6-18AB-E93EA8C9DBFD}"/>
              </a:ext>
            </a:extLst>
          </p:cNvPr>
          <p:cNvPicPr>
            <a:picLocks noGrp="1" noRot="1" noChangeAspect="1"/>
          </p:cNvPicPr>
          <p:nvPr>
            <p:ph idx="1"/>
            <a:videoFile r:link="rId1"/>
          </p:nvPr>
        </p:nvPicPr>
        <p:blipFill>
          <a:blip r:embed="rId4"/>
          <a:stretch>
            <a:fillRect/>
          </a:stretch>
        </p:blipFill>
        <p:spPr>
          <a:xfrm>
            <a:off x="2415396" y="1328468"/>
            <a:ext cx="8348825" cy="4717538"/>
          </a:xfrm>
          <a:prstGeom prst="rect">
            <a:avLst/>
          </a:prstGeom>
        </p:spPr>
      </p:pic>
      <p:sp>
        <p:nvSpPr>
          <p:cNvPr id="3" name="Slide Number Placeholder 2">
            <a:extLst>
              <a:ext uri="{FF2B5EF4-FFF2-40B4-BE49-F238E27FC236}">
                <a16:creationId xmlns:a16="http://schemas.microsoft.com/office/drawing/2014/main" id="{26FEC0F6-E080-246A-9A68-A6DA907956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5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934080" y="186062"/>
            <a:ext cx="10091084" cy="1523468"/>
          </a:xfrm>
        </p:spPr>
        <p:txBody>
          <a:bodyPr>
            <a:normAutofit/>
          </a:bodyPr>
          <a:lstStyle/>
          <a:p>
            <a:pPr algn="ctr"/>
            <a:r>
              <a:rPr lang="en-US"/>
              <a:t>Key Ingredients for Successful Trauma-Informed Care:</a:t>
            </a:r>
            <a:endParaRPr lang="en-US" dirty="0"/>
          </a:p>
        </p:txBody>
      </p:sp>
      <p:sp>
        <p:nvSpPr>
          <p:cNvPr id="3" name="Content Placeholder 2">
            <a:extLst>
              <a:ext uri="{FF2B5EF4-FFF2-40B4-BE49-F238E27FC236}">
                <a16:creationId xmlns:a16="http://schemas.microsoft.com/office/drawing/2014/main" id="{D432CA99-BA9E-E9FB-7910-925DEB0856AE}"/>
              </a:ext>
            </a:extLst>
          </p:cNvPr>
          <p:cNvSpPr>
            <a:spLocks noGrp="1"/>
          </p:cNvSpPr>
          <p:nvPr>
            <p:ph idx="1"/>
          </p:nvPr>
        </p:nvSpPr>
        <p:spPr>
          <a:xfrm>
            <a:off x="1050458" y="1996448"/>
            <a:ext cx="5549125" cy="3711390"/>
          </a:xfrm>
        </p:spPr>
        <p:txBody>
          <a:bodyPr>
            <a:normAutofit/>
          </a:bodyPr>
          <a:lstStyle/>
          <a:p>
            <a:r>
              <a:rPr lang="en-US" sz="3600"/>
              <a:t>Patient Empowerment</a:t>
            </a:r>
          </a:p>
          <a:p>
            <a:r>
              <a:rPr lang="en-US" sz="3600"/>
              <a:t>Choice</a:t>
            </a:r>
          </a:p>
          <a:p>
            <a:r>
              <a:rPr lang="en-US" sz="3600"/>
              <a:t>Collaboration</a:t>
            </a:r>
          </a:p>
          <a:p>
            <a:r>
              <a:rPr lang="en-US" sz="3600"/>
              <a:t>Safety </a:t>
            </a:r>
          </a:p>
          <a:p>
            <a:r>
              <a:rPr lang="en-US" sz="3600"/>
              <a:t>Trustworthiness</a:t>
            </a:r>
            <a:endParaRPr lang="en-US" sz="3600" dirty="0"/>
          </a:p>
        </p:txBody>
      </p:sp>
      <p:sp>
        <p:nvSpPr>
          <p:cNvPr id="4" name="Slide Number Placeholder 3">
            <a:extLst>
              <a:ext uri="{FF2B5EF4-FFF2-40B4-BE49-F238E27FC236}">
                <a16:creationId xmlns:a16="http://schemas.microsoft.com/office/drawing/2014/main" id="{57485287-C6BF-9440-8E21-2080A0E885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6" name="Picture 5" descr="A picture containing wooden block, indoor, wooden&#10;&#10;Description automatically generated">
            <a:extLst>
              <a:ext uri="{FF2B5EF4-FFF2-40B4-BE49-F238E27FC236}">
                <a16:creationId xmlns:a16="http://schemas.microsoft.com/office/drawing/2014/main" id="{9A740DE9-CF24-FE55-1543-098F259C6E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00291" y="3047595"/>
            <a:ext cx="4721087" cy="3147391"/>
          </a:xfrm>
          <a:prstGeom prst="rect">
            <a:avLst/>
          </a:prstGeom>
        </p:spPr>
      </p:pic>
      <p:sp>
        <p:nvSpPr>
          <p:cNvPr id="7" name="TextBox 6">
            <a:extLst>
              <a:ext uri="{FF2B5EF4-FFF2-40B4-BE49-F238E27FC236}">
                <a16:creationId xmlns:a16="http://schemas.microsoft.com/office/drawing/2014/main" id="{53729165-D116-4E73-7353-A228216582D6}"/>
              </a:ext>
            </a:extLst>
          </p:cNvPr>
          <p:cNvSpPr txBox="1"/>
          <p:nvPr/>
        </p:nvSpPr>
        <p:spPr>
          <a:xfrm>
            <a:off x="7300291" y="6319881"/>
            <a:ext cx="30761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4" tooltip="https://www.thebluediamondgallery.com/wooden-tile/e/empower.html"/>
              </a:rPr>
              <a:t>This Photo</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hlinkClick r:id="rId5" tooltip="https://creativecommons.org/licenses/by-sa/3.0/"/>
              </a:rPr>
              <a:t>CC BY-SA</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0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507124" y="89029"/>
            <a:ext cx="10515600" cy="1325563"/>
          </a:xfrm>
        </p:spPr>
        <p:txBody>
          <a:bodyPr vert="horz" lIns="91440" tIns="45720" rIns="91440" bIns="45720" rtlCol="0">
            <a:normAutofit/>
          </a:bodyPr>
          <a:lstStyle/>
          <a:p>
            <a:r>
              <a:rPr lang="en-US" kern="1200" dirty="0">
                <a:latin typeface="+mj-lt"/>
                <a:ea typeface="+mj-ea"/>
                <a:cs typeface="+mj-cs"/>
              </a:rPr>
              <a:t>Trauma Symptoms &amp; Referrals</a:t>
            </a:r>
          </a:p>
        </p:txBody>
      </p:sp>
      <p:sp>
        <p:nvSpPr>
          <p:cNvPr id="3" name="Slide Number Placeholder 2">
            <a:extLst>
              <a:ext uri="{FF2B5EF4-FFF2-40B4-BE49-F238E27FC236}">
                <a16:creationId xmlns:a16="http://schemas.microsoft.com/office/drawing/2014/main" id="{1DF37384-C66B-A15E-CB5B-A10B408A7DFE}"/>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486360-FF34-7B48-AD05-62F8407C4C7E}"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aphicFrame>
        <p:nvGraphicFramePr>
          <p:cNvPr id="4" name="Table 5">
            <a:extLst>
              <a:ext uri="{FF2B5EF4-FFF2-40B4-BE49-F238E27FC236}">
                <a16:creationId xmlns:a16="http://schemas.microsoft.com/office/drawing/2014/main" id="{49ED4502-87F0-5A9F-ED34-2569F37C392F}"/>
              </a:ext>
            </a:extLst>
          </p:cNvPr>
          <p:cNvGraphicFramePr>
            <a:graphicFrameLocks noGrp="1"/>
          </p:cNvGraphicFramePr>
          <p:nvPr>
            <p:ph idx="1"/>
            <p:extLst>
              <p:ext uri="{D42A27DB-BD31-4B8C-83A1-F6EECF244321}">
                <p14:modId xmlns:p14="http://schemas.microsoft.com/office/powerpoint/2010/main" val="173534821"/>
              </p:ext>
            </p:extLst>
          </p:nvPr>
        </p:nvGraphicFramePr>
        <p:xfrm>
          <a:off x="0" y="1414592"/>
          <a:ext cx="12192000" cy="5443408"/>
        </p:xfrm>
        <a:graphic>
          <a:graphicData uri="http://schemas.openxmlformats.org/drawingml/2006/table">
            <a:tbl>
              <a:tblPr firstRow="1" bandRow="1">
                <a:solidFill>
                  <a:schemeClr val="bg1">
                    <a:lumMod val="95000"/>
                  </a:schemeClr>
                </a:solidFill>
                <a:tableStyleId>{F5AB1C69-6EDB-4FF4-983F-18BD219EF322}</a:tableStyleId>
              </a:tblPr>
              <a:tblGrid>
                <a:gridCol w="5361733">
                  <a:extLst>
                    <a:ext uri="{9D8B030D-6E8A-4147-A177-3AD203B41FA5}">
                      <a16:colId xmlns:a16="http://schemas.microsoft.com/office/drawing/2014/main" val="2203993208"/>
                    </a:ext>
                  </a:extLst>
                </a:gridCol>
                <a:gridCol w="6830267">
                  <a:extLst>
                    <a:ext uri="{9D8B030D-6E8A-4147-A177-3AD203B41FA5}">
                      <a16:colId xmlns:a16="http://schemas.microsoft.com/office/drawing/2014/main" val="263514101"/>
                    </a:ext>
                  </a:extLst>
                </a:gridCol>
              </a:tblGrid>
              <a:tr h="1115894">
                <a:tc>
                  <a:txBody>
                    <a:bodyPr/>
                    <a:lstStyle/>
                    <a:p>
                      <a:pPr algn="ctr"/>
                      <a:r>
                        <a:rPr lang="en-US" sz="3200" b="0" cap="none" spc="0" dirty="0">
                          <a:solidFill>
                            <a:schemeClr val="bg1"/>
                          </a:solidFill>
                        </a:rPr>
                        <a:t>Trauma Symptoms Include </a:t>
                      </a:r>
                    </a:p>
                  </a:txBody>
                  <a:tcPr marL="294790" marR="226763" marT="140572" marB="226763" anchor="ctr">
                    <a:lnL w="12700" cmpd="sng">
                      <a:noFill/>
                    </a:lnL>
                    <a:lnR w="12700" cmpd="sng">
                      <a:noFill/>
                    </a:lnR>
                    <a:lnT w="19050" cap="flat" cmpd="sng" algn="ctr">
                      <a:noFill/>
                      <a:prstDash val="solid"/>
                    </a:lnT>
                    <a:lnB w="9525" cap="flat" cmpd="sng" algn="ctr">
                      <a:solidFill>
                        <a:schemeClr val="tx1">
                          <a:lumMod val="50000"/>
                          <a:lumOff val="50000"/>
                        </a:schemeClr>
                      </a:solidFill>
                      <a:prstDash val="solid"/>
                    </a:lnB>
                    <a:solidFill>
                      <a:schemeClr val="accent2"/>
                    </a:solidFill>
                  </a:tcPr>
                </a:tc>
                <a:tc>
                  <a:txBody>
                    <a:bodyPr/>
                    <a:lstStyle/>
                    <a:p>
                      <a:pPr algn="ctr"/>
                      <a:r>
                        <a:rPr lang="en-US" sz="3200" b="0" cap="none" spc="0" dirty="0">
                          <a:solidFill>
                            <a:schemeClr val="bg1"/>
                          </a:solidFill>
                        </a:rPr>
                        <a:t>Referrals for MH Concerns</a:t>
                      </a:r>
                    </a:p>
                  </a:txBody>
                  <a:tcPr marL="294790" marR="226763" marT="140572" marB="226763" anchor="ctr">
                    <a:lnL w="12700" cmpd="sng">
                      <a:noFill/>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extLst>
                  <a:ext uri="{0D108BD9-81ED-4DB2-BD59-A6C34878D82A}">
                    <a16:rowId xmlns:a16="http://schemas.microsoft.com/office/drawing/2014/main" val="3278729861"/>
                  </a:ext>
                </a:extLst>
              </a:tr>
              <a:tr h="4327514">
                <a:tc>
                  <a:txBody>
                    <a:bodyPr/>
                    <a:lstStyle/>
                    <a:p>
                      <a:pPr marL="171450" indent="-171450">
                        <a:buFont typeface="Arial" panose="020B0604020202020204" pitchFamily="34" charset="0"/>
                        <a:buChar char="•"/>
                      </a:pPr>
                      <a:r>
                        <a:rPr lang="en-US" sz="2800" cap="none" spc="0" dirty="0">
                          <a:solidFill>
                            <a:schemeClr val="tx1"/>
                          </a:solidFill>
                        </a:rPr>
                        <a:t>Recurrent, unwanted memories</a:t>
                      </a:r>
                    </a:p>
                    <a:p>
                      <a:pPr marL="171450" indent="-171450">
                        <a:buFont typeface="Arial" panose="020B0604020202020204" pitchFamily="34" charset="0"/>
                        <a:buChar char="•"/>
                      </a:pPr>
                      <a:r>
                        <a:rPr lang="en-US" sz="2800" cap="none" spc="0" dirty="0">
                          <a:solidFill>
                            <a:schemeClr val="tx1"/>
                          </a:solidFill>
                        </a:rPr>
                        <a:t>Flashbacks</a:t>
                      </a:r>
                    </a:p>
                    <a:p>
                      <a:pPr marL="171450" indent="-171450">
                        <a:buFont typeface="Arial" panose="020B0604020202020204" pitchFamily="34" charset="0"/>
                        <a:buChar char="•"/>
                      </a:pPr>
                      <a:r>
                        <a:rPr lang="en-US" sz="2800" cap="none" spc="0" dirty="0">
                          <a:solidFill>
                            <a:schemeClr val="tx1"/>
                          </a:solidFill>
                        </a:rPr>
                        <a:t>Nightmares</a:t>
                      </a:r>
                    </a:p>
                    <a:p>
                      <a:pPr marL="171450" indent="-171450">
                        <a:buFont typeface="Arial" panose="020B0604020202020204" pitchFamily="34" charset="0"/>
                        <a:buChar char="•"/>
                      </a:pPr>
                      <a:r>
                        <a:rPr lang="en-US" sz="2800" cap="none" spc="0" dirty="0">
                          <a:solidFill>
                            <a:schemeClr val="tx1"/>
                          </a:solidFill>
                        </a:rPr>
                        <a:t>Avoid thinking about the event</a:t>
                      </a:r>
                    </a:p>
                    <a:p>
                      <a:pPr marL="171450" indent="-171450">
                        <a:buFont typeface="Arial" panose="020B0604020202020204" pitchFamily="34" charset="0"/>
                        <a:buChar char="•"/>
                      </a:pPr>
                      <a:r>
                        <a:rPr lang="en-US" sz="2800" cap="none" spc="0" dirty="0">
                          <a:solidFill>
                            <a:schemeClr val="tx1"/>
                          </a:solidFill>
                        </a:rPr>
                        <a:t>Hopelessness</a:t>
                      </a:r>
                    </a:p>
                    <a:p>
                      <a:pPr marL="171450" indent="-171450">
                        <a:buFont typeface="Arial" panose="020B0604020202020204" pitchFamily="34" charset="0"/>
                        <a:buChar char="•"/>
                      </a:pPr>
                      <a:r>
                        <a:rPr lang="en-US" sz="2800" cap="none" spc="0" dirty="0">
                          <a:solidFill>
                            <a:schemeClr val="tx1"/>
                          </a:solidFill>
                        </a:rPr>
                        <a:t>Feeling detached</a:t>
                      </a:r>
                    </a:p>
                    <a:p>
                      <a:pPr marL="171450" indent="-171450">
                        <a:buFont typeface="Arial" panose="020B0604020202020204" pitchFamily="34" charset="0"/>
                        <a:buChar char="•"/>
                      </a:pPr>
                      <a:r>
                        <a:rPr lang="en-US" sz="2800" cap="none" spc="0" dirty="0">
                          <a:solidFill>
                            <a:schemeClr val="tx1"/>
                          </a:solidFill>
                        </a:rPr>
                        <a:t>Hypervigilance</a:t>
                      </a:r>
                    </a:p>
                    <a:p>
                      <a:pPr marL="171450" indent="-171450">
                        <a:buFont typeface="Arial" panose="020B0604020202020204" pitchFamily="34" charset="0"/>
                        <a:buChar char="•"/>
                      </a:pPr>
                      <a:r>
                        <a:rPr lang="en-US" sz="2800" cap="none" spc="0" dirty="0">
                          <a:solidFill>
                            <a:schemeClr val="tx1"/>
                          </a:solidFill>
                        </a:rPr>
                        <a:t>Destructive Behaviors</a:t>
                      </a:r>
                    </a:p>
                    <a:p>
                      <a:pPr marL="171450" indent="-171450">
                        <a:buFont typeface="Arial" panose="020B0604020202020204" pitchFamily="34" charset="0"/>
                        <a:buChar char="•"/>
                      </a:pPr>
                      <a:r>
                        <a:rPr lang="en-US" sz="2800" cap="none" spc="0" dirty="0">
                          <a:solidFill>
                            <a:schemeClr val="tx1"/>
                          </a:solidFill>
                        </a:rPr>
                        <a:t>Trouble Concentrating</a:t>
                      </a:r>
                    </a:p>
                  </a:txBody>
                  <a:tcPr marL="294790" marR="226763" marT="140572" marB="226763">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285750" indent="-285750">
                        <a:buFont typeface="Arial" panose="020B0604020202020204" pitchFamily="34" charset="0"/>
                        <a:buChar char="•"/>
                      </a:pPr>
                      <a:r>
                        <a:rPr lang="en-US" sz="2800" cap="none" spc="0" dirty="0">
                          <a:solidFill>
                            <a:schemeClr val="tx1"/>
                          </a:solidFill>
                        </a:rPr>
                        <a:t>Mental Health Therapist at your agency</a:t>
                      </a:r>
                    </a:p>
                    <a:p>
                      <a:pPr marL="285750" indent="-285750">
                        <a:buFont typeface="Arial" panose="020B0604020202020204" pitchFamily="34" charset="0"/>
                        <a:buChar char="•"/>
                      </a:pPr>
                      <a:r>
                        <a:rPr lang="en-US" sz="2800" cap="none" spc="0" dirty="0">
                          <a:solidFill>
                            <a:schemeClr val="tx1"/>
                          </a:solidFill>
                        </a:rPr>
                        <a:t>Specialist for client needs</a:t>
                      </a:r>
                    </a:p>
                    <a:p>
                      <a:pPr marL="285750" indent="-285750">
                        <a:buFont typeface="Arial" panose="020B0604020202020204" pitchFamily="34" charset="0"/>
                        <a:buChar char="•"/>
                      </a:pPr>
                      <a:r>
                        <a:rPr lang="en-US" sz="2800" cap="none" spc="0" dirty="0">
                          <a:solidFill>
                            <a:schemeClr val="tx1"/>
                          </a:solidFill>
                        </a:rPr>
                        <a:t>Insurance contracted</a:t>
                      </a:r>
                    </a:p>
                    <a:p>
                      <a:pPr marL="285750" indent="-285750">
                        <a:buFont typeface="Arial" panose="020B0604020202020204" pitchFamily="34" charset="0"/>
                        <a:buChar char="•"/>
                      </a:pPr>
                      <a:r>
                        <a:rPr lang="en-US" sz="2800" cap="none" spc="0" dirty="0">
                          <a:solidFill>
                            <a:schemeClr val="tx1"/>
                          </a:solidFill>
                        </a:rPr>
                        <a:t>Free Assessment at Psychiatric Hospital</a:t>
                      </a:r>
                    </a:p>
                    <a:p>
                      <a:pPr marL="285750" indent="-285750">
                        <a:buFont typeface="Arial" panose="020B0604020202020204" pitchFamily="34" charset="0"/>
                        <a:buChar char="•"/>
                      </a:pPr>
                      <a:r>
                        <a:rPr lang="en-US" sz="2800" cap="none" spc="0" dirty="0">
                          <a:solidFill>
                            <a:schemeClr val="tx1"/>
                          </a:solidFill>
                        </a:rPr>
                        <a:t>Support Groups</a:t>
                      </a:r>
                    </a:p>
                    <a:p>
                      <a:pPr marL="285750" indent="-285750">
                        <a:buFont typeface="Arial" panose="020B0604020202020204" pitchFamily="34" charset="0"/>
                        <a:buChar char="•"/>
                      </a:pPr>
                      <a:r>
                        <a:rPr lang="en-US" sz="2800" cap="none" spc="0" dirty="0">
                          <a:solidFill>
                            <a:schemeClr val="tx1"/>
                          </a:solidFill>
                        </a:rPr>
                        <a:t>Psychiatrists</a:t>
                      </a:r>
                    </a:p>
                  </a:txBody>
                  <a:tcPr marL="294790" marR="226763" marT="140572" marB="226763">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239638660"/>
                  </a:ext>
                </a:extLst>
              </a:tr>
            </a:tbl>
          </a:graphicData>
        </a:graphic>
      </p:graphicFrame>
    </p:spTree>
    <p:extLst>
      <p:ext uri="{BB962C8B-B14F-4D97-AF65-F5344CB8AC3E}">
        <p14:creationId xmlns:p14="http://schemas.microsoft.com/office/powerpoint/2010/main" val="380734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516775"/>
            <a:ext cx="10091084" cy="709053"/>
          </a:xfrm>
        </p:spPr>
        <p:txBody>
          <a:bodyPr/>
          <a:lstStyle/>
          <a:p>
            <a:r>
              <a:rPr lang="en-US" dirty="0"/>
              <a:t>Resources</a:t>
            </a:r>
          </a:p>
        </p:txBody>
      </p:sp>
      <p:sp>
        <p:nvSpPr>
          <p:cNvPr id="3" name="Content Placeholder 2"/>
          <p:cNvSpPr>
            <a:spLocks noGrp="1"/>
          </p:cNvSpPr>
          <p:nvPr>
            <p:ph idx="1"/>
          </p:nvPr>
        </p:nvSpPr>
        <p:spPr>
          <a:xfrm>
            <a:off x="1262716" y="1520590"/>
            <a:ext cx="6396338" cy="4379633"/>
          </a:xfrm>
        </p:spPr>
        <p:txBody>
          <a:bodyPr>
            <a:normAutofit fontScale="92500" lnSpcReduction="20000"/>
          </a:bodyPr>
          <a:lstStyle/>
          <a:p>
            <a:pPr marL="0" indent="0">
              <a:buNone/>
            </a:pPr>
            <a:r>
              <a:rPr lang="en-US" b="1" dirty="0">
                <a:solidFill>
                  <a:srgbClr val="ED7D31"/>
                </a:solidFill>
              </a:rPr>
              <a:t>Suicide Prevention: </a:t>
            </a:r>
          </a:p>
          <a:p>
            <a:pPr marL="457200">
              <a:lnSpc>
                <a:spcPct val="150000"/>
              </a:lnSpc>
            </a:pPr>
            <a:r>
              <a:rPr lang="en-US" dirty="0"/>
              <a:t>Zero Suicide Institute</a:t>
            </a:r>
          </a:p>
          <a:p>
            <a:pPr marL="457200">
              <a:lnSpc>
                <a:spcPct val="150000"/>
              </a:lnSpc>
            </a:pPr>
            <a:r>
              <a:rPr lang="en-US" dirty="0"/>
              <a:t>Zero Suicide Listserv</a:t>
            </a:r>
          </a:p>
          <a:p>
            <a:pPr marL="457200">
              <a:lnSpc>
                <a:spcPct val="150000"/>
              </a:lnSpc>
            </a:pPr>
            <a:r>
              <a:rPr lang="en-US" dirty="0"/>
              <a:t>NV Office for Suicide Prevention</a:t>
            </a:r>
          </a:p>
          <a:p>
            <a:pPr marL="457200">
              <a:lnSpc>
                <a:spcPct val="150000"/>
              </a:lnSpc>
            </a:pPr>
            <a:r>
              <a:rPr lang="en-US" dirty="0"/>
              <a:t>NV Zero Suicide Initiative</a:t>
            </a:r>
          </a:p>
          <a:p>
            <a:pPr marL="457200">
              <a:lnSpc>
                <a:spcPct val="150000"/>
              </a:lnSpc>
            </a:pPr>
            <a:r>
              <a:rPr lang="en-US" dirty="0"/>
              <a:t>The Lifeline and 988</a:t>
            </a:r>
          </a:p>
          <a:p>
            <a:pPr marL="457200">
              <a:lnSpc>
                <a:spcPct val="150000"/>
              </a:lnSpc>
            </a:pPr>
            <a:r>
              <a:rPr lang="en-US" dirty="0"/>
              <a:t>UNR </a:t>
            </a:r>
            <a:r>
              <a:rPr lang="en-US" dirty="0" err="1"/>
              <a:t>LiveWell</a:t>
            </a:r>
            <a:r>
              <a:rPr lang="en-US" dirty="0"/>
              <a:t> Resource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If you or someone you know needs support now, call or text 988 or chat 988 lifeline.org"/>
          <p:cNvPicPr>
            <a:picLocks noChangeAspect="1"/>
          </p:cNvPicPr>
          <p:nvPr/>
        </p:nvPicPr>
        <p:blipFill>
          <a:blip r:embed="rId3"/>
          <a:stretch>
            <a:fillRect/>
          </a:stretch>
        </p:blipFill>
        <p:spPr>
          <a:xfrm>
            <a:off x="8061961" y="516775"/>
            <a:ext cx="2888932" cy="5340147"/>
          </a:xfrm>
          <a:prstGeom prst="rect">
            <a:avLst/>
          </a:prstGeom>
        </p:spPr>
      </p:pic>
    </p:spTree>
    <p:extLst>
      <p:ext uri="{BB962C8B-B14F-4D97-AF65-F5344CB8AC3E}">
        <p14:creationId xmlns:p14="http://schemas.microsoft.com/office/powerpoint/2010/main" val="217153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615874"/>
            <a:ext cx="10091084" cy="709053"/>
          </a:xfrm>
        </p:spPr>
        <p:txBody>
          <a:bodyPr/>
          <a:lstStyle/>
          <a:p>
            <a:r>
              <a:rPr lang="en-US" dirty="0"/>
              <a:t>Resources </a:t>
            </a:r>
          </a:p>
        </p:txBody>
      </p:sp>
      <p:sp>
        <p:nvSpPr>
          <p:cNvPr id="3" name="Content Placeholder 2"/>
          <p:cNvSpPr>
            <a:spLocks noGrp="1"/>
          </p:cNvSpPr>
          <p:nvPr>
            <p:ph idx="1"/>
          </p:nvPr>
        </p:nvSpPr>
        <p:spPr>
          <a:xfrm>
            <a:off x="993913" y="1450228"/>
            <a:ext cx="11198087" cy="4744758"/>
          </a:xfrm>
        </p:spPr>
        <p:txBody>
          <a:bodyPr>
            <a:normAutofit/>
          </a:bodyPr>
          <a:lstStyle/>
          <a:p>
            <a:pPr marL="344487" indent="0">
              <a:buNone/>
            </a:pPr>
            <a:r>
              <a:rPr lang="en-US" sz="2400" b="1" dirty="0">
                <a:solidFill>
                  <a:srgbClr val="ED7D31"/>
                </a:solidFill>
              </a:rPr>
              <a:t>Community Resources:</a:t>
            </a:r>
          </a:p>
          <a:p>
            <a:pPr marL="688975" indent="-344488"/>
            <a:r>
              <a:rPr lang="en-US" dirty="0">
                <a:solidFill>
                  <a:schemeClr val="tx1">
                    <a:lumMod val="50000"/>
                    <a:lumOff val="50000"/>
                  </a:schemeClr>
                </a:solidFill>
              </a:rPr>
              <a:t>UNR Disabilities Resource Center</a:t>
            </a:r>
          </a:p>
          <a:p>
            <a:pPr marL="688975" indent="-344488"/>
            <a:r>
              <a:rPr lang="en-US" dirty="0">
                <a:solidFill>
                  <a:schemeClr val="tx1">
                    <a:lumMod val="50000"/>
                    <a:lumOff val="50000"/>
                  </a:schemeClr>
                </a:solidFill>
              </a:rPr>
              <a:t>Nevada Center for Excellence in Disabilities Directory</a:t>
            </a:r>
          </a:p>
          <a:p>
            <a:pPr marL="688975" indent="-344488"/>
            <a:r>
              <a:rPr lang="en-US" dirty="0">
                <a:solidFill>
                  <a:schemeClr val="tx1">
                    <a:lumMod val="50000"/>
                    <a:lumOff val="50000"/>
                  </a:schemeClr>
                </a:solidFill>
              </a:rPr>
              <a:t>CASAT on Demand Resources &amp; Downloads</a:t>
            </a:r>
          </a:p>
          <a:p>
            <a:pPr marL="688975" indent="-344488"/>
            <a:r>
              <a:rPr lang="en-US" dirty="0">
                <a:solidFill>
                  <a:schemeClr val="tx1">
                    <a:lumMod val="50000"/>
                    <a:lumOff val="50000"/>
                  </a:schemeClr>
                </a:solidFill>
              </a:rPr>
              <a:t>Pacific Southwest Addiction Technology Transfer Center (PSATTC)</a:t>
            </a:r>
          </a:p>
          <a:p>
            <a:pPr marL="688975" indent="-344488"/>
            <a:r>
              <a:rPr lang="en-US" dirty="0">
                <a:solidFill>
                  <a:schemeClr val="tx1">
                    <a:lumMod val="50000"/>
                    <a:lumOff val="50000"/>
                  </a:schemeClr>
                </a:solidFill>
              </a:rPr>
              <a:t>The Mental Health Technology Transfer Center Network</a:t>
            </a:r>
          </a:p>
          <a:p>
            <a:pPr marL="688975" indent="-344488"/>
            <a:r>
              <a:rPr lang="en-US" dirty="0"/>
              <a:t>The Prevention Technology Transfer Center Network</a:t>
            </a:r>
          </a:p>
          <a:p>
            <a:pPr marL="688975" indent="-344488"/>
            <a:r>
              <a:rPr lang="en-US" dirty="0"/>
              <a:t>Dep. of Health &amp; Human Services Aging and Disability Services Division</a:t>
            </a:r>
          </a:p>
          <a:p>
            <a:pPr marL="688975" indent="-344488"/>
            <a:r>
              <a:rPr lang="en-US" dirty="0"/>
              <a:t>SAMHSA’s Technology Transfer Center (TTC)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1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r>
              <a:rPr lang="en-US" dirty="0"/>
              <a:t>Overview of Trauma</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02313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pPr algn="ctr"/>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281530"/>
            <a:ext cx="11353982" cy="5278581"/>
          </a:xfrm>
        </p:spPr>
        <p:txBody>
          <a:bodyPr vert="horz" lIns="91440" tIns="45720" rIns="91440" bIns="45720" rtlCol="0" anchor="t">
            <a:noAutofit/>
          </a:bodyPr>
          <a:lstStyle/>
          <a:p>
            <a:pPr marL="0" indent="0" algn="ctr">
              <a:lnSpc>
                <a:spcPct val="100000"/>
              </a:lnSpc>
              <a:buNone/>
            </a:pPr>
            <a:r>
              <a:rPr lang="en-US" sz="4400" dirty="0">
                <a:ea typeface="+mn-lt"/>
                <a:cs typeface="+mn-lt"/>
              </a:rPr>
              <a:t>This presentation may include readings, media, and discussion on topics which include suicide, trauma, and crisis intervention. These topics may result in stress reactions. </a:t>
            </a:r>
          </a:p>
          <a:p>
            <a:pPr marL="0" indent="0" algn="ctr">
              <a:lnSpc>
                <a:spcPct val="100000"/>
              </a:lnSpc>
              <a:buNone/>
            </a:pPr>
            <a:r>
              <a:rPr lang="en-US" sz="4400" dirty="0">
                <a:ea typeface="+mn-lt"/>
                <a:cs typeface="+mn-lt"/>
              </a:rPr>
              <a:t>Please monitor your reactions and if necessary, reach out to someone you trust if these topics cause considerable  discomfort. </a:t>
            </a:r>
            <a:endParaRPr lang="en-US" sz="44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fld id="{6D486360-FF34-7B48-AD05-62F8407C4C7E}" type="slidenum">
              <a:rPr lang="en-US" smtClean="0"/>
              <a:t>3</a:t>
            </a:fld>
            <a:endParaRPr lang="en-US"/>
          </a:p>
        </p:txBody>
      </p:sp>
    </p:spTree>
    <p:extLst>
      <p:ext uri="{BB962C8B-B14F-4D97-AF65-F5344CB8AC3E}">
        <p14:creationId xmlns:p14="http://schemas.microsoft.com/office/powerpoint/2010/main" val="36001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72" y="954826"/>
            <a:ext cx="4032298" cy="2852737"/>
          </a:xfrm>
        </p:spPr>
        <p:txBody>
          <a:bodyPr/>
          <a:lstStyle/>
          <a:p>
            <a:r>
              <a:rPr lang="en-US" dirty="0"/>
              <a:t>Trauma</a:t>
            </a:r>
          </a:p>
        </p:txBody>
      </p:sp>
      <p:sp>
        <p:nvSpPr>
          <p:cNvPr id="4" name="Slide Number Placeholder 3"/>
          <p:cNvSpPr>
            <a:spLocks noGrp="1"/>
          </p:cNvSpPr>
          <p:nvPr>
            <p:ph type="sldNum" sz="quarter" idx="12"/>
          </p:nvPr>
        </p:nvSpPr>
        <p:spPr/>
        <p:txBody>
          <a:bodyPr/>
          <a:lstStyle/>
          <a:p>
            <a:fld id="{6D486360-FF34-7B48-AD05-62F8407C4C7E}" type="slidenum">
              <a:rPr lang="en-US" smtClean="0"/>
              <a:t>4</a:t>
            </a:fld>
            <a:endParaRPr lang="en-US"/>
          </a:p>
        </p:txBody>
      </p:sp>
      <p:pic>
        <p:nvPicPr>
          <p:cNvPr id="6" name="Content Placeholder 5" descr="Image of women in a body of water with text saying &quot;Trauma is not what happens to you, it is what happens in you.&quo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124892" y="0"/>
            <a:ext cx="7067107" cy="6855991"/>
          </a:xfrm>
        </p:spPr>
      </p:pic>
    </p:spTree>
    <p:extLst>
      <p:ext uri="{BB962C8B-B14F-4D97-AF65-F5344CB8AC3E}">
        <p14:creationId xmlns:p14="http://schemas.microsoft.com/office/powerpoint/2010/main" val="25450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353C8-0C37-493C-BF67-3D2A946C6E10}"/>
              </a:ext>
            </a:extLst>
          </p:cNvPr>
          <p:cNvSpPr>
            <a:spLocks noGrp="1"/>
          </p:cNvSpPr>
          <p:nvPr>
            <p:ph type="title"/>
          </p:nvPr>
        </p:nvSpPr>
        <p:spPr>
          <a:xfrm>
            <a:off x="1262716" y="297889"/>
            <a:ext cx="10091084" cy="709053"/>
          </a:xfrm>
        </p:spPr>
        <p:txBody>
          <a:bodyPr>
            <a:noAutofit/>
          </a:bodyPr>
          <a:lstStyle/>
          <a:p>
            <a:pPr algn="ctr"/>
            <a:r>
              <a:rPr lang="en-US" sz="5400" dirty="0">
                <a:solidFill>
                  <a:schemeClr val="accent2"/>
                </a:solidFill>
                <a:latin typeface="+mn-lt"/>
              </a:rPr>
              <a:t>Trauma is a pervasive problem. </a:t>
            </a:r>
          </a:p>
        </p:txBody>
      </p:sp>
      <p:sp>
        <p:nvSpPr>
          <p:cNvPr id="3" name="Content Placeholder 2">
            <a:extLst>
              <a:ext uri="{FF2B5EF4-FFF2-40B4-BE49-F238E27FC236}">
                <a16:creationId xmlns:a16="http://schemas.microsoft.com/office/drawing/2014/main" id="{D432CA99-BA9E-E9FB-7910-925DEB0856AE}"/>
              </a:ext>
            </a:extLst>
          </p:cNvPr>
          <p:cNvSpPr>
            <a:spLocks noGrp="1"/>
          </p:cNvSpPr>
          <p:nvPr>
            <p:ph idx="1"/>
          </p:nvPr>
        </p:nvSpPr>
        <p:spPr>
          <a:xfrm>
            <a:off x="1262716" y="1125804"/>
            <a:ext cx="10091084" cy="4061013"/>
          </a:xfrm>
        </p:spPr>
        <p:txBody>
          <a:bodyPr>
            <a:noAutofit/>
          </a:bodyPr>
          <a:lstStyle/>
          <a:p>
            <a:pPr marL="0" indent="0" algn="ctr">
              <a:lnSpc>
                <a:spcPct val="100000"/>
              </a:lnSpc>
              <a:buNone/>
            </a:pPr>
            <a:r>
              <a:rPr lang="en-US" sz="4800" b="1" dirty="0">
                <a:solidFill>
                  <a:srgbClr val="ED7D31"/>
                </a:solidFill>
              </a:rPr>
              <a:t>Trauma </a:t>
            </a:r>
            <a:r>
              <a:rPr lang="en-US" sz="4800" dirty="0"/>
              <a:t>results from exposure to an incident or series of events that are emotionally disturbing or life-threatening with lasting adverse effects on the individual’s functioning and mental, physical, social, emotional, and/or spiritual well-being.</a:t>
            </a:r>
          </a:p>
        </p:txBody>
      </p:sp>
      <p:sp>
        <p:nvSpPr>
          <p:cNvPr id="4" name="Slide Number Placeholder 3">
            <a:extLst>
              <a:ext uri="{FF2B5EF4-FFF2-40B4-BE49-F238E27FC236}">
                <a16:creationId xmlns:a16="http://schemas.microsoft.com/office/drawing/2014/main" id="{0F317490-596F-7BDC-EDC0-D40F833C6CE2}"/>
              </a:ext>
            </a:extLst>
          </p:cNvPr>
          <p:cNvSpPr>
            <a:spLocks noGrp="1"/>
          </p:cNvSpPr>
          <p:nvPr>
            <p:ph type="sldNum" sz="quarter" idx="12"/>
          </p:nvPr>
        </p:nvSpPr>
        <p:spPr/>
        <p:txBody>
          <a:bodyPr/>
          <a:lstStyle/>
          <a:p>
            <a:fld id="{6D486360-FF34-7B48-AD05-62F8407C4C7E}" type="slidenum">
              <a:rPr lang="en-US" smtClean="0"/>
              <a:t>5</a:t>
            </a:fld>
            <a:endParaRPr lang="en-US"/>
          </a:p>
        </p:txBody>
      </p:sp>
    </p:spTree>
    <p:extLst>
      <p:ext uri="{BB962C8B-B14F-4D97-AF65-F5344CB8AC3E}">
        <p14:creationId xmlns:p14="http://schemas.microsoft.com/office/powerpoint/2010/main" val="234004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5633375" y="153874"/>
            <a:ext cx="6558625" cy="1019318"/>
          </a:xfrm>
        </p:spPr>
        <p:txBody>
          <a:bodyPr vert="horz" lIns="91440" tIns="45720" rIns="91440" bIns="45720" rtlCol="0" anchor="ctr">
            <a:normAutofit/>
          </a:bodyPr>
          <a:lstStyle/>
          <a:p>
            <a:r>
              <a:rPr lang="en-US" sz="4000" dirty="0"/>
              <a:t>Traumatic Experiences</a:t>
            </a:r>
            <a:endParaRPr lang="en-US" sz="4000" b="1" kern="1200" dirty="0"/>
          </a:p>
        </p:txBody>
      </p:sp>
      <p:sp>
        <p:nvSpPr>
          <p:cNvPr id="3" name="TextBox 2">
            <a:extLst>
              <a:ext uri="{FF2B5EF4-FFF2-40B4-BE49-F238E27FC236}">
                <a16:creationId xmlns:a16="http://schemas.microsoft.com/office/drawing/2014/main" id="{E6B99B58-B3EF-83EA-7AC0-0313CB3CAB26}"/>
              </a:ext>
            </a:extLst>
          </p:cNvPr>
          <p:cNvSpPr txBox="1"/>
          <p:nvPr/>
        </p:nvSpPr>
        <p:spPr>
          <a:xfrm>
            <a:off x="5633375" y="1026888"/>
            <a:ext cx="6558625" cy="5677237"/>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3100" dirty="0">
                <a:solidFill>
                  <a:schemeClr val="tx1">
                    <a:lumMod val="50000"/>
                    <a:lumOff val="50000"/>
                  </a:schemeClr>
                </a:solidFill>
              </a:rPr>
              <a:t>Poverty</a:t>
            </a:r>
          </a:p>
          <a:p>
            <a:pPr marL="342900" indent="-342900">
              <a:buFont typeface="Arial" panose="020B0604020202020204" pitchFamily="34" charset="0"/>
              <a:buChar char="•"/>
            </a:pPr>
            <a:r>
              <a:rPr lang="en-US" sz="3100" dirty="0">
                <a:solidFill>
                  <a:schemeClr val="tx1">
                    <a:lumMod val="50000"/>
                    <a:lumOff val="50000"/>
                  </a:schemeClr>
                </a:solidFill>
              </a:rPr>
              <a:t>Childhood neglect</a:t>
            </a:r>
          </a:p>
          <a:p>
            <a:pPr marL="342900" indent="-342900">
              <a:buFont typeface="Arial" panose="020B0604020202020204" pitchFamily="34" charset="0"/>
              <a:buChar char="•"/>
            </a:pPr>
            <a:r>
              <a:rPr lang="en-US" sz="3100" dirty="0">
                <a:solidFill>
                  <a:schemeClr val="tx1">
                    <a:lumMod val="50000"/>
                    <a:lumOff val="50000"/>
                  </a:schemeClr>
                </a:solidFill>
              </a:rPr>
              <a:t>Physical, sexual, and emotional abuse</a:t>
            </a:r>
          </a:p>
          <a:p>
            <a:pPr marL="342900" indent="-342900">
              <a:buFont typeface="Arial" panose="020B0604020202020204" pitchFamily="34" charset="0"/>
              <a:buChar char="•"/>
            </a:pPr>
            <a:r>
              <a:rPr lang="en-US" sz="3100" dirty="0">
                <a:solidFill>
                  <a:schemeClr val="tx1">
                    <a:lumMod val="50000"/>
                    <a:lumOff val="50000"/>
                  </a:schemeClr>
                </a:solidFill>
              </a:rPr>
              <a:t>Racism, discrimination, and oppression</a:t>
            </a:r>
          </a:p>
          <a:p>
            <a:pPr marL="342900" indent="-342900">
              <a:buFont typeface="Arial" panose="020B0604020202020204" pitchFamily="34" charset="0"/>
              <a:buChar char="•"/>
            </a:pPr>
            <a:r>
              <a:rPr lang="en-US" sz="3100" dirty="0">
                <a:solidFill>
                  <a:schemeClr val="tx1">
                    <a:lumMod val="50000"/>
                    <a:lumOff val="50000"/>
                  </a:schemeClr>
                </a:solidFill>
              </a:rPr>
              <a:t>Living with a family member with mental health or substance use disorders</a:t>
            </a:r>
          </a:p>
          <a:p>
            <a:pPr marL="342900" indent="-342900">
              <a:buFont typeface="Arial" panose="020B0604020202020204" pitchFamily="34" charset="0"/>
              <a:buChar char="•"/>
            </a:pPr>
            <a:r>
              <a:rPr lang="en-US" sz="3100" dirty="0">
                <a:solidFill>
                  <a:schemeClr val="tx1">
                    <a:lumMod val="50000"/>
                    <a:lumOff val="50000"/>
                  </a:schemeClr>
                </a:solidFill>
              </a:rPr>
              <a:t>Sudden, unexplained separation from a loved one</a:t>
            </a:r>
          </a:p>
          <a:p>
            <a:pPr marL="342900" indent="-342900">
              <a:buFont typeface="Arial" panose="020B0604020202020204" pitchFamily="34" charset="0"/>
              <a:buChar char="•"/>
            </a:pPr>
            <a:r>
              <a:rPr lang="en-US" sz="3100" dirty="0">
                <a:solidFill>
                  <a:schemeClr val="tx1">
                    <a:lumMod val="50000"/>
                    <a:lumOff val="50000"/>
                  </a:schemeClr>
                </a:solidFill>
              </a:rPr>
              <a:t>Violence in the community, war, or terrorism</a:t>
            </a:r>
          </a:p>
        </p:txBody>
      </p:sp>
      <p:sp>
        <p:nvSpPr>
          <p:cNvPr id="4" name="Slide Number Placeholder 3">
            <a:extLst>
              <a:ext uri="{FF2B5EF4-FFF2-40B4-BE49-F238E27FC236}">
                <a16:creationId xmlns:a16="http://schemas.microsoft.com/office/drawing/2014/main" id="{8FB8132C-22DD-08CC-7E2C-D32DBED72172}"/>
              </a:ext>
            </a:extLst>
          </p:cNvPr>
          <p:cNvSpPr>
            <a:spLocks noGrp="1"/>
          </p:cNvSpPr>
          <p:nvPr>
            <p:ph type="sldNum" sz="quarter" idx="12"/>
          </p:nvPr>
        </p:nvSpPr>
        <p:spPr/>
        <p:txBody>
          <a:bodyPr/>
          <a:lstStyle/>
          <a:p>
            <a:fld id="{6D486360-FF34-7B48-AD05-62F8407C4C7E}" type="slidenum">
              <a:rPr lang="en-US" smtClean="0"/>
              <a:t>6</a:t>
            </a:fld>
            <a:endParaRPr lang="en-US"/>
          </a:p>
        </p:txBody>
      </p:sp>
      <p:pic>
        <p:nvPicPr>
          <p:cNvPr id="6" name="Picture 6" descr="lifestyle, love, people, happy, woman, young, relax, beautiful, person, youth, caucasian, date, dating, daydream, down, feeling, female, girl, girlfriend, outdoor, outside, relationship, togetherness, summer, beauty, outdoors, cheerful, portrait, holiday, vacation, way, travel, background, sun, road, honeymoon, stopping, car, coffee, broken, hitch, hike, stop, sign, attention, one, weekend, broke, fix, trouble, vehicle door, vehicle, tree, photography, infrastructure, footwear, plant, street fashion, family car, Tints and shades, subcompact car, city car, street, automotive window part">
            <a:extLst>
              <a:ext uri="{FF2B5EF4-FFF2-40B4-BE49-F238E27FC236}">
                <a16:creationId xmlns:a16="http://schemas.microsoft.com/office/drawing/2014/main" id="{82FDADCF-3D7B-3549-556D-B40AED374761}"/>
              </a:ext>
            </a:extLst>
          </p:cNvPr>
          <p:cNvPicPr>
            <a:picLocks noChangeAspect="1"/>
          </p:cNvPicPr>
          <p:nvPr/>
        </p:nvPicPr>
        <p:blipFill>
          <a:blip r:embed="rId3"/>
          <a:stretch>
            <a:fillRect/>
          </a:stretch>
        </p:blipFill>
        <p:spPr>
          <a:xfrm>
            <a:off x="12289" y="1846761"/>
            <a:ext cx="5487867" cy="3656135"/>
          </a:xfrm>
          <a:prstGeom prst="rect">
            <a:avLst/>
          </a:prstGeom>
        </p:spPr>
      </p:pic>
      <p:pic>
        <p:nvPicPr>
          <p:cNvPr id="4102" name="Picture 6" descr="115,743 House Fire Stock Photos, Pictures &amp; Royalty-Free Images - iStock">
            <a:extLst>
              <a:ext uri="{FF2B5EF4-FFF2-40B4-BE49-F238E27FC236}">
                <a16:creationId xmlns:a16="http://schemas.microsoft.com/office/drawing/2014/main" id="{682BC3AF-0B3B-4D0A-2014-1DA2A0A39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659" b="-5"/>
          <a:stretch/>
        </p:blipFill>
        <p:spPr bwMode="auto">
          <a:xfrm>
            <a:off x="3152" y="4675383"/>
            <a:ext cx="2991197" cy="21974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5,464 Family Abuse Stock Photos, Pictures &amp; Royalty-Free Images - iStock">
            <a:extLst>
              <a:ext uri="{FF2B5EF4-FFF2-40B4-BE49-F238E27FC236}">
                <a16:creationId xmlns:a16="http://schemas.microsoft.com/office/drawing/2014/main" id="{4748FB15-E974-DF08-C75B-C05CA87BD7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004" r="2766"/>
          <a:stretch/>
        </p:blipFill>
        <p:spPr bwMode="auto">
          <a:xfrm>
            <a:off x="2288" y="-7328"/>
            <a:ext cx="2272118" cy="29424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292 Relationship Breakup Stock Videos and Royalty-Free Footage - iStock">
            <a:extLst>
              <a:ext uri="{FF2B5EF4-FFF2-40B4-BE49-F238E27FC236}">
                <a16:creationId xmlns:a16="http://schemas.microsoft.com/office/drawing/2014/main" id="{27AE4878-9EFD-DB0E-C655-B20FC42DD2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017" r="4672" b="1"/>
          <a:stretch/>
        </p:blipFill>
        <p:spPr bwMode="auto">
          <a:xfrm>
            <a:off x="2276000" y="-14930"/>
            <a:ext cx="3224156" cy="2376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ile:Covid-19 San Salvatore 09.jpg - Wikimedia Commons">
            <a:extLst>
              <a:ext uri="{FF2B5EF4-FFF2-40B4-BE49-F238E27FC236}">
                <a16:creationId xmlns:a16="http://schemas.microsoft.com/office/drawing/2014/main" id="{A3608161-9433-72E0-7479-BF77FA2980FE}"/>
              </a:ext>
            </a:extLst>
          </p:cNvPr>
          <p:cNvPicPr>
            <a:picLocks noChangeAspect="1"/>
          </p:cNvPicPr>
          <p:nvPr/>
        </p:nvPicPr>
        <p:blipFill>
          <a:blip r:embed="rId7"/>
          <a:stretch>
            <a:fillRect/>
          </a:stretch>
        </p:blipFill>
        <p:spPr>
          <a:xfrm>
            <a:off x="2868491" y="5143500"/>
            <a:ext cx="2571750" cy="1714500"/>
          </a:xfrm>
          <a:prstGeom prst="rect">
            <a:avLst/>
          </a:prstGeom>
        </p:spPr>
      </p:pic>
    </p:spTree>
    <p:extLst>
      <p:ext uri="{BB962C8B-B14F-4D97-AF65-F5344CB8AC3E}">
        <p14:creationId xmlns:p14="http://schemas.microsoft.com/office/powerpoint/2010/main" val="40675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B956-1ECE-0C04-7BDE-C7C4D34A23DA}"/>
              </a:ext>
            </a:extLst>
          </p:cNvPr>
          <p:cNvSpPr>
            <a:spLocks noGrp="1"/>
          </p:cNvSpPr>
          <p:nvPr>
            <p:ph type="title"/>
          </p:nvPr>
        </p:nvSpPr>
        <p:spPr>
          <a:xfrm>
            <a:off x="1057474" y="104693"/>
            <a:ext cx="8924726" cy="780168"/>
          </a:xfrm>
        </p:spPr>
        <p:txBody>
          <a:bodyPr>
            <a:noAutofit/>
          </a:bodyPr>
          <a:lstStyle/>
          <a:p>
            <a:r>
              <a:rPr lang="en-US" sz="4000" dirty="0"/>
              <a:t>Exposure to traumatic experiences</a:t>
            </a:r>
          </a:p>
        </p:txBody>
      </p:sp>
      <p:sp>
        <p:nvSpPr>
          <p:cNvPr id="4" name="Text Placeholder 3">
            <a:extLst>
              <a:ext uri="{FF2B5EF4-FFF2-40B4-BE49-F238E27FC236}">
                <a16:creationId xmlns:a16="http://schemas.microsoft.com/office/drawing/2014/main" id="{AAD30EFA-AA4C-7210-74E6-06BEC85F1587}"/>
              </a:ext>
            </a:extLst>
          </p:cNvPr>
          <p:cNvSpPr>
            <a:spLocks noGrp="1"/>
          </p:cNvSpPr>
          <p:nvPr>
            <p:ph type="body" sz="half" idx="2"/>
          </p:nvPr>
        </p:nvSpPr>
        <p:spPr>
          <a:xfrm>
            <a:off x="869684" y="1749178"/>
            <a:ext cx="3364120" cy="3559741"/>
          </a:xfrm>
        </p:spPr>
        <p:txBody>
          <a:bodyPr>
            <a:normAutofit/>
          </a:bodyPr>
          <a:lstStyle/>
          <a:p>
            <a:pPr marL="285750" indent="-285750">
              <a:buFont typeface="Arial" panose="020B0604020202020204" pitchFamily="34" charset="0"/>
              <a:buChar char="•"/>
            </a:pPr>
            <a:r>
              <a:rPr lang="en-US" sz="2800" dirty="0"/>
              <a:t>Extremely debilitating for children</a:t>
            </a:r>
          </a:p>
          <a:p>
            <a:pPr marL="285750" indent="-285750">
              <a:buFont typeface="Arial" panose="020B0604020202020204" pitchFamily="34" charset="0"/>
              <a:buChar char="•"/>
            </a:pPr>
            <a:r>
              <a:rPr lang="en-US" sz="2800" dirty="0"/>
              <a:t>Long-term effects that have huge implications as an adult</a:t>
            </a:r>
          </a:p>
        </p:txBody>
      </p:sp>
      <p:graphicFrame>
        <p:nvGraphicFramePr>
          <p:cNvPr id="20" name="Table 20">
            <a:extLst>
              <a:ext uri="{FF2B5EF4-FFF2-40B4-BE49-F238E27FC236}">
                <a16:creationId xmlns:a16="http://schemas.microsoft.com/office/drawing/2014/main" id="{3CCB0263-5643-C930-EC88-4B4C5C632DE8}"/>
              </a:ext>
            </a:extLst>
          </p:cNvPr>
          <p:cNvGraphicFramePr>
            <a:graphicFrameLocks noGrp="1"/>
          </p:cNvGraphicFramePr>
          <p:nvPr>
            <p:extLst>
              <p:ext uri="{D42A27DB-BD31-4B8C-83A1-F6EECF244321}">
                <p14:modId xmlns:p14="http://schemas.microsoft.com/office/powerpoint/2010/main" val="3174766817"/>
              </p:ext>
            </p:extLst>
          </p:nvPr>
        </p:nvGraphicFramePr>
        <p:xfrm>
          <a:off x="4169665" y="989012"/>
          <a:ext cx="7820859" cy="5388536"/>
        </p:xfrm>
        <a:graphic>
          <a:graphicData uri="http://schemas.openxmlformats.org/drawingml/2006/table">
            <a:tbl>
              <a:tblPr firstRow="1" bandRow="1">
                <a:tableStyleId>{F5AB1C69-6EDB-4FF4-983F-18BD219EF322}</a:tableStyleId>
              </a:tblPr>
              <a:tblGrid>
                <a:gridCol w="2606953">
                  <a:extLst>
                    <a:ext uri="{9D8B030D-6E8A-4147-A177-3AD203B41FA5}">
                      <a16:colId xmlns:a16="http://schemas.microsoft.com/office/drawing/2014/main" val="2760588457"/>
                    </a:ext>
                  </a:extLst>
                </a:gridCol>
                <a:gridCol w="2606953">
                  <a:extLst>
                    <a:ext uri="{9D8B030D-6E8A-4147-A177-3AD203B41FA5}">
                      <a16:colId xmlns:a16="http://schemas.microsoft.com/office/drawing/2014/main" val="1375311873"/>
                    </a:ext>
                  </a:extLst>
                </a:gridCol>
                <a:gridCol w="2606953">
                  <a:extLst>
                    <a:ext uri="{9D8B030D-6E8A-4147-A177-3AD203B41FA5}">
                      <a16:colId xmlns:a16="http://schemas.microsoft.com/office/drawing/2014/main" val="2102775226"/>
                    </a:ext>
                  </a:extLst>
                </a:gridCol>
              </a:tblGrid>
              <a:tr h="26942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05104722"/>
                  </a:ext>
                </a:extLst>
              </a:tr>
              <a:tr h="26942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1794595"/>
                  </a:ext>
                </a:extLst>
              </a:tr>
            </a:tbl>
          </a:graphicData>
        </a:graphic>
      </p:graphicFrame>
      <p:pic>
        <p:nvPicPr>
          <p:cNvPr id="1042" name="Picture 18" descr="Aiga smoking sign | Free SVG">
            <a:extLst>
              <a:ext uri="{FF2B5EF4-FFF2-40B4-BE49-F238E27FC236}">
                <a16:creationId xmlns:a16="http://schemas.microsoft.com/office/drawing/2014/main" id="{2190014C-04A2-3A6C-1500-DA04C7F16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455" y="1201931"/>
            <a:ext cx="1130084" cy="113008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ack Lung Icon | Free SVG">
            <a:extLst>
              <a:ext uri="{FF2B5EF4-FFF2-40B4-BE49-F238E27FC236}">
                <a16:creationId xmlns:a16="http://schemas.microsoft.com/office/drawing/2014/main" id="{4EDB127A-17F5-0E2F-7DBC-C50546172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673" y="1078739"/>
            <a:ext cx="1114586" cy="111458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remium Photo | Coronavirus covid19 black bacteria or sars pathogen cell  medical research or pandemic prevention banner with microscopic disease  image virus on isolated white background realistic 3d illustration">
            <a:extLst>
              <a:ext uri="{FF2B5EF4-FFF2-40B4-BE49-F238E27FC236}">
                <a16:creationId xmlns:a16="http://schemas.microsoft.com/office/drawing/2014/main" id="{5B708745-C133-D8BA-0082-9B8346F9B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351" y="1185766"/>
            <a:ext cx="1469463" cy="9210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Vector graphics of bottle of beer | Free SVG">
            <a:extLst>
              <a:ext uri="{FF2B5EF4-FFF2-40B4-BE49-F238E27FC236}">
                <a16:creationId xmlns:a16="http://schemas.microsoft.com/office/drawing/2014/main" id="{1CDAD389-D61A-6471-96A1-FEF5623C69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605" y="3741362"/>
            <a:ext cx="1128623" cy="112862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Medical syringe icon vector clip art | Free SVG">
            <a:extLst>
              <a:ext uri="{FF2B5EF4-FFF2-40B4-BE49-F238E27FC236}">
                <a16:creationId xmlns:a16="http://schemas.microsoft.com/office/drawing/2014/main" id="{6DF13DF1-E136-B40B-F303-6D26CD1ACF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7779" y="3820764"/>
            <a:ext cx="1094117" cy="109411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Sad mother crying vector drawing | Free SVG">
            <a:extLst>
              <a:ext uri="{FF2B5EF4-FFF2-40B4-BE49-F238E27FC236}">
                <a16:creationId xmlns:a16="http://schemas.microsoft.com/office/drawing/2014/main" id="{0D95ACB7-1A01-AAAF-0B26-21B0FDA306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3030" y="3788730"/>
            <a:ext cx="1139872" cy="113987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2ECD181-FC87-8DB1-D3A0-DF91516D32F2}"/>
              </a:ext>
            </a:extLst>
          </p:cNvPr>
          <p:cNvSpPr txBox="1"/>
          <p:nvPr/>
        </p:nvSpPr>
        <p:spPr>
          <a:xfrm>
            <a:off x="4721953" y="2503540"/>
            <a:ext cx="1823448" cy="677108"/>
          </a:xfrm>
          <a:prstGeom prst="rect">
            <a:avLst/>
          </a:prstGeom>
          <a:noFill/>
        </p:spPr>
        <p:txBody>
          <a:bodyPr wrap="none" rtlCol="0">
            <a:spAutoFit/>
          </a:bodyPr>
          <a:lstStyle/>
          <a:p>
            <a:pPr algn="ctr"/>
            <a:r>
              <a:rPr lang="en-US" sz="2000" b="1" dirty="0"/>
              <a:t>2 times</a:t>
            </a:r>
          </a:p>
          <a:p>
            <a:pPr algn="ctr"/>
            <a:r>
              <a:rPr lang="en-US" dirty="0"/>
              <a:t>as likely to smoke</a:t>
            </a:r>
          </a:p>
        </p:txBody>
      </p:sp>
      <p:sp>
        <p:nvSpPr>
          <p:cNvPr id="26" name="TextBox 25">
            <a:extLst>
              <a:ext uri="{FF2B5EF4-FFF2-40B4-BE49-F238E27FC236}">
                <a16:creationId xmlns:a16="http://schemas.microsoft.com/office/drawing/2014/main" id="{42B59AFB-9F2E-3472-8F94-2990639ED401}"/>
              </a:ext>
            </a:extLst>
          </p:cNvPr>
          <p:cNvSpPr txBox="1"/>
          <p:nvPr/>
        </p:nvSpPr>
        <p:spPr>
          <a:xfrm>
            <a:off x="6905743" y="2193325"/>
            <a:ext cx="2482499" cy="1231106"/>
          </a:xfrm>
          <a:prstGeom prst="rect">
            <a:avLst/>
          </a:prstGeom>
          <a:noFill/>
        </p:spPr>
        <p:txBody>
          <a:bodyPr wrap="square" rtlCol="0">
            <a:spAutoFit/>
          </a:bodyPr>
          <a:lstStyle/>
          <a:p>
            <a:pPr algn="ctr"/>
            <a:r>
              <a:rPr lang="en-US" sz="2000" b="1" dirty="0"/>
              <a:t>2.5 times</a:t>
            </a:r>
          </a:p>
          <a:p>
            <a:pPr algn="ctr"/>
            <a:r>
              <a:rPr lang="en-US" dirty="0"/>
              <a:t>more likely to have sexually-</a:t>
            </a:r>
          </a:p>
          <a:p>
            <a:pPr algn="ctr"/>
            <a:r>
              <a:rPr lang="en-US" dirty="0"/>
              <a:t> transmitted infections</a:t>
            </a:r>
          </a:p>
        </p:txBody>
      </p:sp>
      <p:sp>
        <p:nvSpPr>
          <p:cNvPr id="27" name="TextBox 26">
            <a:extLst>
              <a:ext uri="{FF2B5EF4-FFF2-40B4-BE49-F238E27FC236}">
                <a16:creationId xmlns:a16="http://schemas.microsoft.com/office/drawing/2014/main" id="{0CD34FF4-2EF1-185D-6629-08059E3F193A}"/>
              </a:ext>
            </a:extLst>
          </p:cNvPr>
          <p:cNvSpPr txBox="1"/>
          <p:nvPr/>
        </p:nvSpPr>
        <p:spPr>
          <a:xfrm>
            <a:off x="9748585" y="2141262"/>
            <a:ext cx="2134047" cy="1231106"/>
          </a:xfrm>
          <a:prstGeom prst="rect">
            <a:avLst/>
          </a:prstGeom>
          <a:noFill/>
        </p:spPr>
        <p:txBody>
          <a:bodyPr wrap="square" rtlCol="0">
            <a:spAutoFit/>
          </a:bodyPr>
          <a:lstStyle/>
          <a:p>
            <a:pPr algn="ctr"/>
            <a:r>
              <a:rPr lang="en-US" sz="2000" b="1" dirty="0"/>
              <a:t>4 times</a:t>
            </a:r>
          </a:p>
          <a:p>
            <a:pPr algn="ctr"/>
            <a:r>
              <a:rPr lang="en-US" dirty="0"/>
              <a:t>more likely to have chronic obstructive pulmonary disease</a:t>
            </a:r>
          </a:p>
        </p:txBody>
      </p:sp>
      <p:sp>
        <p:nvSpPr>
          <p:cNvPr id="28" name="TextBox 27">
            <a:extLst>
              <a:ext uri="{FF2B5EF4-FFF2-40B4-BE49-F238E27FC236}">
                <a16:creationId xmlns:a16="http://schemas.microsoft.com/office/drawing/2014/main" id="{0459F4BA-3648-8DC7-96BD-46B6F7B0B29C}"/>
              </a:ext>
            </a:extLst>
          </p:cNvPr>
          <p:cNvSpPr txBox="1"/>
          <p:nvPr/>
        </p:nvSpPr>
        <p:spPr>
          <a:xfrm>
            <a:off x="4454145" y="4829581"/>
            <a:ext cx="2277375" cy="1231106"/>
          </a:xfrm>
          <a:prstGeom prst="rect">
            <a:avLst/>
          </a:prstGeom>
          <a:noFill/>
        </p:spPr>
        <p:txBody>
          <a:bodyPr wrap="square" rtlCol="0">
            <a:spAutoFit/>
          </a:bodyPr>
          <a:lstStyle/>
          <a:p>
            <a:pPr algn="ctr"/>
            <a:r>
              <a:rPr lang="en-US" sz="2000" b="1" dirty="0"/>
              <a:t>7 times</a:t>
            </a:r>
          </a:p>
          <a:p>
            <a:pPr algn="ctr"/>
            <a:r>
              <a:rPr lang="en-US" dirty="0"/>
              <a:t>more likely to consider themselves an alcoholic</a:t>
            </a:r>
          </a:p>
        </p:txBody>
      </p:sp>
      <p:sp>
        <p:nvSpPr>
          <p:cNvPr id="29" name="TextBox 28">
            <a:extLst>
              <a:ext uri="{FF2B5EF4-FFF2-40B4-BE49-F238E27FC236}">
                <a16:creationId xmlns:a16="http://schemas.microsoft.com/office/drawing/2014/main" id="{1C51E932-47CC-DF3E-A410-F52888900A58}"/>
              </a:ext>
            </a:extLst>
          </p:cNvPr>
          <p:cNvSpPr txBox="1"/>
          <p:nvPr/>
        </p:nvSpPr>
        <p:spPr>
          <a:xfrm>
            <a:off x="7173657" y="4914881"/>
            <a:ext cx="2114586" cy="954107"/>
          </a:xfrm>
          <a:prstGeom prst="rect">
            <a:avLst/>
          </a:prstGeom>
          <a:noFill/>
        </p:spPr>
        <p:txBody>
          <a:bodyPr wrap="square" rtlCol="0">
            <a:spAutoFit/>
          </a:bodyPr>
          <a:lstStyle/>
          <a:p>
            <a:pPr algn="ctr"/>
            <a:r>
              <a:rPr lang="en-US" sz="2000" b="1" dirty="0"/>
              <a:t>10 times</a:t>
            </a:r>
          </a:p>
          <a:p>
            <a:pPr algn="ctr"/>
            <a:r>
              <a:rPr lang="en-US" dirty="0"/>
              <a:t>as likely to have injected street drugs</a:t>
            </a:r>
          </a:p>
        </p:txBody>
      </p:sp>
      <p:sp>
        <p:nvSpPr>
          <p:cNvPr id="30" name="TextBox 29">
            <a:extLst>
              <a:ext uri="{FF2B5EF4-FFF2-40B4-BE49-F238E27FC236}">
                <a16:creationId xmlns:a16="http://schemas.microsoft.com/office/drawing/2014/main" id="{67F590E3-5A78-8E9E-7B81-4B3E42487545}"/>
              </a:ext>
            </a:extLst>
          </p:cNvPr>
          <p:cNvSpPr txBox="1"/>
          <p:nvPr/>
        </p:nvSpPr>
        <p:spPr>
          <a:xfrm>
            <a:off x="9846781" y="5004128"/>
            <a:ext cx="1912370" cy="954107"/>
          </a:xfrm>
          <a:prstGeom prst="rect">
            <a:avLst/>
          </a:prstGeom>
          <a:noFill/>
        </p:spPr>
        <p:txBody>
          <a:bodyPr wrap="square" rtlCol="0">
            <a:spAutoFit/>
          </a:bodyPr>
          <a:lstStyle/>
          <a:p>
            <a:pPr algn="ctr"/>
            <a:r>
              <a:rPr lang="en-US" sz="2000" b="1" dirty="0"/>
              <a:t>12 times</a:t>
            </a:r>
          </a:p>
          <a:p>
            <a:pPr algn="ctr"/>
            <a:r>
              <a:rPr lang="en-US" dirty="0"/>
              <a:t>as likely to have attempted suicide</a:t>
            </a:r>
          </a:p>
        </p:txBody>
      </p:sp>
      <p:sp>
        <p:nvSpPr>
          <p:cNvPr id="31" name="TextBox 30">
            <a:extLst>
              <a:ext uri="{FF2B5EF4-FFF2-40B4-BE49-F238E27FC236}">
                <a16:creationId xmlns:a16="http://schemas.microsoft.com/office/drawing/2014/main" id="{64FE8A7E-6847-17C5-0046-AA59117DA0E6}"/>
              </a:ext>
            </a:extLst>
          </p:cNvPr>
          <p:cNvSpPr txBox="1"/>
          <p:nvPr/>
        </p:nvSpPr>
        <p:spPr>
          <a:xfrm>
            <a:off x="4672493" y="6377548"/>
            <a:ext cx="7318029" cy="276999"/>
          </a:xfrm>
          <a:prstGeom prst="rect">
            <a:avLst/>
          </a:prstGeom>
          <a:noFill/>
        </p:spPr>
        <p:txBody>
          <a:bodyPr wrap="none" rtlCol="0">
            <a:spAutoFit/>
          </a:bodyPr>
          <a:lstStyle/>
          <a:p>
            <a:r>
              <a:rPr lang="en-US" sz="1200" dirty="0"/>
              <a:t>Resource: Relationship of Childhood Abuse and Household Dysfunction to Many Leading Causes of Death in Adults</a:t>
            </a:r>
          </a:p>
        </p:txBody>
      </p:sp>
      <p:sp>
        <p:nvSpPr>
          <p:cNvPr id="3" name="Slide Number Placeholder 2">
            <a:extLst>
              <a:ext uri="{FF2B5EF4-FFF2-40B4-BE49-F238E27FC236}">
                <a16:creationId xmlns:a16="http://schemas.microsoft.com/office/drawing/2014/main" id="{B1612128-9C94-160A-0439-B5A3CB922174}"/>
              </a:ext>
            </a:extLst>
          </p:cNvPr>
          <p:cNvSpPr>
            <a:spLocks noGrp="1"/>
          </p:cNvSpPr>
          <p:nvPr>
            <p:ph type="sldNum" sz="quarter" idx="12"/>
          </p:nvPr>
        </p:nvSpPr>
        <p:spPr/>
        <p:txBody>
          <a:bodyPr/>
          <a:lstStyle/>
          <a:p>
            <a:fld id="{6D486360-FF34-7B48-AD05-62F8407C4C7E}" type="slidenum">
              <a:rPr lang="en-US" smtClean="0"/>
              <a:t>7</a:t>
            </a:fld>
            <a:endParaRPr lang="en-US"/>
          </a:p>
        </p:txBody>
      </p:sp>
    </p:spTree>
    <p:extLst>
      <p:ext uri="{BB962C8B-B14F-4D97-AF65-F5344CB8AC3E}">
        <p14:creationId xmlns:p14="http://schemas.microsoft.com/office/powerpoint/2010/main" val="117780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2758-F2AF-06F5-0661-24D6EE186801}"/>
              </a:ext>
            </a:extLst>
          </p:cNvPr>
          <p:cNvSpPr>
            <a:spLocks noGrp="1"/>
          </p:cNvSpPr>
          <p:nvPr>
            <p:ph type="title"/>
          </p:nvPr>
        </p:nvSpPr>
        <p:spPr>
          <a:xfrm>
            <a:off x="957916" y="0"/>
            <a:ext cx="10091084" cy="709053"/>
          </a:xfrm>
        </p:spPr>
        <p:txBody>
          <a:bodyPr>
            <a:normAutofit/>
          </a:bodyPr>
          <a:lstStyle/>
          <a:p>
            <a:pPr algn="ctr"/>
            <a:r>
              <a:rPr lang="en-US" dirty="0">
                <a:solidFill>
                  <a:srgbClr val="F58E3F"/>
                </a:solidFill>
              </a:rPr>
              <a:t>Common Responses to Trauma</a:t>
            </a:r>
          </a:p>
        </p:txBody>
      </p:sp>
      <p:sp>
        <p:nvSpPr>
          <p:cNvPr id="4" name="Slide Number Placeholder 3">
            <a:extLst>
              <a:ext uri="{FF2B5EF4-FFF2-40B4-BE49-F238E27FC236}">
                <a16:creationId xmlns:a16="http://schemas.microsoft.com/office/drawing/2014/main" id="{63CE3BEA-0CFE-C821-6141-D1B55E0D1C4B}"/>
              </a:ext>
            </a:extLst>
          </p:cNvPr>
          <p:cNvSpPr>
            <a:spLocks noGrp="1"/>
          </p:cNvSpPr>
          <p:nvPr>
            <p:ph type="sldNum" sz="quarter" idx="12"/>
          </p:nvPr>
        </p:nvSpPr>
        <p:spPr/>
        <p:txBody>
          <a:bodyPr/>
          <a:lstStyle/>
          <a:p>
            <a:fld id="{6D486360-FF34-7B48-AD05-62F8407C4C7E}" type="slidenum">
              <a:rPr lang="en-US" smtClean="0"/>
              <a:t>8</a:t>
            </a:fld>
            <a:endParaRPr lang="en-US"/>
          </a:p>
        </p:txBody>
      </p:sp>
      <p:graphicFrame>
        <p:nvGraphicFramePr>
          <p:cNvPr id="3" name="Table 3">
            <a:extLst>
              <a:ext uri="{FF2B5EF4-FFF2-40B4-BE49-F238E27FC236}">
                <a16:creationId xmlns:a16="http://schemas.microsoft.com/office/drawing/2014/main" id="{A8F0345F-2713-E801-85AA-08BCFCFBB4E4}"/>
              </a:ext>
            </a:extLst>
          </p:cNvPr>
          <p:cNvGraphicFramePr>
            <a:graphicFrameLocks noGrp="1"/>
          </p:cNvGraphicFramePr>
          <p:nvPr>
            <p:extLst>
              <p:ext uri="{D42A27DB-BD31-4B8C-83A1-F6EECF244321}">
                <p14:modId xmlns:p14="http://schemas.microsoft.com/office/powerpoint/2010/main" val="252847301"/>
              </p:ext>
            </p:extLst>
          </p:nvPr>
        </p:nvGraphicFramePr>
        <p:xfrm>
          <a:off x="838200" y="891875"/>
          <a:ext cx="11353800" cy="5966125"/>
        </p:xfrm>
        <a:graphic>
          <a:graphicData uri="http://schemas.openxmlformats.org/drawingml/2006/table">
            <a:tbl>
              <a:tblPr firstRow="1" bandRow="1">
                <a:tableStyleId>{5C22544A-7EE6-4342-B048-85BDC9FD1C3A}</a:tableStyleId>
              </a:tblPr>
              <a:tblGrid>
                <a:gridCol w="3784600">
                  <a:extLst>
                    <a:ext uri="{9D8B030D-6E8A-4147-A177-3AD203B41FA5}">
                      <a16:colId xmlns:a16="http://schemas.microsoft.com/office/drawing/2014/main" val="182725294"/>
                    </a:ext>
                  </a:extLst>
                </a:gridCol>
                <a:gridCol w="3784600">
                  <a:extLst>
                    <a:ext uri="{9D8B030D-6E8A-4147-A177-3AD203B41FA5}">
                      <a16:colId xmlns:a16="http://schemas.microsoft.com/office/drawing/2014/main" val="3594966784"/>
                    </a:ext>
                  </a:extLst>
                </a:gridCol>
                <a:gridCol w="3784600">
                  <a:extLst>
                    <a:ext uri="{9D8B030D-6E8A-4147-A177-3AD203B41FA5}">
                      <a16:colId xmlns:a16="http://schemas.microsoft.com/office/drawing/2014/main" val="2541235402"/>
                    </a:ext>
                  </a:extLst>
                </a:gridCol>
              </a:tblGrid>
              <a:tr h="481655">
                <a:tc>
                  <a:txBody>
                    <a:bodyPr/>
                    <a:lstStyle/>
                    <a:p>
                      <a:pPr algn="ctr"/>
                      <a:r>
                        <a:rPr lang="en-US" sz="2400" b="1" dirty="0"/>
                        <a:t>PHYSICAL</a:t>
                      </a:r>
                      <a:endParaRPr lang="en-US" sz="2400"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EMOTIONAL</a:t>
                      </a:r>
                      <a:endParaRPr lang="en-US"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COGNITIVE</a:t>
                      </a:r>
                      <a:endParaRPr lang="en-US" dirty="0"/>
                    </a:p>
                  </a:txBody>
                  <a:tcPr>
                    <a:solidFill>
                      <a:schemeClr val="tx1">
                        <a:lumMod val="50000"/>
                        <a:lumOff val="50000"/>
                      </a:schemeClr>
                    </a:solidFill>
                  </a:tcPr>
                </a:tc>
                <a:extLst>
                  <a:ext uri="{0D108BD9-81ED-4DB2-BD59-A6C34878D82A}">
                    <a16:rowId xmlns:a16="http://schemas.microsoft.com/office/drawing/2014/main" val="3143496407"/>
                  </a:ext>
                </a:extLst>
              </a:tr>
              <a:tr h="5484470">
                <a:tc>
                  <a:txBody>
                    <a:bodyPr/>
                    <a:lstStyle/>
                    <a:p>
                      <a:pPr marL="285750" indent="-168275">
                        <a:spcBef>
                          <a:spcPts val="600"/>
                        </a:spcBef>
                        <a:spcAft>
                          <a:spcPts val="600"/>
                        </a:spcAft>
                        <a:buFont typeface="Arial" panose="020B0604020202020204" pitchFamily="34" charset="0"/>
                        <a:buChar char="•"/>
                      </a:pPr>
                      <a:r>
                        <a:rPr lang="en-US" sz="2400" dirty="0">
                          <a:solidFill>
                            <a:schemeClr val="bg1"/>
                          </a:solidFill>
                        </a:rPr>
                        <a:t>Nausea and/or gastrointestinal distress</a:t>
                      </a:r>
                    </a:p>
                    <a:p>
                      <a:pPr marL="285750" indent="-168275">
                        <a:spcBef>
                          <a:spcPts val="600"/>
                        </a:spcBef>
                        <a:spcAft>
                          <a:spcPts val="600"/>
                        </a:spcAft>
                        <a:buFont typeface="Arial" panose="020B0604020202020204" pitchFamily="34" charset="0"/>
                        <a:buChar char="•"/>
                      </a:pPr>
                      <a:r>
                        <a:rPr lang="en-US" sz="2400" dirty="0">
                          <a:solidFill>
                            <a:schemeClr val="bg1"/>
                          </a:solidFill>
                        </a:rPr>
                        <a:t>Sweating or shivering</a:t>
                      </a:r>
                    </a:p>
                    <a:p>
                      <a:pPr marL="285750" indent="-168275">
                        <a:spcBef>
                          <a:spcPts val="600"/>
                        </a:spcBef>
                        <a:spcAft>
                          <a:spcPts val="600"/>
                        </a:spcAft>
                        <a:buFont typeface="Arial" panose="020B0604020202020204" pitchFamily="34" charset="0"/>
                        <a:buChar char="•"/>
                      </a:pPr>
                      <a:r>
                        <a:rPr lang="en-US" sz="2400" dirty="0">
                          <a:solidFill>
                            <a:schemeClr val="bg1"/>
                          </a:solidFill>
                        </a:rPr>
                        <a:t>Faintness</a:t>
                      </a:r>
                    </a:p>
                    <a:p>
                      <a:pPr marL="285750" indent="-168275">
                        <a:spcBef>
                          <a:spcPts val="600"/>
                        </a:spcBef>
                        <a:spcAft>
                          <a:spcPts val="600"/>
                        </a:spcAft>
                        <a:buFont typeface="Arial" panose="020B0604020202020204" pitchFamily="34" charset="0"/>
                        <a:buChar char="•"/>
                      </a:pPr>
                      <a:r>
                        <a:rPr lang="en-US" sz="2400" dirty="0">
                          <a:solidFill>
                            <a:schemeClr val="bg1"/>
                          </a:solidFill>
                        </a:rPr>
                        <a:t>Muscle tremors or uncontrollable shaking</a:t>
                      </a:r>
                    </a:p>
                    <a:p>
                      <a:pPr marL="285750" indent="-168275">
                        <a:spcBef>
                          <a:spcPts val="600"/>
                        </a:spcBef>
                        <a:spcAft>
                          <a:spcPts val="600"/>
                        </a:spcAft>
                        <a:buFont typeface="Arial" panose="020B0604020202020204" pitchFamily="34" charset="0"/>
                        <a:buChar char="•"/>
                      </a:pPr>
                      <a:r>
                        <a:rPr lang="en-US" sz="2400" dirty="0">
                          <a:solidFill>
                            <a:schemeClr val="bg1"/>
                          </a:solidFill>
                        </a:rPr>
                        <a:t>Elevated heartbeat, respiration, and blood pressure</a:t>
                      </a:r>
                      <a:endParaRPr lang="en-US" dirty="0">
                        <a:solidFill>
                          <a:schemeClr val="bg1"/>
                        </a:solidFill>
                      </a:endParaRPr>
                    </a:p>
                  </a:txBody>
                  <a:tcPr>
                    <a:solidFill>
                      <a:schemeClr val="tx1">
                        <a:lumMod val="50000"/>
                        <a:lumOff val="50000"/>
                      </a:schemeClr>
                    </a:solidFill>
                  </a:tcPr>
                </a:tc>
                <a:tc>
                  <a:txBody>
                    <a:bodyPr/>
                    <a:lstStyle/>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Numbness and detachment</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Anxiety or severe fear</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Guilt (includes survivor guilt)</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Exhilaration as a result of surviving</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Anger</a:t>
                      </a:r>
                      <a:endParaRPr lang="en-US" dirty="0">
                        <a:solidFill>
                          <a:schemeClr val="bg1"/>
                        </a:solidFill>
                      </a:endParaRPr>
                    </a:p>
                  </a:txBody>
                  <a:tcPr>
                    <a:solidFill>
                      <a:schemeClr val="tx1">
                        <a:lumMod val="50000"/>
                        <a:lumOff val="50000"/>
                      </a:schemeClr>
                    </a:solidFill>
                  </a:tcPr>
                </a:tc>
                <a:tc>
                  <a:txBody>
                    <a:bodyPr/>
                    <a:lstStyle/>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Difficulty concentrating</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Rumination or racing thoughts </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Distortion of time</a:t>
                      </a:r>
                      <a:r>
                        <a:rPr lang="en-US" sz="2400" kern="1200" baseline="0" dirty="0">
                          <a:solidFill>
                            <a:schemeClr val="bg1"/>
                          </a:solidFill>
                          <a:latin typeface="+mn-lt"/>
                          <a:ea typeface="+mn-ea"/>
                          <a:cs typeface="+mn-cs"/>
                        </a:rPr>
                        <a:t> and </a:t>
                      </a:r>
                      <a:r>
                        <a:rPr lang="en-US" sz="2400" kern="1200" dirty="0">
                          <a:solidFill>
                            <a:schemeClr val="bg1"/>
                          </a:solidFill>
                          <a:latin typeface="+mn-lt"/>
                          <a:ea typeface="+mn-ea"/>
                          <a:cs typeface="+mn-cs"/>
                        </a:rPr>
                        <a:t>space</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Memory problems</a:t>
                      </a:r>
                      <a:endParaRPr lang="en-US"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889862241"/>
                  </a:ext>
                </a:extLst>
              </a:tr>
            </a:tbl>
          </a:graphicData>
        </a:graphic>
      </p:graphicFrame>
    </p:spTree>
    <p:extLst>
      <p:ext uri="{BB962C8B-B14F-4D97-AF65-F5344CB8AC3E}">
        <p14:creationId xmlns:p14="http://schemas.microsoft.com/office/powerpoint/2010/main" val="278593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A49B-6C93-A8A1-6EF4-E8E9C4F74748}"/>
              </a:ext>
            </a:extLst>
          </p:cNvPr>
          <p:cNvSpPr>
            <a:spLocks noGrp="1"/>
          </p:cNvSpPr>
          <p:nvPr>
            <p:ph type="title"/>
          </p:nvPr>
        </p:nvSpPr>
        <p:spPr>
          <a:xfrm>
            <a:off x="1262716" y="38728"/>
            <a:ext cx="10091084" cy="709053"/>
          </a:xfrm>
        </p:spPr>
        <p:txBody>
          <a:bodyPr>
            <a:normAutofit/>
          </a:bodyPr>
          <a:lstStyle/>
          <a:p>
            <a:r>
              <a:rPr lang="en-US" dirty="0">
                <a:solidFill>
                  <a:srgbClr val="F58E3F"/>
                </a:solidFill>
              </a:rPr>
              <a:t>Common Responses to Trauma</a:t>
            </a:r>
          </a:p>
        </p:txBody>
      </p:sp>
      <p:sp>
        <p:nvSpPr>
          <p:cNvPr id="4" name="Slide Number Placeholder 3">
            <a:extLst>
              <a:ext uri="{FF2B5EF4-FFF2-40B4-BE49-F238E27FC236}">
                <a16:creationId xmlns:a16="http://schemas.microsoft.com/office/drawing/2014/main" id="{E46AE8D0-EB62-5508-3D8E-381CB46C6299}"/>
              </a:ext>
            </a:extLst>
          </p:cNvPr>
          <p:cNvSpPr>
            <a:spLocks noGrp="1"/>
          </p:cNvSpPr>
          <p:nvPr>
            <p:ph type="sldNum" sz="quarter" idx="12"/>
          </p:nvPr>
        </p:nvSpPr>
        <p:spPr/>
        <p:txBody>
          <a:bodyPr/>
          <a:lstStyle/>
          <a:p>
            <a:fld id="{6D486360-FF34-7B48-AD05-62F8407C4C7E}" type="slidenum">
              <a:rPr lang="en-US" smtClean="0"/>
              <a:t>9</a:t>
            </a:fld>
            <a:endParaRPr lang="en-US"/>
          </a:p>
        </p:txBody>
      </p:sp>
      <p:graphicFrame>
        <p:nvGraphicFramePr>
          <p:cNvPr id="3" name="Table 3">
            <a:extLst>
              <a:ext uri="{FF2B5EF4-FFF2-40B4-BE49-F238E27FC236}">
                <a16:creationId xmlns:a16="http://schemas.microsoft.com/office/drawing/2014/main" id="{8406DB39-AE44-7417-E3F7-D08E38A99B41}"/>
              </a:ext>
            </a:extLst>
          </p:cNvPr>
          <p:cNvGraphicFramePr>
            <a:graphicFrameLocks noGrp="1"/>
          </p:cNvGraphicFramePr>
          <p:nvPr>
            <p:extLst>
              <p:ext uri="{D42A27DB-BD31-4B8C-83A1-F6EECF244321}">
                <p14:modId xmlns:p14="http://schemas.microsoft.com/office/powerpoint/2010/main" val="3385584189"/>
              </p:ext>
            </p:extLst>
          </p:nvPr>
        </p:nvGraphicFramePr>
        <p:xfrm>
          <a:off x="826008" y="1094186"/>
          <a:ext cx="11353800" cy="5725086"/>
        </p:xfrm>
        <a:graphic>
          <a:graphicData uri="http://schemas.openxmlformats.org/drawingml/2006/table">
            <a:tbl>
              <a:tblPr firstRow="1" bandRow="1">
                <a:tableStyleId>{5C22544A-7EE6-4342-B048-85BDC9FD1C3A}</a:tableStyleId>
              </a:tblPr>
              <a:tblGrid>
                <a:gridCol w="5333571">
                  <a:extLst>
                    <a:ext uri="{9D8B030D-6E8A-4147-A177-3AD203B41FA5}">
                      <a16:colId xmlns:a16="http://schemas.microsoft.com/office/drawing/2014/main" val="220235342"/>
                    </a:ext>
                  </a:extLst>
                </a:gridCol>
                <a:gridCol w="6020229">
                  <a:extLst>
                    <a:ext uri="{9D8B030D-6E8A-4147-A177-3AD203B41FA5}">
                      <a16:colId xmlns:a16="http://schemas.microsoft.com/office/drawing/2014/main" val="3634428675"/>
                    </a:ext>
                  </a:extLst>
                </a:gridCol>
              </a:tblGrid>
              <a:tr h="458501">
                <a:tc>
                  <a:txBody>
                    <a:bodyPr/>
                    <a:lstStyle/>
                    <a:p>
                      <a:pPr algn="ctr"/>
                      <a:r>
                        <a:rPr lang="en-US" sz="2800" b="1" dirty="0">
                          <a:solidFill>
                            <a:schemeClr val="bg1"/>
                          </a:solidFill>
                        </a:rPr>
                        <a:t>BEHAVIORAL</a:t>
                      </a:r>
                      <a:endParaRPr lang="en-US" sz="2800" dirty="0">
                        <a:solidFill>
                          <a:schemeClr val="bg1"/>
                        </a:solidFill>
                      </a:endParaRPr>
                    </a:p>
                  </a:txBody>
                  <a:tcPr>
                    <a:solidFill>
                      <a:schemeClr val="tx1">
                        <a:lumMod val="50000"/>
                        <a:lumOff val="50000"/>
                      </a:schemeClr>
                    </a:solidFill>
                  </a:tcPr>
                </a:tc>
                <a:tc>
                  <a:txBody>
                    <a:bodyPr/>
                    <a:lstStyle/>
                    <a:p>
                      <a:pPr algn="ctr"/>
                      <a:r>
                        <a:rPr lang="en-US" sz="2800" b="1" dirty="0">
                          <a:solidFill>
                            <a:schemeClr val="bg1"/>
                          </a:solidFill>
                        </a:rPr>
                        <a:t>EXISTENTIAL</a:t>
                      </a:r>
                      <a:endParaRPr lang="en-US" sz="2800"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4286178744"/>
                  </a:ext>
                </a:extLst>
              </a:tr>
              <a:tr h="5206926">
                <a:tc>
                  <a:txBody>
                    <a:bodyPr/>
                    <a:lstStyle/>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Startled reaction</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Restlessness</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Difficulty expressing oneself</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Argumentative behavior</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Withdrawal and apathy</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Avoidant behaviors</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Sleep and appetite disturbances</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Increased use of alcohol, drugs, &amp; tobacco</a:t>
                      </a:r>
                      <a:endParaRPr lang="en-US" dirty="0">
                        <a:solidFill>
                          <a:schemeClr val="bg1"/>
                        </a:solidFill>
                      </a:endParaRPr>
                    </a:p>
                  </a:txBody>
                  <a:tcPr>
                    <a:solidFill>
                      <a:schemeClr val="tx1">
                        <a:lumMod val="50000"/>
                        <a:lumOff val="50000"/>
                      </a:schemeClr>
                    </a:solidFill>
                  </a:tcPr>
                </a:tc>
                <a:tc>
                  <a:txBody>
                    <a:bodyPr/>
                    <a:lstStyle/>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Intense use of prayer</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Restoration of faith in the goodness of others (E.G., Receiving help from others)</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Loss of self-efficacy</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Despair about humanity, particularly if the event was intentional</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Immediate disruption of life assumptions (E.G., Fairness, safety, goodness, predictability of life)</a:t>
                      </a:r>
                      <a:endParaRPr lang="en-US"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2395193165"/>
                  </a:ext>
                </a:extLst>
              </a:tr>
            </a:tbl>
          </a:graphicData>
        </a:graphic>
      </p:graphicFrame>
    </p:spTree>
    <p:extLst>
      <p:ext uri="{BB962C8B-B14F-4D97-AF65-F5344CB8AC3E}">
        <p14:creationId xmlns:p14="http://schemas.microsoft.com/office/powerpoint/2010/main" val="427541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23240</TotalTime>
  <Words>5731</Words>
  <Application>Microsoft Office PowerPoint</Application>
  <PresentationFormat>Widescreen</PresentationFormat>
  <Paragraphs>485</Paragraphs>
  <Slides>20</Slides>
  <Notes>20</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Office Theme</vt:lpstr>
      <vt:lpstr>Office Theme</vt:lpstr>
      <vt:lpstr>Pathways in Crisis Services Project</vt:lpstr>
      <vt:lpstr>Overview of Trauma</vt:lpstr>
      <vt:lpstr>Disclaimer</vt:lpstr>
      <vt:lpstr>Trauma</vt:lpstr>
      <vt:lpstr>Trauma is a pervasive problem. </vt:lpstr>
      <vt:lpstr>Traumatic Experiences</vt:lpstr>
      <vt:lpstr>Exposure to traumatic experiences</vt:lpstr>
      <vt:lpstr>Common Responses to Trauma</vt:lpstr>
      <vt:lpstr>Common Responses to Trauma</vt:lpstr>
      <vt:lpstr>Gabor Maté: The Best Explanation of Addiction I’ve Ever Heard</vt:lpstr>
      <vt:lpstr>Grief Reactions Across the Lifespan</vt:lpstr>
      <vt:lpstr>ReMoved</vt:lpstr>
      <vt:lpstr>Intergenerational Trauma</vt:lpstr>
      <vt:lpstr>Intergenerational Trauma &amp;  Substance Misuse and Disorders</vt:lpstr>
      <vt:lpstr>Trauma-Informed Care Champions: From Treaters to Healers</vt:lpstr>
      <vt:lpstr>Key Ingredients for Successful Trauma-Informed Care:</vt:lpstr>
      <vt:lpstr>Trauma Symptoms &amp; Referrals</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Sophia Graham</cp:lastModifiedBy>
  <cp:revision>246</cp:revision>
  <dcterms:created xsi:type="dcterms:W3CDTF">2022-08-31T17:27:04Z</dcterms:created>
  <dcterms:modified xsi:type="dcterms:W3CDTF">2023-09-28T22:32:55Z</dcterms:modified>
</cp:coreProperties>
</file>