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6" r:id="rId3"/>
  </p:sldMasterIdLst>
  <p:notesMasterIdLst>
    <p:notesMasterId r:id="rId40"/>
  </p:notesMasterIdLst>
  <p:sldIdLst>
    <p:sldId id="256" r:id="rId4"/>
    <p:sldId id="402" r:id="rId5"/>
    <p:sldId id="417" r:id="rId6"/>
    <p:sldId id="354" r:id="rId7"/>
    <p:sldId id="403" r:id="rId8"/>
    <p:sldId id="339" r:id="rId9"/>
    <p:sldId id="340" r:id="rId10"/>
    <p:sldId id="359" r:id="rId11"/>
    <p:sldId id="341" r:id="rId12"/>
    <p:sldId id="360" r:id="rId13"/>
    <p:sldId id="294" r:id="rId14"/>
    <p:sldId id="420" r:id="rId15"/>
    <p:sldId id="337" r:id="rId16"/>
    <p:sldId id="404" r:id="rId17"/>
    <p:sldId id="421" r:id="rId18"/>
    <p:sldId id="291" r:id="rId19"/>
    <p:sldId id="410" r:id="rId20"/>
    <p:sldId id="411" r:id="rId21"/>
    <p:sldId id="342" r:id="rId22"/>
    <p:sldId id="343" r:id="rId23"/>
    <p:sldId id="423" r:id="rId24"/>
    <p:sldId id="425" r:id="rId25"/>
    <p:sldId id="424" r:id="rId26"/>
    <p:sldId id="426" r:id="rId27"/>
    <p:sldId id="427" r:id="rId28"/>
    <p:sldId id="428" r:id="rId29"/>
    <p:sldId id="429" r:id="rId30"/>
    <p:sldId id="335" r:id="rId31"/>
    <p:sldId id="336" r:id="rId32"/>
    <p:sldId id="416" r:id="rId33"/>
    <p:sldId id="418" r:id="rId34"/>
    <p:sldId id="347" r:id="rId35"/>
    <p:sldId id="419" r:id="rId36"/>
    <p:sldId id="413" r:id="rId37"/>
    <p:sldId id="414" r:id="rId38"/>
    <p:sldId id="37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D7D31"/>
    <a:srgbClr val="F5B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47" autoAdjust="0"/>
    <p:restoredTop sz="58596" autoAdjust="0"/>
  </p:normalViewPr>
  <p:slideViewPr>
    <p:cSldViewPr snapToGrid="0">
      <p:cViewPr varScale="1">
        <p:scale>
          <a:sx n="64" d="100"/>
          <a:sy n="64" d="100"/>
        </p:scale>
        <p:origin x="684"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2" d="100"/>
          <a:sy n="92" d="100"/>
        </p:scale>
        <p:origin x="407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60CAE-8AAB-41CC-9625-25C689E7094A}" type="doc">
      <dgm:prSet loTypeId="urn:microsoft.com/office/officeart/2005/8/layout/target3" loCatId="relationship" qsTypeId="urn:microsoft.com/office/officeart/2005/8/quickstyle/3d3" qsCatId="3D" csTypeId="urn:microsoft.com/office/officeart/2005/8/colors/accent2_5" csCatId="accent2" phldr="1"/>
      <dgm:spPr/>
      <dgm:t>
        <a:bodyPr/>
        <a:lstStyle/>
        <a:p>
          <a:endParaRPr lang="en-US"/>
        </a:p>
      </dgm:t>
    </dgm:pt>
    <dgm:pt modelId="{826ACEB9-DF70-459F-833B-3948E0A85A96}">
      <dgm:prSet phldrT="[Text]" custT="1"/>
      <dgm:spPr/>
      <dgm:t>
        <a:bodyPr/>
        <a:lstStyle/>
        <a:p>
          <a:pPr algn="l"/>
          <a:r>
            <a:rPr lang="en-US" sz="3200" kern="1200" dirty="0">
              <a:solidFill>
                <a:schemeClr val="tx1">
                  <a:lumMod val="50000"/>
                  <a:lumOff val="50000"/>
                </a:schemeClr>
              </a:solidFill>
              <a:effectLst/>
              <a:latin typeface="+mn-lt"/>
              <a:ea typeface="+mn-ea"/>
              <a:cs typeface="+mn-cs"/>
            </a:rPr>
            <a:t>Higher doses of opioids offer increased access to lethal means</a:t>
          </a:r>
        </a:p>
      </dgm:t>
      <dgm:extLst>
        <a:ext uri="{E40237B7-FDA0-4F09-8148-C483321AD2D9}">
          <dgm14:cNvPr xmlns:dgm14="http://schemas.microsoft.com/office/drawing/2010/diagram" id="0" name="" descr="Higher doses of opioids offer increased access to lethal means. Opiates have disinhibiting effects, increasing the likelihood of acting on suicide impulses. People who take higher risk doses share other characteristics that explain the link with suicide. &#10;"/>
        </a:ext>
      </dgm:extLst>
    </dgm:pt>
    <dgm:pt modelId="{510859BC-A2AC-4866-B756-337526FC4F95}" type="parTrans" cxnId="{15F4EB71-8AA8-4385-96FE-38D3276B96EA}">
      <dgm:prSet/>
      <dgm:spPr/>
      <dgm:t>
        <a:bodyPr/>
        <a:lstStyle/>
        <a:p>
          <a:endParaRPr lang="en-US"/>
        </a:p>
      </dgm:t>
    </dgm:pt>
    <dgm:pt modelId="{C233C63F-7B08-45C1-9C3F-91A1F9899AC5}" type="sibTrans" cxnId="{15F4EB71-8AA8-4385-96FE-38D3276B96EA}">
      <dgm:prSet/>
      <dgm:spPr/>
      <dgm:t>
        <a:bodyPr/>
        <a:lstStyle/>
        <a:p>
          <a:endParaRPr lang="en-US"/>
        </a:p>
      </dgm:t>
    </dgm:pt>
    <dgm:pt modelId="{3DDB05AB-FC37-4E94-A0F1-B2EC45FE60BC}">
      <dgm:prSet phldrT="[Text]" custT="1"/>
      <dgm:spPr/>
      <dgm:t>
        <a:bodyPr/>
        <a:lstStyle/>
        <a:p>
          <a:pPr algn="l"/>
          <a:r>
            <a:rPr lang="en-US" sz="3200" dirty="0">
              <a:solidFill>
                <a:srgbClr val="767171"/>
              </a:solidFill>
            </a:rPr>
            <a:t>Opiates have disinhibiting effects, increasing the likelihood of acting on suicide impulses</a:t>
          </a:r>
        </a:p>
      </dgm:t>
    </dgm:pt>
    <dgm:pt modelId="{FCFCE2D1-45CE-4C4A-B699-6A4335813B3C}" type="parTrans" cxnId="{22D1C35E-913E-449F-AFAA-A49EDA0E772E}">
      <dgm:prSet/>
      <dgm:spPr/>
      <dgm:t>
        <a:bodyPr/>
        <a:lstStyle/>
        <a:p>
          <a:endParaRPr lang="en-US"/>
        </a:p>
      </dgm:t>
    </dgm:pt>
    <dgm:pt modelId="{B69A55A2-4216-49F9-AC99-563101C52902}" type="sibTrans" cxnId="{22D1C35E-913E-449F-AFAA-A49EDA0E772E}">
      <dgm:prSet/>
      <dgm:spPr/>
      <dgm:t>
        <a:bodyPr/>
        <a:lstStyle/>
        <a:p>
          <a:endParaRPr lang="en-US"/>
        </a:p>
      </dgm:t>
    </dgm:pt>
    <dgm:pt modelId="{EC5895CD-F174-4E94-8697-E22FDAB7AA00}">
      <dgm:prSet phldrT="[Text]" custT="1"/>
      <dgm:spPr/>
      <dgm:t>
        <a:bodyPr/>
        <a:lstStyle/>
        <a:p>
          <a:pPr algn="l"/>
          <a:r>
            <a:rPr lang="en-US" sz="3200" dirty="0">
              <a:solidFill>
                <a:srgbClr val="767171"/>
              </a:solidFill>
            </a:rPr>
            <a:t>People who take higher risk doses share other characteristics that explain the link with suicide</a:t>
          </a:r>
        </a:p>
      </dgm:t>
    </dgm:pt>
    <dgm:pt modelId="{47A05FBE-5CC4-4F24-A48B-44169027027D}" type="parTrans" cxnId="{9DBB7DC2-B72F-4B4B-91E7-7E9CE3C3F245}">
      <dgm:prSet/>
      <dgm:spPr/>
      <dgm:t>
        <a:bodyPr/>
        <a:lstStyle/>
        <a:p>
          <a:endParaRPr lang="en-US"/>
        </a:p>
      </dgm:t>
    </dgm:pt>
    <dgm:pt modelId="{A9ABBBB8-4B54-4FE4-A2C4-CAB75C6877C4}" type="sibTrans" cxnId="{9DBB7DC2-B72F-4B4B-91E7-7E9CE3C3F245}">
      <dgm:prSet/>
      <dgm:spPr/>
      <dgm:t>
        <a:bodyPr/>
        <a:lstStyle/>
        <a:p>
          <a:endParaRPr lang="en-US"/>
        </a:p>
      </dgm:t>
    </dgm:pt>
    <dgm:pt modelId="{D2093427-224D-407F-86A6-E17CB8523BF7}" type="pres">
      <dgm:prSet presAssocID="{36360CAE-8AAB-41CC-9625-25C689E7094A}" presName="Name0" presStyleCnt="0">
        <dgm:presLayoutVars>
          <dgm:chMax val="7"/>
          <dgm:dir/>
          <dgm:animLvl val="lvl"/>
          <dgm:resizeHandles val="exact"/>
        </dgm:presLayoutVars>
      </dgm:prSet>
      <dgm:spPr/>
    </dgm:pt>
    <dgm:pt modelId="{77F622A3-3737-4CD0-AFB2-CA47C0196792}" type="pres">
      <dgm:prSet presAssocID="{826ACEB9-DF70-459F-833B-3948E0A85A96}" presName="circle1" presStyleLbl="node1" presStyleIdx="0" presStyleCnt="3"/>
      <dgm:spPr/>
    </dgm:pt>
    <dgm:pt modelId="{1295BC28-6C47-4CE7-B398-5A6C8FE53454}" type="pres">
      <dgm:prSet presAssocID="{826ACEB9-DF70-459F-833B-3948E0A85A96}" presName="space" presStyleCnt="0"/>
      <dgm:spPr/>
    </dgm:pt>
    <dgm:pt modelId="{47FECCBF-D874-45AC-A088-1129CE0AEC8C}" type="pres">
      <dgm:prSet presAssocID="{826ACEB9-DF70-459F-833B-3948E0A85A96}" presName="rect1" presStyleLbl="alignAcc1" presStyleIdx="0" presStyleCnt="3"/>
      <dgm:spPr/>
    </dgm:pt>
    <dgm:pt modelId="{6B65AAE3-6447-401D-BB09-84A6322B9EA8}" type="pres">
      <dgm:prSet presAssocID="{3DDB05AB-FC37-4E94-A0F1-B2EC45FE60BC}" presName="vertSpace2" presStyleLbl="node1" presStyleIdx="0" presStyleCnt="3"/>
      <dgm:spPr/>
    </dgm:pt>
    <dgm:pt modelId="{FC2C32D0-ADDF-462E-ABF4-AE96A50E64DF}" type="pres">
      <dgm:prSet presAssocID="{3DDB05AB-FC37-4E94-A0F1-B2EC45FE60BC}" presName="circle2" presStyleLbl="node1" presStyleIdx="1" presStyleCnt="3"/>
      <dgm:spPr/>
    </dgm:pt>
    <dgm:pt modelId="{E750D4C0-C9F2-496E-AC1F-747A5E6C4538}" type="pres">
      <dgm:prSet presAssocID="{3DDB05AB-FC37-4E94-A0F1-B2EC45FE60BC}" presName="rect2" presStyleLbl="alignAcc1" presStyleIdx="1" presStyleCnt="3"/>
      <dgm:spPr/>
    </dgm:pt>
    <dgm:pt modelId="{49D5AB4A-761B-4F40-8575-8B0043CB266B}" type="pres">
      <dgm:prSet presAssocID="{EC5895CD-F174-4E94-8697-E22FDAB7AA00}" presName="vertSpace3" presStyleLbl="node1" presStyleIdx="1" presStyleCnt="3"/>
      <dgm:spPr/>
    </dgm:pt>
    <dgm:pt modelId="{D62AEF01-0B33-4F08-AED8-2654EBB63C41}" type="pres">
      <dgm:prSet presAssocID="{EC5895CD-F174-4E94-8697-E22FDAB7AA00}" presName="circle3" presStyleLbl="node1" presStyleIdx="2" presStyleCnt="3"/>
      <dgm:spPr/>
    </dgm:pt>
    <dgm:pt modelId="{4C9B41CB-11F5-4908-B5EE-ABD990E5B6A2}" type="pres">
      <dgm:prSet presAssocID="{EC5895CD-F174-4E94-8697-E22FDAB7AA00}" presName="rect3" presStyleLbl="alignAcc1" presStyleIdx="2" presStyleCnt="3" custScaleY="94778"/>
      <dgm:spPr/>
    </dgm:pt>
    <dgm:pt modelId="{FC26061B-26DC-4032-B01D-8E3AE3AAFD1F}" type="pres">
      <dgm:prSet presAssocID="{826ACEB9-DF70-459F-833B-3948E0A85A96}" presName="rect1ParTxNoCh" presStyleLbl="alignAcc1" presStyleIdx="2" presStyleCnt="3">
        <dgm:presLayoutVars>
          <dgm:chMax val="1"/>
          <dgm:bulletEnabled val="1"/>
        </dgm:presLayoutVars>
      </dgm:prSet>
      <dgm:spPr/>
    </dgm:pt>
    <dgm:pt modelId="{DBD4C9F2-ABB0-4C14-B32A-386727C01A39}" type="pres">
      <dgm:prSet presAssocID="{3DDB05AB-FC37-4E94-A0F1-B2EC45FE60BC}" presName="rect2ParTxNoCh" presStyleLbl="alignAcc1" presStyleIdx="2" presStyleCnt="3">
        <dgm:presLayoutVars>
          <dgm:chMax val="1"/>
          <dgm:bulletEnabled val="1"/>
        </dgm:presLayoutVars>
      </dgm:prSet>
      <dgm:spPr/>
    </dgm:pt>
    <dgm:pt modelId="{3B00F8EA-99DB-40C0-BD96-DCB76BF32C41}" type="pres">
      <dgm:prSet presAssocID="{EC5895CD-F174-4E94-8697-E22FDAB7AA00}" presName="rect3ParTxNoCh" presStyleLbl="alignAcc1" presStyleIdx="2" presStyleCnt="3">
        <dgm:presLayoutVars>
          <dgm:chMax val="1"/>
          <dgm:bulletEnabled val="1"/>
        </dgm:presLayoutVars>
      </dgm:prSet>
      <dgm:spPr/>
    </dgm:pt>
  </dgm:ptLst>
  <dgm:cxnLst>
    <dgm:cxn modelId="{0E30412A-245D-4638-B8BA-5D805493F4B0}" type="presOf" srcId="{826ACEB9-DF70-459F-833B-3948E0A85A96}" destId="{47FECCBF-D874-45AC-A088-1129CE0AEC8C}" srcOrd="0" destOrd="0" presId="urn:microsoft.com/office/officeart/2005/8/layout/target3"/>
    <dgm:cxn modelId="{AC1A023F-306E-431C-8D13-A570F74CC38F}" type="presOf" srcId="{EC5895CD-F174-4E94-8697-E22FDAB7AA00}" destId="{3B00F8EA-99DB-40C0-BD96-DCB76BF32C41}" srcOrd="1" destOrd="0" presId="urn:microsoft.com/office/officeart/2005/8/layout/target3"/>
    <dgm:cxn modelId="{22D1C35E-913E-449F-AFAA-A49EDA0E772E}" srcId="{36360CAE-8AAB-41CC-9625-25C689E7094A}" destId="{3DDB05AB-FC37-4E94-A0F1-B2EC45FE60BC}" srcOrd="1" destOrd="0" parTransId="{FCFCE2D1-45CE-4C4A-B699-6A4335813B3C}" sibTransId="{B69A55A2-4216-49F9-AC99-563101C52902}"/>
    <dgm:cxn modelId="{C067274B-74D9-4BBD-98B5-72F5CD8842A5}" type="presOf" srcId="{3DDB05AB-FC37-4E94-A0F1-B2EC45FE60BC}" destId="{E750D4C0-C9F2-496E-AC1F-747A5E6C4538}" srcOrd="0" destOrd="0" presId="urn:microsoft.com/office/officeart/2005/8/layout/target3"/>
    <dgm:cxn modelId="{15F4EB71-8AA8-4385-96FE-38D3276B96EA}" srcId="{36360CAE-8AAB-41CC-9625-25C689E7094A}" destId="{826ACEB9-DF70-459F-833B-3948E0A85A96}" srcOrd="0" destOrd="0" parTransId="{510859BC-A2AC-4866-B756-337526FC4F95}" sibTransId="{C233C63F-7B08-45C1-9C3F-91A1F9899AC5}"/>
    <dgm:cxn modelId="{5F097981-10C0-4796-9146-164583525B1A}" type="presOf" srcId="{36360CAE-8AAB-41CC-9625-25C689E7094A}" destId="{D2093427-224D-407F-86A6-E17CB8523BF7}" srcOrd="0" destOrd="0" presId="urn:microsoft.com/office/officeart/2005/8/layout/target3"/>
    <dgm:cxn modelId="{D4ADF596-55F9-4302-8F20-876562F3A1D6}" type="presOf" srcId="{826ACEB9-DF70-459F-833B-3948E0A85A96}" destId="{FC26061B-26DC-4032-B01D-8E3AE3AAFD1F}" srcOrd="1" destOrd="0" presId="urn:microsoft.com/office/officeart/2005/8/layout/target3"/>
    <dgm:cxn modelId="{9DBB7DC2-B72F-4B4B-91E7-7E9CE3C3F245}" srcId="{36360CAE-8AAB-41CC-9625-25C689E7094A}" destId="{EC5895CD-F174-4E94-8697-E22FDAB7AA00}" srcOrd="2" destOrd="0" parTransId="{47A05FBE-5CC4-4F24-A48B-44169027027D}" sibTransId="{A9ABBBB8-4B54-4FE4-A2C4-CAB75C6877C4}"/>
    <dgm:cxn modelId="{9BE27AE3-319D-44EE-962F-2DA68BD64EE5}" type="presOf" srcId="{EC5895CD-F174-4E94-8697-E22FDAB7AA00}" destId="{4C9B41CB-11F5-4908-B5EE-ABD990E5B6A2}" srcOrd="0" destOrd="0" presId="urn:microsoft.com/office/officeart/2005/8/layout/target3"/>
    <dgm:cxn modelId="{E3E611E9-71ED-4973-91A2-3AC970E3FA22}" type="presOf" srcId="{3DDB05AB-FC37-4E94-A0F1-B2EC45FE60BC}" destId="{DBD4C9F2-ABB0-4C14-B32A-386727C01A39}" srcOrd="1" destOrd="0" presId="urn:microsoft.com/office/officeart/2005/8/layout/target3"/>
    <dgm:cxn modelId="{990FF2A9-1D7E-4EEC-9C17-20B27A09BBB9}" type="presParOf" srcId="{D2093427-224D-407F-86A6-E17CB8523BF7}" destId="{77F622A3-3737-4CD0-AFB2-CA47C0196792}" srcOrd="0" destOrd="0" presId="urn:microsoft.com/office/officeart/2005/8/layout/target3"/>
    <dgm:cxn modelId="{D743C5F3-514E-4971-AB65-39DCF787EFF8}" type="presParOf" srcId="{D2093427-224D-407F-86A6-E17CB8523BF7}" destId="{1295BC28-6C47-4CE7-B398-5A6C8FE53454}" srcOrd="1" destOrd="0" presId="urn:microsoft.com/office/officeart/2005/8/layout/target3"/>
    <dgm:cxn modelId="{F6B18D3C-0A7E-4734-B1D5-AC288237A75F}" type="presParOf" srcId="{D2093427-224D-407F-86A6-E17CB8523BF7}" destId="{47FECCBF-D874-45AC-A088-1129CE0AEC8C}" srcOrd="2" destOrd="0" presId="urn:microsoft.com/office/officeart/2005/8/layout/target3"/>
    <dgm:cxn modelId="{719EF440-A7EE-4C42-921D-170EA7C980DD}" type="presParOf" srcId="{D2093427-224D-407F-86A6-E17CB8523BF7}" destId="{6B65AAE3-6447-401D-BB09-84A6322B9EA8}" srcOrd="3" destOrd="0" presId="urn:microsoft.com/office/officeart/2005/8/layout/target3"/>
    <dgm:cxn modelId="{73BD1EB1-AFD5-4585-BD7D-5296B559CCAE}" type="presParOf" srcId="{D2093427-224D-407F-86A6-E17CB8523BF7}" destId="{FC2C32D0-ADDF-462E-ABF4-AE96A50E64DF}" srcOrd="4" destOrd="0" presId="urn:microsoft.com/office/officeart/2005/8/layout/target3"/>
    <dgm:cxn modelId="{02E034C9-C997-4C73-8C5F-EEF6839B6B55}" type="presParOf" srcId="{D2093427-224D-407F-86A6-E17CB8523BF7}" destId="{E750D4C0-C9F2-496E-AC1F-747A5E6C4538}" srcOrd="5" destOrd="0" presId="urn:microsoft.com/office/officeart/2005/8/layout/target3"/>
    <dgm:cxn modelId="{80968614-6221-47EB-8791-0D77A4865964}" type="presParOf" srcId="{D2093427-224D-407F-86A6-E17CB8523BF7}" destId="{49D5AB4A-761B-4F40-8575-8B0043CB266B}" srcOrd="6" destOrd="0" presId="urn:microsoft.com/office/officeart/2005/8/layout/target3"/>
    <dgm:cxn modelId="{4CF4F3C2-E998-44F9-9289-88F01A631BBD}" type="presParOf" srcId="{D2093427-224D-407F-86A6-E17CB8523BF7}" destId="{D62AEF01-0B33-4F08-AED8-2654EBB63C41}" srcOrd="7" destOrd="0" presId="urn:microsoft.com/office/officeart/2005/8/layout/target3"/>
    <dgm:cxn modelId="{3F726C72-9186-4F24-BA3B-6BE34D344602}" type="presParOf" srcId="{D2093427-224D-407F-86A6-E17CB8523BF7}" destId="{4C9B41CB-11F5-4908-B5EE-ABD990E5B6A2}" srcOrd="8" destOrd="0" presId="urn:microsoft.com/office/officeart/2005/8/layout/target3"/>
    <dgm:cxn modelId="{45D03F90-1C9B-42DC-879A-25446501F515}" type="presParOf" srcId="{D2093427-224D-407F-86A6-E17CB8523BF7}" destId="{FC26061B-26DC-4032-B01D-8E3AE3AAFD1F}" srcOrd="9" destOrd="0" presId="urn:microsoft.com/office/officeart/2005/8/layout/target3"/>
    <dgm:cxn modelId="{B98893A5-30A0-456E-9186-F14E0208D8AC}" type="presParOf" srcId="{D2093427-224D-407F-86A6-E17CB8523BF7}" destId="{DBD4C9F2-ABB0-4C14-B32A-386727C01A39}" srcOrd="10" destOrd="0" presId="urn:microsoft.com/office/officeart/2005/8/layout/target3"/>
    <dgm:cxn modelId="{8ADE5169-7A6D-48D2-BC4F-D7A903FA35B1}" type="presParOf" srcId="{D2093427-224D-407F-86A6-E17CB8523BF7}" destId="{3B00F8EA-99DB-40C0-BD96-DCB76BF32C41}"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622A3-3737-4CD0-AFB2-CA47C0196792}">
      <dsp:nvSpPr>
        <dsp:cNvPr id="0" name=""/>
        <dsp:cNvSpPr/>
      </dsp:nvSpPr>
      <dsp:spPr>
        <a:xfrm>
          <a:off x="0" y="0"/>
          <a:ext cx="4430135" cy="4430135"/>
        </a:xfrm>
        <a:prstGeom prst="pie">
          <a:avLst>
            <a:gd name="adj1" fmla="val 5400000"/>
            <a:gd name="adj2" fmla="val 16200000"/>
          </a:avLst>
        </a:prstGeom>
        <a:solidFill>
          <a:schemeClr val="accent2">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7FECCBF-D874-45AC-A088-1129CE0AEC8C}">
      <dsp:nvSpPr>
        <dsp:cNvPr id="0" name=""/>
        <dsp:cNvSpPr/>
      </dsp:nvSpPr>
      <dsp:spPr>
        <a:xfrm>
          <a:off x="2215067" y="0"/>
          <a:ext cx="8273638" cy="443013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lumMod val="50000"/>
                  <a:lumOff val="50000"/>
                </a:schemeClr>
              </a:solidFill>
              <a:effectLst/>
              <a:latin typeface="+mn-lt"/>
              <a:ea typeface="+mn-ea"/>
              <a:cs typeface="+mn-cs"/>
            </a:rPr>
            <a:t>Higher doses of opioids offer increased access to lethal means</a:t>
          </a:r>
        </a:p>
      </dsp:txBody>
      <dsp:txXfrm>
        <a:off x="2215067" y="0"/>
        <a:ext cx="8273638" cy="1329043"/>
      </dsp:txXfrm>
    </dsp:sp>
    <dsp:sp modelId="{FC2C32D0-ADDF-462E-ABF4-AE96A50E64DF}">
      <dsp:nvSpPr>
        <dsp:cNvPr id="0" name=""/>
        <dsp:cNvSpPr/>
      </dsp:nvSpPr>
      <dsp:spPr>
        <a:xfrm>
          <a:off x="775275" y="1329043"/>
          <a:ext cx="2879584" cy="2879584"/>
        </a:xfrm>
        <a:prstGeom prst="pie">
          <a:avLst>
            <a:gd name="adj1" fmla="val 5400000"/>
            <a:gd name="adj2" fmla="val 16200000"/>
          </a:avLst>
        </a:prstGeom>
        <a:solidFill>
          <a:schemeClr val="accent2">
            <a:alpha val="90000"/>
            <a:hueOff val="0"/>
            <a:satOff val="0"/>
            <a:lumOff val="0"/>
            <a:alphaOff val="-2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750D4C0-C9F2-496E-AC1F-747A5E6C4538}">
      <dsp:nvSpPr>
        <dsp:cNvPr id="0" name=""/>
        <dsp:cNvSpPr/>
      </dsp:nvSpPr>
      <dsp:spPr>
        <a:xfrm>
          <a:off x="2215067" y="1329043"/>
          <a:ext cx="8273638" cy="287958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rgbClr val="767171"/>
              </a:solidFill>
            </a:rPr>
            <a:t>Opiates have disinhibiting effects, increasing the likelihood of acting on suicide impulses</a:t>
          </a:r>
        </a:p>
      </dsp:txBody>
      <dsp:txXfrm>
        <a:off x="2215067" y="1329043"/>
        <a:ext cx="8273638" cy="1329038"/>
      </dsp:txXfrm>
    </dsp:sp>
    <dsp:sp modelId="{D62AEF01-0B33-4F08-AED8-2654EBB63C41}">
      <dsp:nvSpPr>
        <dsp:cNvPr id="0" name=""/>
        <dsp:cNvSpPr/>
      </dsp:nvSpPr>
      <dsp:spPr>
        <a:xfrm>
          <a:off x="1550547" y="2658082"/>
          <a:ext cx="1329039" cy="1329039"/>
        </a:xfrm>
        <a:prstGeom prst="pie">
          <a:avLst>
            <a:gd name="adj1" fmla="val 5400000"/>
            <a:gd name="adj2" fmla="val 16200000"/>
          </a:avLst>
        </a:prstGeom>
        <a:solidFill>
          <a:schemeClr val="accent2">
            <a:alpha val="90000"/>
            <a:hueOff val="0"/>
            <a:satOff val="0"/>
            <a:lumOff val="0"/>
            <a:alpha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9B41CB-11F5-4908-B5EE-ABD990E5B6A2}">
      <dsp:nvSpPr>
        <dsp:cNvPr id="0" name=""/>
        <dsp:cNvSpPr/>
      </dsp:nvSpPr>
      <dsp:spPr>
        <a:xfrm>
          <a:off x="2215067" y="2692783"/>
          <a:ext cx="8273638" cy="125963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rgbClr val="767171"/>
              </a:solidFill>
            </a:rPr>
            <a:t>People who take higher risk doses share other characteristics that explain the link with suicide</a:t>
          </a:r>
        </a:p>
      </dsp:txBody>
      <dsp:txXfrm>
        <a:off x="2215067" y="2692783"/>
        <a:ext cx="8273638" cy="125963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1DEBC-CA73-F642-A238-8CD459E05DC6}"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730A5-E118-DD43-8C03-06ED1FCE0900}" type="slidenum">
              <a:rPr lang="en-US" smtClean="0"/>
              <a:t>‹#›</a:t>
            </a:fld>
            <a:endParaRPr lang="en-US"/>
          </a:p>
        </p:txBody>
      </p:sp>
    </p:spTree>
    <p:extLst>
      <p:ext uri="{BB962C8B-B14F-4D97-AF65-F5344CB8AC3E}">
        <p14:creationId xmlns:p14="http://schemas.microsoft.com/office/powerpoint/2010/main" val="302642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amhsa.gov/data/report/2020-nsduh-detailed-tabl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prc.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imh.nih.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zerosuicide.edc.org/sites/default/files/2020-11/2020.11.18%20Suicide%20Care%20Training%20Options_0.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imh.nih.gov/research/research-conducted-at-nimh/asq-toolkit-material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bi.nlm.nih.gov/pmc/articles/PMC149526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zerosuicide.edc.org/resources/resource-database/columbia-suicide-severity-rating-scale-c-ssr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bi.nlm.nih.gov/pubmed/22548324"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cbi.nlm.nih.gov/pubmed/11376235" TargetMode="External"/><Relationship Id="rId5" Type="http://schemas.openxmlformats.org/officeDocument/2006/relationships/hyperlink" Target="https://www.ncbi.nlm.nih.gov/pubmed/24998511" TargetMode="External"/><Relationship Id="rId4" Type="http://schemas.openxmlformats.org/officeDocument/2006/relationships/hyperlink" Target="https://www.ncbi.nlm.nih.gov/pubmed/1581198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ymRDAEhV69o"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unr.edu/livewell" TargetMode="External"/><Relationship Id="rId3" Type="http://schemas.openxmlformats.org/officeDocument/2006/relationships/hyperlink" Target="https://zerosuicideinstitute.com/" TargetMode="External"/><Relationship Id="rId7" Type="http://schemas.openxmlformats.org/officeDocument/2006/relationships/hyperlink" Target="https://988lifeline.org/current-events/the-lifeline-and-988"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nvopioidresponse.org/initiatives/zs/" TargetMode="External"/><Relationship Id="rId5" Type="http://schemas.openxmlformats.org/officeDocument/2006/relationships/hyperlink" Target="http://suicideprevention.nv.gov/" TargetMode="External"/><Relationship Id="rId4" Type="http://schemas.openxmlformats.org/officeDocument/2006/relationships/hyperlink" Target="https://zerosuicide.edc.org/movement/zero-suicide-listserv"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pttcnetwork.org/" TargetMode="External"/><Relationship Id="rId3" Type="http://schemas.openxmlformats.org/officeDocument/2006/relationships/hyperlink" Target="https://www.unr.edu/drc" TargetMode="External"/><Relationship Id="rId7" Type="http://schemas.openxmlformats.org/officeDocument/2006/relationships/hyperlink" Target="https://mhttcnetwork.org/"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attcnetwork.org/centers/pacific-southwest-attc/home" TargetMode="External"/><Relationship Id="rId5" Type="http://schemas.openxmlformats.org/officeDocument/2006/relationships/hyperlink" Target="https://casatondemand.org/resources_downloads/" TargetMode="External"/><Relationship Id="rId10" Type="http://schemas.openxmlformats.org/officeDocument/2006/relationships/hyperlink" Target="techtransfercenters.org" TargetMode="External"/><Relationship Id="rId4" Type="http://schemas.openxmlformats.org/officeDocument/2006/relationships/hyperlink" Target="https://www.unr.edu/education/faculty-and-staff/nevada-center-for-excellence-in-disabilities" TargetMode="External"/><Relationship Id="rId9" Type="http://schemas.openxmlformats.org/officeDocument/2006/relationships/hyperlink" Target="https://adsd.nv.gov/"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ssrs.columbia.ed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Pathways to Crisis Services (PICS) Curriculum Infusion Packages (CIPs) are a product for educators and trainers developed in 2022/2023 by the Center for the Application of Substance Abuse Technologies (CASAT). The main developers of crisis services materials are April Lang-Barroga, LMFT, LCADC, NCC, and Bianca D. McCall, LMFT. Additional guidance and editing support were provided by, Terra Hamblin, MA, Nancy Roget, MS, and Sophia Graham, BS. </a:t>
            </a:r>
          </a:p>
          <a:p>
            <a:pPr rtl="0"/>
            <a:endParaRPr lang="en-US" sz="1100" b="0" dirty="0">
              <a:effectLst/>
            </a:endParaRPr>
          </a:p>
          <a:p>
            <a:pPr rtl="0"/>
            <a:r>
              <a:rPr lang="en-US" sz="1100" b="0" i="0" u="none" strike="noStrike" kern="1200" dirty="0">
                <a:solidFill>
                  <a:schemeClr val="tx1"/>
                </a:solidFill>
                <a:effectLst/>
                <a:latin typeface="+mn-lt"/>
                <a:ea typeface="+mn-ea"/>
                <a:cs typeface="+mn-cs"/>
              </a:rPr>
              <a:t>This product was developed to help community college/university faculty, as well as clinical supervisors and recovery support staff have access to brief, science-based content with the goal of providing materials that can be easily infused into existing substance use disorder and related courses (e.g., social work, nursing, criminal justice, foundation of addiction courses, ethics, counseling courses, etc.). Individuals can select the specific content to infuse into existing curricula/materials depending on the specific needs of their learners. Each slide in the slide decks contains notes to provide guidance on the topics along with references and handouts where appropriate. If you require further information, please do not hesitate to contact the CASATs PICS Project Staff located at CASAT (775-784-6265) You are free to use these slides and pictures, but please give credit to PICS when using them by referencing the PICS Program at the beginning of your presentation. </a:t>
            </a:r>
          </a:p>
          <a:p>
            <a:pPr rtl="0"/>
            <a:endParaRPr lang="en-US" sz="1100" b="0" dirty="0">
              <a:effectLst/>
            </a:endParaRPr>
          </a:p>
          <a:p>
            <a:pPr rtl="0"/>
            <a:r>
              <a:rPr lang="en-US" sz="1100" b="0" i="0" u="none" strike="noStrike" kern="1200" dirty="0">
                <a:solidFill>
                  <a:schemeClr val="tx1"/>
                </a:solidFill>
                <a:effectLst/>
                <a:latin typeface="+mn-lt"/>
                <a:ea typeface="+mn-ea"/>
                <a:cs typeface="+mn-cs"/>
              </a:rPr>
              <a:t>Funding for this product/publication was made possible in whole or in part by the Nevada Division of Public and Behavioral Health Bureau of Behavioral Health, Prevention, and Wellness (DHHS). The views expressed in these materials do not necessarily reflect the official policies or views of DHHS or the State of Nevada nor does mention of trade names, commercial practices, or organizations imply endorsement by the U.S. Government or the State.</a:t>
            </a:r>
          </a:p>
          <a:p>
            <a:pPr rtl="0"/>
            <a:endParaRPr lang="en-US" sz="1100" b="0" dirty="0">
              <a:effectLst/>
            </a:endParaRPr>
          </a:p>
          <a:p>
            <a:pPr rtl="0"/>
            <a:r>
              <a:rPr lang="en-US" sz="1100" b="0" i="0" u="none" strike="noStrike" kern="1200" dirty="0">
                <a:solidFill>
                  <a:schemeClr val="tx1"/>
                </a:solidFill>
                <a:effectLst/>
                <a:latin typeface="+mn-lt"/>
                <a:ea typeface="+mn-ea"/>
                <a:cs typeface="+mn-cs"/>
              </a:rPr>
              <a:t>Additional resources are available to enhance and support the information provided in this brief presentation.</a:t>
            </a:r>
            <a:endParaRPr lang="en-US" sz="1100" b="0" dirty="0">
              <a:effectLst/>
            </a:endParaRPr>
          </a:p>
          <a:p>
            <a:br>
              <a:rPr lang="en-US" sz="1100" dirty="0"/>
            </a:br>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Date last updated:</a:t>
            </a:r>
            <a:r>
              <a:rPr lang="en-US" sz="1100" kern="1200" dirty="0">
                <a:solidFill>
                  <a:schemeClr val="tx1"/>
                </a:solidFill>
                <a:effectLst/>
                <a:latin typeface="+mn-lt"/>
                <a:ea typeface="+mn-ea"/>
                <a:cs typeface="+mn-cs"/>
              </a:rPr>
              <a:t> January 2023</a:t>
            </a:r>
            <a:endParaRPr lang="en-US" sz="1100" kern="1200" dirty="0">
              <a:solidFill>
                <a:schemeClr val="tx1"/>
              </a:solidFill>
              <a:effectLst/>
              <a:latin typeface="+mn-lt"/>
              <a:cs typeface="Calibri"/>
            </a:endParaRPr>
          </a:p>
          <a:p>
            <a:endParaRPr lang="en-US" sz="1100" dirty="0">
              <a:solidFill>
                <a:schemeClr val="bg2">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a:t>
            </a:fld>
            <a:endParaRPr lang="en-US"/>
          </a:p>
        </p:txBody>
      </p:sp>
    </p:spTree>
    <p:extLst>
      <p:ext uri="{BB962C8B-B14F-4D97-AF65-F5344CB8AC3E}">
        <p14:creationId xmlns:p14="http://schemas.microsoft.com/office/powerpoint/2010/main" val="43865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a:t>
            </a:r>
            <a:r>
              <a:rPr lang="en-US" sz="1100" dirty="0"/>
              <a:t>: SUICIDE PREVENTION</a:t>
            </a:r>
          </a:p>
          <a:p>
            <a:endParaRPr lang="en-US" sz="1100" dirty="0"/>
          </a:p>
          <a:p>
            <a:pPr marL="0" indent="0">
              <a:lnSpc>
                <a:spcPct val="150000"/>
              </a:lnSpc>
              <a:buFont typeface="Arial" panose="020B0604020202020204" pitchFamily="34" charset="0"/>
              <a:buNone/>
            </a:pPr>
            <a:r>
              <a:rPr lang="en-US" sz="1100" dirty="0">
                <a:solidFill>
                  <a:schemeClr val="bg1">
                    <a:lumMod val="50000"/>
                  </a:schemeClr>
                </a:solidFill>
              </a:rPr>
              <a:t>Data from 17 states NVDRS  (National violent death reporting system)</a:t>
            </a:r>
          </a:p>
          <a:p>
            <a:pPr marL="342900" indent="-342900">
              <a:lnSpc>
                <a:spcPct val="150000"/>
              </a:lnSpc>
              <a:buFont typeface="Arial" panose="020B0604020202020204" pitchFamily="34" charset="0"/>
              <a:buChar char="•"/>
            </a:pPr>
            <a:r>
              <a:rPr lang="en-US" sz="1100" dirty="0">
                <a:solidFill>
                  <a:schemeClr val="bg1">
                    <a:lumMod val="50000"/>
                  </a:schemeClr>
                </a:solidFill>
              </a:rPr>
              <a:t>22% of suicides involve alcohol intoxication, (30-40% of suicide attempts) </a:t>
            </a:r>
          </a:p>
          <a:p>
            <a:pPr marL="342900" indent="-342900">
              <a:lnSpc>
                <a:spcPct val="150000"/>
              </a:lnSpc>
              <a:buFont typeface="Arial" panose="020B0604020202020204" pitchFamily="34" charset="0"/>
              <a:buChar char="•"/>
            </a:pPr>
            <a:r>
              <a:rPr lang="en-US" sz="1100" dirty="0">
                <a:solidFill>
                  <a:schemeClr val="bg1">
                    <a:lumMod val="50000"/>
                  </a:schemeClr>
                </a:solidFill>
              </a:rPr>
              <a:t>Opiates, including heroin and prescription painkillers present in 20% of U.S. suicide deaths. </a:t>
            </a:r>
          </a:p>
          <a:p>
            <a:pPr marL="342900" indent="-342900">
              <a:lnSpc>
                <a:spcPct val="150000"/>
              </a:lnSpc>
              <a:buFont typeface="Arial" panose="020B0604020202020204" pitchFamily="34" charset="0"/>
              <a:buChar char="•"/>
            </a:pPr>
            <a:r>
              <a:rPr lang="en-US" sz="1100" dirty="0">
                <a:solidFill>
                  <a:schemeClr val="bg1">
                    <a:lumMod val="50000"/>
                  </a:schemeClr>
                </a:solidFill>
              </a:rPr>
              <a:t>Marijuana-10%, cocaine-4%, amphetamines-3%</a:t>
            </a:r>
          </a:p>
          <a:p>
            <a:endParaRPr lang="en-US" sz="1100" dirty="0"/>
          </a:p>
          <a:p>
            <a:r>
              <a:rPr lang="en-US" sz="1100" b="1" dirty="0"/>
              <a:t>In total, there were 186,763 alcohol-induced, drug-induced, and suicide deaths—or an age-adjusted rate of 54.8 deaths per 100,000 people—in the United States in 2020; this is a 20 percent</a:t>
            </a:r>
          </a:p>
          <a:p>
            <a:r>
              <a:rPr lang="en-US" sz="1100" b="1" dirty="0"/>
              <a:t>increase over 2019 and a 77 percent increase over 2010. </a:t>
            </a:r>
          </a:p>
          <a:p>
            <a:endParaRPr lang="en-US" sz="1100" b="1" dirty="0"/>
          </a:p>
          <a:p>
            <a:r>
              <a:rPr lang="en-US" sz="1100" b="1" dirty="0"/>
              <a:t>Resource:</a:t>
            </a:r>
          </a:p>
          <a:p>
            <a:r>
              <a:rPr lang="en-US" sz="1100" dirty="0"/>
              <a:t>Trust for America’s Health (2022): https://www.tfah.org/wp-content/uploads/2022/05/TFAH_2022_PainIntheNation_Fnl.pdf</a:t>
            </a:r>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10</a:t>
            </a:fld>
            <a:endParaRPr lang="en-US"/>
          </a:p>
        </p:txBody>
      </p:sp>
    </p:spTree>
    <p:extLst>
      <p:ext uri="{BB962C8B-B14F-4D97-AF65-F5344CB8AC3E}">
        <p14:creationId xmlns:p14="http://schemas.microsoft.com/office/powerpoint/2010/main" val="2214237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dirty="0"/>
              <a:t>Substance Use and Suicide</a:t>
            </a:r>
          </a:p>
          <a:p>
            <a:pPr algn="l"/>
            <a:endParaRPr lang="en-US" sz="1100" b="0" i="0" u="none" strike="noStrike" dirty="0">
              <a:solidFill>
                <a:srgbClr val="373737"/>
              </a:solidFill>
              <a:effectLst/>
            </a:endParaRPr>
          </a:p>
          <a:p>
            <a:pPr algn="l"/>
            <a:r>
              <a:rPr lang="en-US" sz="1100" b="0" i="0" u="none" strike="noStrike" dirty="0">
                <a:solidFill>
                  <a:srgbClr val="373737"/>
                </a:solidFill>
                <a:effectLst/>
              </a:rPr>
              <a:t>This pie chart illustrates the means of suicide deaths by various methods. </a:t>
            </a:r>
          </a:p>
          <a:p>
            <a:pPr marL="171450" indent="-171450" algn="l">
              <a:buFont typeface="Arial" panose="020B0604020202020204" pitchFamily="34" charset="0"/>
              <a:buChar char="•"/>
            </a:pPr>
            <a:r>
              <a:rPr lang="en-US" sz="1100" b="0" i="0" u="none" strike="noStrike" dirty="0">
                <a:solidFill>
                  <a:srgbClr val="373737"/>
                </a:solidFill>
                <a:effectLst/>
              </a:rPr>
              <a:t>Firearms accounted for a majority (53%) of the deaths by suicide, followed by suffocation (27%) and other (8%). </a:t>
            </a:r>
          </a:p>
          <a:p>
            <a:pPr marL="171450" indent="-171450" algn="l">
              <a:buFont typeface="Arial" panose="020B0604020202020204" pitchFamily="34" charset="0"/>
              <a:buChar char="•"/>
            </a:pPr>
            <a:r>
              <a:rPr lang="en-US" sz="1100" b="0" i="0" u="none" strike="noStrike" dirty="0">
                <a:solidFill>
                  <a:srgbClr val="373737"/>
                </a:solidFill>
                <a:effectLst/>
              </a:rPr>
              <a:t>Poisonings accounted for 12% of suicide deaths in 2020. </a:t>
            </a:r>
          </a:p>
          <a:p>
            <a:pPr marL="171450" indent="-171450" algn="l">
              <a:buFont typeface="Arial" panose="020B0604020202020204" pitchFamily="34" charset="0"/>
              <a:buChar char="•"/>
            </a:pPr>
            <a:r>
              <a:rPr lang="en-US" sz="1100" b="0" i="0" u="none" strike="noStrike" dirty="0">
                <a:solidFill>
                  <a:srgbClr val="373737"/>
                </a:solidFill>
                <a:effectLst/>
              </a:rPr>
              <a:t>The accompanying bar graph illustrates the contribution of various substances to poisoning suicides. As the graph shows, other and unspecified drugs and medicaments, and biological substances are contributors </a:t>
            </a:r>
            <a:r>
              <a:rPr lang="en-US" sz="1100" dirty="0">
                <a:solidFill>
                  <a:srgbClr val="373737"/>
                </a:solidFill>
              </a:rPr>
              <a:t>to</a:t>
            </a:r>
            <a:r>
              <a:rPr lang="en-US" sz="1100" b="0" i="0" u="none" strike="noStrike" dirty="0">
                <a:solidFill>
                  <a:srgbClr val="373737"/>
                </a:solidFill>
                <a:effectLst/>
              </a:rPr>
              <a:t> over 49% of poisoning deaths.</a:t>
            </a:r>
            <a:r>
              <a:rPr lang="en-US" sz="1100" b="0" i="0" u="none" strike="noStrike" baseline="30000" dirty="0">
                <a:solidFill>
                  <a:srgbClr val="373737"/>
                </a:solidFill>
                <a:effectLst/>
              </a:rPr>
              <a:t>1</a:t>
            </a:r>
            <a:endParaRPr lang="en-US" sz="1100" b="0" i="0" u="none" strike="noStrike" dirty="0">
              <a:solidFill>
                <a:srgbClr val="373737"/>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100" dirty="0"/>
            </a:br>
            <a:r>
              <a:rPr lang="en-US" sz="1100" b="1" dirty="0"/>
              <a:t>Reference</a:t>
            </a:r>
            <a:r>
              <a:rPr lang="en-US" sz="1100" b="1" baseline="0" dirty="0"/>
              <a:t>: </a:t>
            </a:r>
            <a:r>
              <a:rPr lang="en-US" sz="1100" baseline="0" dirty="0"/>
              <a:t>CDC, 2021</a:t>
            </a:r>
          </a:p>
          <a:p>
            <a:pPr rtl="0" fontAlgn="base"/>
            <a:r>
              <a:rPr lang="en-US" sz="1200" b="0" i="0" kern="1200" dirty="0">
                <a:solidFill>
                  <a:schemeClr val="tx1"/>
                </a:solidFill>
                <a:effectLst/>
                <a:latin typeface="+mn-lt"/>
                <a:ea typeface="+mn-ea"/>
                <a:cs typeface="+mn-cs"/>
              </a:rPr>
              <a:t>Centers for Disease Control and Prevention, National Center for Health Statistics. (2021). 1999-2020 Wide Ranging Online Data for Epidemiological Research (WONDER), Multiple Cause of Death files [Data file]. Retrieved from </a:t>
            </a:r>
            <a:r>
              <a:rPr lang="en-US" sz="1200" b="0" i="0" u="sng" strike="noStrike" kern="1200" dirty="0">
                <a:solidFill>
                  <a:schemeClr val="tx1"/>
                </a:solidFill>
                <a:effectLst/>
                <a:latin typeface="+mn-lt"/>
                <a:ea typeface="+mn-ea"/>
                <a:cs typeface="+mn-cs"/>
                <a:hlinkClick r:id="rId3"/>
              </a:rPr>
              <a:t>http://wonder.cdc.gov/ucd-icd10.html</a:t>
            </a:r>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Center for Behavioral Health Statistics and Quality. (2021). </a:t>
            </a:r>
            <a:r>
              <a:rPr lang="en-US" sz="1200" b="0" i="1" kern="1200" dirty="0">
                <a:solidFill>
                  <a:schemeClr val="tx1"/>
                </a:solidFill>
                <a:effectLst/>
                <a:latin typeface="+mn-lt"/>
                <a:ea typeface="+mn-ea"/>
                <a:cs typeface="+mn-cs"/>
              </a:rPr>
              <a:t>2020 National Survey on Drug Use and Health: Detailed Tables.</a:t>
            </a:r>
            <a:r>
              <a:rPr lang="en-US" sz="1200" b="0" i="0" kern="1200" dirty="0">
                <a:solidFill>
                  <a:schemeClr val="tx1"/>
                </a:solidFill>
                <a:effectLst/>
                <a:latin typeface="+mn-lt"/>
                <a:ea typeface="+mn-ea"/>
                <a:cs typeface="+mn-cs"/>
              </a:rPr>
              <a:t> Substance Abuse and Mental Health Services Administration, Rockville, MD. Retrieved from </a:t>
            </a:r>
            <a:r>
              <a:rPr lang="en-US" sz="1200" b="0" i="0" u="sng" strike="noStrike" kern="1200" dirty="0">
                <a:solidFill>
                  <a:schemeClr val="tx1"/>
                </a:solidFill>
                <a:effectLst/>
                <a:latin typeface="+mn-lt"/>
                <a:ea typeface="+mn-ea"/>
                <a:cs typeface="+mn-cs"/>
                <a:hlinkClick r:id="rId4"/>
              </a:rPr>
              <a:t>https://www.samhsa.gov/data/report/2020-nsduh-detailed-tables</a:t>
            </a:r>
            <a:r>
              <a:rPr lang="en-US" sz="12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t>Image Credit</a:t>
            </a:r>
            <a:r>
              <a:rPr lang="en-US" sz="1100" dirty="0"/>
              <a:t>: </a:t>
            </a: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sprc.org</a:t>
            </a:r>
            <a:r>
              <a:rPr lang="en-US" sz="1200" b="0" i="0" kern="1200" dirty="0">
                <a:solidFill>
                  <a:schemeClr val="tx1"/>
                </a:solidFill>
                <a:effectLst/>
                <a:latin typeface="+mn-lt"/>
                <a:ea typeface="+mn-ea"/>
                <a:cs typeface="+mn-cs"/>
              </a:rPr>
              <a:t>/about-suicide/scope-of-the-problem/suicide-and-opioids/</a:t>
            </a: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11</a:t>
            </a:fld>
            <a:endParaRPr lang="en-US"/>
          </a:p>
        </p:txBody>
      </p:sp>
    </p:spTree>
    <p:extLst>
      <p:ext uri="{BB962C8B-B14F-4D97-AF65-F5344CB8AC3E}">
        <p14:creationId xmlns:p14="http://schemas.microsoft.com/office/powerpoint/2010/main" val="646670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Read</a:t>
            </a:r>
            <a:r>
              <a:rPr lang="en-US" sz="1100" dirty="0"/>
              <a:t> slide.</a:t>
            </a:r>
          </a:p>
          <a:p>
            <a:endParaRPr lang="en-US" sz="1100" baseline="0" dirty="0"/>
          </a:p>
          <a:p>
            <a:r>
              <a:rPr lang="en-US" sz="1100" baseline="0" dirty="0"/>
              <a:t>Make the connection that individuals using opiates may have three possible links to suicide as a person with a substance use disorder. </a:t>
            </a:r>
          </a:p>
          <a:p>
            <a:endParaRPr lang="en-US" sz="1100" baseline="0" dirty="0"/>
          </a:p>
          <a:p>
            <a:pPr rtl="0" fontAlgn="base"/>
            <a:r>
              <a:rPr lang="en-US" sz="1100" b="1" baseline="0" dirty="0"/>
              <a:t>Reference and Resources</a:t>
            </a:r>
            <a:r>
              <a:rPr lang="en-US" sz="1100" baseline="0" dirty="0"/>
              <a:t>: </a:t>
            </a:r>
          </a:p>
          <a:p>
            <a:pPr rtl="0" fontAlgn="base"/>
            <a:endParaRPr lang="en-US" sz="1100" baseline="0" dirty="0"/>
          </a:p>
          <a:p>
            <a:pPr rtl="0" fontAlgn="base"/>
            <a:r>
              <a:rPr lang="en-US" sz="1100" baseline="0" dirty="0"/>
              <a:t>Suicide Prevention Resource Center (2020) </a:t>
            </a:r>
            <a:r>
              <a:rPr lang="en-US" sz="1100" b="0" i="0" u="sng" strike="noStrike" kern="1200" dirty="0">
                <a:solidFill>
                  <a:schemeClr val="tx1"/>
                </a:solidFill>
                <a:effectLst/>
                <a:latin typeface="+mn-lt"/>
                <a:ea typeface="+mn-ea"/>
                <a:cs typeface="+mn-cs"/>
                <a:hlinkClick r:id="rId3"/>
              </a:rPr>
              <a:t>www.sprc.org</a:t>
            </a:r>
            <a:r>
              <a:rPr lang="en-US" sz="1100" b="0" i="0" kern="1200" dirty="0">
                <a:solidFill>
                  <a:schemeClr val="tx1"/>
                </a:solidFill>
                <a:effectLst/>
                <a:latin typeface="+mn-lt"/>
                <a:ea typeface="+mn-ea"/>
                <a:cs typeface="+mn-cs"/>
              </a:rPr>
              <a:t>    </a:t>
            </a:r>
          </a:p>
          <a:p>
            <a:pPr rtl="0" fontAlgn="base"/>
            <a:endParaRPr lang="en-US" sz="1100" b="1"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Suicide Prevention Resource Center Archived webinars between opioids and suicide: https://sprc.org/event-training/the-intersection-of-opioid-abuse-overdose-and-suicide-the-role-of-chronic-pain/</a:t>
            </a:r>
            <a:endParaRPr lang="en-US" sz="1100" baseline="0" dirty="0"/>
          </a:p>
          <a:p>
            <a:pPr rtl="0" fontAlgn="base"/>
            <a:r>
              <a:rPr lang="en-US" sz="1100" b="0" i="0" kern="1200" dirty="0">
                <a:solidFill>
                  <a:schemeClr val="tx1"/>
                </a:solidFill>
                <a:effectLst/>
                <a:latin typeface="+mn-lt"/>
                <a:ea typeface="+mn-ea"/>
                <a:cs typeface="+mn-cs"/>
              </a:rPr>
              <a:t>SAMSHA Webinar PowerPoint Slides: The Intersection of Opioids and Suicide, https://www.samhsa.gov/sites/default/files/programs_campaigns/nation_prevention_week/npw2019-webinar-intersection-of-opioids-and-suicide-10252018.pdf</a:t>
            </a:r>
          </a:p>
          <a:p>
            <a:endParaRPr lang="en-US" sz="1100" baseline="0" dirty="0"/>
          </a:p>
          <a:p>
            <a:r>
              <a:rPr lang="en-US" sz="1100" dirty="0"/>
              <a:t>In Brief: Substance Use and Suicide: A Nexus Requiring A Public Health Approach: https://store.samhsa.gov/shin/content//SMA16-4935/SMA16-4935.pdf</a:t>
            </a:r>
          </a:p>
          <a:p>
            <a:endParaRPr lang="en-US" sz="1100" dirty="0"/>
          </a:p>
          <a:p>
            <a:r>
              <a:rPr lang="en-US" sz="1100" dirty="0"/>
              <a:t>SAMHSA’s Suicide Prevention Resource Center: http://www.sprc.org/ </a:t>
            </a:r>
          </a:p>
          <a:p>
            <a:endParaRPr lang="en-US" sz="1100" dirty="0"/>
          </a:p>
          <a:p>
            <a:r>
              <a:rPr lang="en-US" sz="1100" dirty="0"/>
              <a:t>National Suicide Prevention Lifeline: https://suicidepreventionlifeline.org/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818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0" i="0" kern="1200" dirty="0">
                <a:solidFill>
                  <a:schemeClr val="tx1"/>
                </a:solidFill>
                <a:effectLst/>
                <a:latin typeface="+mn-lt"/>
                <a:ea typeface="+mn-ea"/>
                <a:cs typeface="+mn-cs"/>
              </a:rPr>
              <a:t>Research investigating suicide attempts and deaths by suicide has yielded many specific risk factors and warning signs for future suicidal behaviors. The differences among risk factors, warning signs, and "drivers," are person-specific variables that lead individuals to desire death by suicide.</a:t>
            </a:r>
          </a:p>
          <a:p>
            <a:endParaRPr lang="en-US" sz="1100" dirty="0"/>
          </a:p>
          <a:p>
            <a:r>
              <a:rPr lang="en-US" sz="1100" b="1" dirty="0"/>
              <a:t>DISCUSSION</a:t>
            </a:r>
            <a:r>
              <a:rPr lang="en-US" sz="1100" b="1" baseline="0" dirty="0"/>
              <a:t>:</a:t>
            </a:r>
          </a:p>
          <a:p>
            <a:pPr marL="228600" indent="-228600">
              <a:buFont typeface="+mj-lt"/>
              <a:buAutoNum type="arabicPeriod"/>
            </a:pPr>
            <a:r>
              <a:rPr lang="en-US" sz="1100" baseline="0" dirty="0"/>
              <a:t>Read the question aloud and discuss: What are risk factors – also considered the “drivers” to suicide? </a:t>
            </a:r>
          </a:p>
          <a:p>
            <a:pPr marL="228600" indent="-228600">
              <a:buFont typeface="+mj-lt"/>
              <a:buAutoNum type="arabicPeriod"/>
            </a:pPr>
            <a:r>
              <a:rPr lang="en-US" sz="1100" dirty="0"/>
              <a:t>After</a:t>
            </a:r>
            <a:r>
              <a:rPr lang="en-US" sz="1100" baseline="0" dirty="0"/>
              <a:t> the discussion is finished, go to the next slide for review.</a:t>
            </a:r>
          </a:p>
          <a:p>
            <a:pPr marL="228600" indent="-228600">
              <a:buFont typeface="+mj-lt"/>
              <a:buAutoNum type="arabicPeriod"/>
            </a:pPr>
            <a:endParaRPr lang="en-US" sz="1100" baseline="0" dirty="0"/>
          </a:p>
          <a:p>
            <a:pPr marL="0" indent="0">
              <a:buFont typeface="+mj-lt"/>
              <a:buNone/>
            </a:pPr>
            <a:r>
              <a:rPr lang="en-US" sz="1100" baseline="0" dirty="0"/>
              <a:t>Possible answers:</a:t>
            </a:r>
          </a:p>
          <a:p>
            <a:pPr marL="171450" indent="-171450">
              <a:buFont typeface="Arial" panose="020B0604020202020204" pitchFamily="34" charset="0"/>
              <a:buChar char="•"/>
            </a:pPr>
            <a:r>
              <a:rPr lang="en-US" sz="1100" baseline="0" dirty="0"/>
              <a:t>Death of a loved one</a:t>
            </a:r>
          </a:p>
          <a:p>
            <a:pPr marL="171450" indent="-171450">
              <a:buFont typeface="Arial" panose="020B0604020202020204" pitchFamily="34" charset="0"/>
              <a:buChar char="•"/>
            </a:pPr>
            <a:r>
              <a:rPr lang="en-US" sz="1100" baseline="0" dirty="0"/>
              <a:t>Loss of employment</a:t>
            </a:r>
          </a:p>
          <a:p>
            <a:pPr marL="171450" indent="-171450">
              <a:buFont typeface="Arial" panose="020B0604020202020204" pitchFamily="34" charset="0"/>
              <a:buChar char="•"/>
            </a:pPr>
            <a:r>
              <a:rPr lang="en-US" sz="1100" baseline="0" dirty="0"/>
              <a:t>Legal issues</a:t>
            </a:r>
          </a:p>
          <a:p>
            <a:pPr marL="171450" indent="-171450">
              <a:buFont typeface="Arial" panose="020B0604020202020204" pitchFamily="34" charset="0"/>
              <a:buChar char="•"/>
            </a:pPr>
            <a:r>
              <a:rPr lang="en-US" sz="1100" baseline="0" dirty="0"/>
              <a:t>Financial distress</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13</a:t>
            </a:fld>
            <a:endParaRPr lang="en-US"/>
          </a:p>
        </p:txBody>
      </p:sp>
    </p:spTree>
    <p:extLst>
      <p:ext uri="{BB962C8B-B14F-4D97-AF65-F5344CB8AC3E}">
        <p14:creationId xmlns:p14="http://schemas.microsoft.com/office/powerpoint/2010/main" val="181902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slide: </a:t>
            </a:r>
            <a:r>
              <a:rPr lang="en-US" b="0" baseline="0" dirty="0"/>
              <a:t>Sudden changes in behavior is a key identifier that someone may be at risk of suicide.</a:t>
            </a:r>
          </a:p>
          <a:p>
            <a:endParaRPr lang="en-US" b="0" baseline="0" dirty="0"/>
          </a:p>
          <a:p>
            <a:r>
              <a:rPr lang="en-US" b="1" baseline="0" dirty="0"/>
              <a:t>Reference</a:t>
            </a:r>
            <a:r>
              <a:rPr lang="en-US" b="0" baseline="0" dirty="0"/>
              <a:t>: National Institute of Mental Health (NIH), Warning Signs of Suicide https://www.nimh.nih.gov/health/publications/warning-signs-of-suicide</a:t>
            </a:r>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fld id="{7E9730A5-E118-DD43-8C03-06ED1FCE0900}" type="slidenum">
              <a:rPr lang="en-US" smtClean="0"/>
              <a:t>14</a:t>
            </a:fld>
            <a:endParaRPr lang="en-US"/>
          </a:p>
        </p:txBody>
      </p:sp>
    </p:spTree>
    <p:extLst>
      <p:ext uri="{BB962C8B-B14F-4D97-AF65-F5344CB8AC3E}">
        <p14:creationId xmlns:p14="http://schemas.microsoft.com/office/powerpoint/2010/main" val="424497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dirty="0">
                <a:cs typeface="Calibri"/>
              </a:rPr>
              <a:t> The risk and protective factors identified on the screen are used for anyone assessing if a person is at risk for suicide.  The list is not all inclusive. </a:t>
            </a:r>
          </a:p>
          <a:p>
            <a:endParaRPr lang="en-US" sz="1100" dirty="0"/>
          </a:p>
          <a:p>
            <a:r>
              <a:rPr lang="en-US" sz="1100" b="1" dirty="0"/>
              <a:t>ACTIVITY</a:t>
            </a:r>
            <a:r>
              <a:rPr lang="en-US" sz="1100" dirty="0"/>
              <a:t>:</a:t>
            </a:r>
            <a:r>
              <a:rPr lang="en-US" sz="1100" baseline="0" dirty="0"/>
              <a:t> </a:t>
            </a:r>
            <a:r>
              <a:rPr lang="en-US" sz="1100" dirty="0"/>
              <a:t>Have students read the list of factors.  Inquire if they have any questions or concerns about any of the risk or protective factors.</a:t>
            </a:r>
            <a:endParaRPr lang="en-US" sz="1100" dirty="0">
              <a:cs typeface="Calibri"/>
            </a:endParaRP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a:t>
            </a:r>
            <a:r>
              <a:rPr lang="en-US" sz="1100" dirty="0"/>
              <a:t>:</a:t>
            </a:r>
            <a:r>
              <a:rPr lang="en-US" sz="1100" baseline="0" dirty="0"/>
              <a:t> </a:t>
            </a:r>
            <a:r>
              <a:rPr lang="en-US" sz="1100" dirty="0">
                <a:effectLst/>
              </a:rPr>
              <a:t>Berman, L. (2021, May 18). </a:t>
            </a:r>
            <a:r>
              <a:rPr lang="en-US" sz="1100" i="1" dirty="0">
                <a:effectLst/>
              </a:rPr>
              <a:t>Suicide Prevention in Health Care Systems: Debunking Myths on the Road to Zero Suicide</a:t>
            </a:r>
            <a:r>
              <a:rPr lang="en-US" sz="1100" dirty="0">
                <a:effectLst/>
              </a:rPr>
              <a:t>. Johns Hopkins Medicine. </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7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7538" y="136525"/>
            <a:ext cx="5486400" cy="3086100"/>
          </a:xfrm>
        </p:spPr>
      </p:sp>
      <p:sp>
        <p:nvSpPr>
          <p:cNvPr id="3" name="Notes Placeholder 2"/>
          <p:cNvSpPr>
            <a:spLocks noGrp="1"/>
          </p:cNvSpPr>
          <p:nvPr>
            <p:ph type="body" idx="1"/>
          </p:nvPr>
        </p:nvSpPr>
        <p:spPr>
          <a:xfrm>
            <a:off x="0" y="3223260"/>
            <a:ext cx="6856412" cy="6389370"/>
          </a:xfrm>
        </p:spPr>
        <p:txBody>
          <a:bodyPr/>
          <a:lstStyle/>
          <a:p>
            <a:r>
              <a:rPr lang="en-US" sz="1100" b="1" dirty="0"/>
              <a:t>SUBJECT MATTER: </a:t>
            </a:r>
            <a:r>
              <a:rPr lang="en-US" sz="1100" dirty="0"/>
              <a:t>SUICIDE PREVENTION</a:t>
            </a:r>
          </a:p>
          <a:p>
            <a:endParaRPr lang="en-US" sz="1100" dirty="0"/>
          </a:p>
          <a:p>
            <a:r>
              <a:rPr lang="en-US" sz="1100" i="1" dirty="0"/>
              <a:t>Common Risk Factors for Premature Death – Prevention Strategies according to the Institute of Medicine (IOM) Classification System, Retrieved from the National Institute of Mental Health</a:t>
            </a:r>
          </a:p>
          <a:p>
            <a:endParaRPr lang="en-US" sz="1100" b="1" dirty="0"/>
          </a:p>
          <a:p>
            <a:r>
              <a:rPr lang="en-US" sz="1100" b="1" dirty="0"/>
              <a:t>Key Points: </a:t>
            </a:r>
          </a:p>
          <a:p>
            <a:r>
              <a:rPr lang="en-US" sz="1100" i="1" u="sng" dirty="0"/>
              <a:t>“Upstream Prevention”</a:t>
            </a:r>
            <a:r>
              <a:rPr lang="en-US" sz="1100" dirty="0"/>
              <a:t> is synonymous with </a:t>
            </a:r>
            <a:r>
              <a:rPr lang="en-US" sz="1100" i="1" dirty="0"/>
              <a:t>universal</a:t>
            </a:r>
            <a:r>
              <a:rPr lang="en-US" sz="1100" dirty="0"/>
              <a:t> and </a:t>
            </a:r>
            <a:r>
              <a:rPr lang="en-US" sz="1100" i="1" dirty="0"/>
              <a:t>selective</a:t>
            </a:r>
            <a:r>
              <a:rPr lang="en-US" sz="1100" dirty="0"/>
              <a:t> prevention – awareness and education are key components.</a:t>
            </a:r>
          </a:p>
          <a:p>
            <a:pPr marL="171450" indent="-171450">
              <a:buFont typeface="Arial" panose="020B0604020202020204" pitchFamily="34" charset="0"/>
              <a:buChar char="•"/>
            </a:pPr>
            <a:r>
              <a:rPr lang="en-US" sz="1100" u="sng" dirty="0"/>
              <a:t>Universal Prevention</a:t>
            </a:r>
            <a:r>
              <a:rPr lang="en-US" sz="1100" dirty="0"/>
              <a:t>:  universal interventions target the general population and are not directed at a specific risk group. The mission of universal prevention is to deter the onset of substance abuse by providing all individuals with the information and skills necessary to prevent the problem. The entire population is considered at risk and able to benefit from prevention programs. </a:t>
            </a:r>
          </a:p>
          <a:p>
            <a:pPr marL="171450" indent="-171450">
              <a:buFont typeface="Arial" panose="020B0604020202020204" pitchFamily="34" charset="0"/>
              <a:buChar char="•"/>
            </a:pPr>
            <a:r>
              <a:rPr lang="en-US" sz="1100" u="sng" dirty="0"/>
              <a:t>Selective Prevention: </a:t>
            </a:r>
            <a:r>
              <a:rPr lang="en-US" sz="1100" dirty="0"/>
              <a:t>Selective interventions target those at higher-than-average risk for substance abuse.</a:t>
            </a:r>
          </a:p>
          <a:p>
            <a:pPr marL="171450" indent="-171450">
              <a:buFont typeface="Arial" panose="020B0604020202020204" pitchFamily="34" charset="0"/>
              <a:buChar char="•"/>
            </a:pPr>
            <a:r>
              <a:rPr lang="en-US" sz="1100" u="sng" dirty="0"/>
              <a:t>Indicated Prevention</a:t>
            </a:r>
            <a:r>
              <a:rPr lang="en-US" sz="1100" dirty="0"/>
              <a:t>: Indicated interventions target those already using or engaged in other high-risk behaviors to prevent heavy or chronic use. </a:t>
            </a:r>
          </a:p>
          <a:p>
            <a:pPr marL="171450" indent="-171450">
              <a:buFont typeface="Arial" panose="020B0604020202020204" pitchFamily="34" charset="0"/>
              <a:buChar char="•"/>
            </a:pPr>
            <a:r>
              <a:rPr lang="en-US" sz="1100" dirty="0"/>
              <a:t>Center for Substance Abuse Prevention (CSAP) Domains; risk and protective factors and an individual’s character interact through these (6) life or activity domains:</a:t>
            </a:r>
          </a:p>
          <a:p>
            <a:pPr marL="685800" lvl="1" indent="-228600">
              <a:buFont typeface="+mj-lt"/>
              <a:buAutoNum type="arabicPeriod"/>
            </a:pPr>
            <a:r>
              <a:rPr lang="en-US" sz="1100" dirty="0"/>
              <a:t>Individual</a:t>
            </a:r>
          </a:p>
          <a:p>
            <a:pPr marL="685800" lvl="1" indent="-228600">
              <a:buFont typeface="+mj-lt"/>
              <a:buAutoNum type="arabicPeriod"/>
            </a:pPr>
            <a:r>
              <a:rPr lang="en-US" sz="1100" dirty="0"/>
              <a:t>Family</a:t>
            </a:r>
          </a:p>
          <a:p>
            <a:pPr marL="685800" lvl="1" indent="-228600">
              <a:buFont typeface="+mj-lt"/>
              <a:buAutoNum type="arabicPeriod"/>
            </a:pPr>
            <a:r>
              <a:rPr lang="en-US" sz="1100" dirty="0"/>
              <a:t>Peer</a:t>
            </a:r>
          </a:p>
          <a:p>
            <a:pPr marL="685800" lvl="1" indent="-228600">
              <a:buFont typeface="+mj-lt"/>
              <a:buAutoNum type="arabicPeriod"/>
            </a:pPr>
            <a:r>
              <a:rPr lang="en-US" sz="1100" dirty="0"/>
              <a:t>School</a:t>
            </a:r>
          </a:p>
          <a:p>
            <a:pPr marL="685800" lvl="1" indent="-228600">
              <a:buFont typeface="+mj-lt"/>
              <a:buAutoNum type="arabicPeriod"/>
            </a:pPr>
            <a:r>
              <a:rPr lang="en-US" sz="1100" dirty="0"/>
              <a:t>Community, and </a:t>
            </a:r>
          </a:p>
          <a:p>
            <a:pPr marL="685800" lvl="1" indent="-228600">
              <a:buFont typeface="+mj-lt"/>
              <a:buAutoNum type="arabicPeriod"/>
            </a:pPr>
            <a:r>
              <a:rPr lang="en-US" sz="1100" dirty="0"/>
              <a:t>Environment/Society</a:t>
            </a:r>
          </a:p>
          <a:p>
            <a:pPr lvl="0"/>
            <a:r>
              <a:rPr lang="en-US" sz="1100" dirty="0"/>
              <a:t>Within each domain are characteristics and conditions that can function as risk or protective factors, thus each of these domains presents opportunities for prevention. </a:t>
            </a:r>
          </a:p>
          <a:p>
            <a:pPr lvl="0"/>
            <a:endParaRPr lang="en-US" sz="1100" dirty="0"/>
          </a:p>
          <a:p>
            <a:r>
              <a:rPr lang="en-US" sz="1100" b="1" dirty="0"/>
              <a:t>Discussion Questions: </a:t>
            </a:r>
            <a:r>
              <a:rPr lang="en-US" sz="1100" b="0" dirty="0"/>
              <a:t>(the illustration shows the target population for universal, selective, and indicated prevention strategies)</a:t>
            </a:r>
            <a:endParaRPr lang="en-US" sz="1100" b="1" dirty="0"/>
          </a:p>
          <a:p>
            <a:pPr marL="228600" indent="-228600">
              <a:buFont typeface="+mj-lt"/>
              <a:buAutoNum type="arabicPeriod"/>
            </a:pPr>
            <a:r>
              <a:rPr lang="en-US" sz="1100" dirty="0"/>
              <a:t>What does a </a:t>
            </a:r>
            <a:r>
              <a:rPr lang="en-US" sz="1100" i="1" dirty="0"/>
              <a:t>universal</a:t>
            </a:r>
            <a:r>
              <a:rPr lang="en-US" sz="1100" dirty="0"/>
              <a:t> suicide prevention strategy look like? Ex: Disruptive Family Factors- Community workshops and access to selective support groups</a:t>
            </a:r>
          </a:p>
          <a:p>
            <a:pPr marL="228600" indent="-228600">
              <a:buFont typeface="+mj-lt"/>
              <a:buAutoNum type="arabicPeriod"/>
            </a:pPr>
            <a:r>
              <a:rPr lang="en-US" sz="1100" dirty="0"/>
              <a:t>What does a </a:t>
            </a:r>
            <a:r>
              <a:rPr lang="en-US" sz="1100" i="1" dirty="0"/>
              <a:t>selective</a:t>
            </a:r>
            <a:r>
              <a:rPr lang="en-US" sz="1100" dirty="0"/>
              <a:t> suicide prevention strategy look like? Ex: School Difficulties- psychological safety assessment and surveying at every campus, develop emergency mental health action plans</a:t>
            </a:r>
          </a:p>
          <a:p>
            <a:pPr marL="228600" indent="-228600">
              <a:buFont typeface="+mj-lt"/>
              <a:buAutoNum type="arabicPeriod"/>
            </a:pPr>
            <a:r>
              <a:rPr lang="en-US" sz="1100" dirty="0"/>
              <a:t>What does an </a:t>
            </a:r>
            <a:r>
              <a:rPr lang="en-US" sz="1100" i="1" dirty="0"/>
              <a:t>indicated</a:t>
            </a:r>
            <a:r>
              <a:rPr lang="en-US" sz="1100" dirty="0"/>
              <a:t> suicide prevention strategy look like? Ex: Emergency Room Visits- administer the Columbia Suicide Severity Rating Scale (CSSRS), Crisis Now Model, etc.</a:t>
            </a:r>
          </a:p>
          <a:p>
            <a:endParaRPr lang="en-US" sz="1100" dirty="0"/>
          </a:p>
          <a:p>
            <a:r>
              <a:rPr lang="en-US" sz="1100" b="1" dirty="0"/>
              <a:t>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effectLst/>
              </a:rPr>
              <a:t>National Institute of Mental Health. </a:t>
            </a:r>
            <a:r>
              <a:rPr lang="en-US" sz="1100" u="sng" kern="1200" dirty="0">
                <a:effectLst/>
                <a:hlinkClick r:id="rId3"/>
              </a:rPr>
              <a:t>https://www.nimh.nih.gov</a:t>
            </a:r>
            <a:endParaRPr lang="en-US" sz="1100" kern="1200" dirty="0">
              <a:effectLst/>
            </a:endParaRPr>
          </a:p>
          <a:p>
            <a:endParaRPr lang="en-US" sz="1100" dirty="0"/>
          </a:p>
          <a:p>
            <a:endParaRPr lang="en-US" sz="1100" dirty="0"/>
          </a:p>
          <a:p>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16</a:t>
            </a:fld>
            <a:endParaRPr lang="en-US"/>
          </a:p>
        </p:txBody>
      </p:sp>
    </p:spTree>
    <p:extLst>
      <p:ext uri="{BB962C8B-B14F-4D97-AF65-F5344CB8AC3E}">
        <p14:creationId xmlns:p14="http://schemas.microsoft.com/office/powerpoint/2010/main" val="3586247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image elicits the alarming statistic that 1.3 million annual suicide attempts occur each year. In the purple bubble, you will notice the breakdown of the individuals who attempted suicide and the providers they were seeing in the last 12 months.  Substance use treatment, about 110,000.  Outpatient Mental Health Treatment 410,000.  Parole 28,000 and Probation 79,000.  From this brief glimpse into our national data, we can draw the conclusion that we are missing opportunities to provide suicide questionnaires and direct conversations about suicide.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 the blue bubble, you will notice we had 44,965 deaths by suicide.  Firearm deaths = 22,938.  Emergency Department visits within 12 months prior to death = 21,583.  Accessed healthcare within 30 days of death = 20,000. Under 18yo = 2,023.  From this information, we are again seeing the missed opportunities for those attempting to access care and not receiving the help they need.  Suicide is a preventable death and we need to implement more prevention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Slide Credit</a:t>
            </a:r>
            <a:r>
              <a:rPr lang="en-US" sz="1100" dirty="0"/>
              <a:t>: Substance Abuse and Mental Health Services Administration (SAMHSA), The Intersection of Opioids and Suicide: A Prevention Approach; National Prevention Week Webinar (2018). https://</a:t>
            </a:r>
            <a:r>
              <a:rPr lang="en-US" sz="1100" dirty="0" err="1"/>
              <a:t>www.samhsa.gov</a:t>
            </a:r>
            <a:r>
              <a:rPr lang="en-US" sz="1100" dirty="0"/>
              <a:t>/sites/default/files/</a:t>
            </a:r>
            <a:r>
              <a:rPr lang="en-US" sz="1100" dirty="0" err="1"/>
              <a:t>programs_campaigns</a:t>
            </a:r>
            <a:r>
              <a:rPr lang="en-US" sz="1100" dirty="0"/>
              <a:t>/</a:t>
            </a:r>
            <a:r>
              <a:rPr lang="en-US" sz="1100" dirty="0" err="1"/>
              <a:t>nation_prevention_week</a:t>
            </a:r>
            <a:r>
              <a:rPr lang="en-US" sz="1100" dirty="0"/>
              <a:t>/npw2019-webinar-intersection-of-opioids-and-suicide-10252018.pdf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17</a:t>
            </a:fld>
            <a:endParaRPr lang="en-US"/>
          </a:p>
        </p:txBody>
      </p:sp>
    </p:spTree>
    <p:extLst>
      <p:ext uri="{BB962C8B-B14F-4D97-AF65-F5344CB8AC3E}">
        <p14:creationId xmlns:p14="http://schemas.microsoft.com/office/powerpoint/2010/main" val="1816801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5750"/>
            <a:ext cx="5486400" cy="3086100"/>
          </a:xfrm>
        </p:spPr>
      </p:sp>
      <p:sp>
        <p:nvSpPr>
          <p:cNvPr id="3" name="Notes Placeholder 2"/>
          <p:cNvSpPr>
            <a:spLocks noGrp="1"/>
          </p:cNvSpPr>
          <p:nvPr>
            <p:ph type="body" idx="1"/>
          </p:nvPr>
        </p:nvSpPr>
        <p:spPr>
          <a:xfrm>
            <a:off x="-1" y="3486150"/>
            <a:ext cx="6856413" cy="56578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Let’s take a look at guidelines and provider standards through the lens of the zero suicide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b="0" i="0" kern="1200" dirty="0">
                <a:solidFill>
                  <a:schemeClr val="tx1"/>
                </a:solidFill>
                <a:effectLst/>
              </a:rPr>
              <a:t>Zero Suicide is a Transformational Framework for Health and Behavioral Health Care Systems. The foundational belief of Zero Suicide is that suicide deaths for individuals under the care of health and behavioral health systems are preventable. Instead of everyone within the crisis system passing off the responsibility for who is to engage a person, who is presenting a risk for suicide….and even further- what level of accountability is on everyone in the continuum of care to be compassionate, to ask questions, and collect relative data, to monitor, support, and transition people through open doors to the right place in real-time.</a:t>
            </a:r>
            <a:r>
              <a:rPr lang="en-US" sz="1100" b="0" i="0" kern="1200" baseline="0" dirty="0">
                <a:solidFill>
                  <a:schemeClr val="tx1"/>
                </a:solidFill>
                <a:effectLst/>
              </a:rPr>
              <a:t> </a:t>
            </a:r>
            <a:r>
              <a:rPr lang="en-US" sz="1100" b="0" i="0" kern="1200" dirty="0">
                <a:solidFill>
                  <a:schemeClr val="tx1"/>
                </a:solidFill>
                <a:effectLst/>
              </a:rPr>
              <a:t>For systems dedicated to improving patient safety, Zero Suicide presents an aspirational challenge and practical framework for system-wide transformation toward safer suicide care.</a:t>
            </a:r>
          </a:p>
          <a:p>
            <a:endParaRPr lang="en-US" sz="1100" b="0" i="0" kern="1200" dirty="0">
              <a:solidFill>
                <a:schemeClr val="tx1"/>
              </a:solidFill>
              <a:effectLst/>
            </a:endParaRPr>
          </a:p>
          <a:p>
            <a:r>
              <a:rPr lang="en-US" sz="1100" b="1" i="1" kern="1200" dirty="0">
                <a:solidFill>
                  <a:schemeClr val="tx1"/>
                </a:solidFill>
                <a:effectLst/>
              </a:rPr>
              <a:t>THE GOAL OF ZERO IS ASPIRATIONAL</a:t>
            </a:r>
            <a:r>
              <a:rPr lang="en-US" sz="1100" b="0" i="1" kern="1200" dirty="0">
                <a:solidFill>
                  <a:schemeClr val="tx1"/>
                </a:solidFill>
                <a:effectLst/>
              </a:rPr>
              <a:t>….BUT  </a:t>
            </a:r>
            <a:r>
              <a:rPr lang="en-US" sz="1100" b="0" kern="1200" dirty="0">
                <a:solidFill>
                  <a:schemeClr val="tx1"/>
                </a:solidFill>
                <a:effectLst/>
              </a:rPr>
              <a:t>w</a:t>
            </a:r>
            <a:r>
              <a:rPr lang="en-US" sz="1100" b="0" i="0" kern="1200" dirty="0">
                <a:solidFill>
                  <a:schemeClr val="tx1"/>
                </a:solidFill>
                <a:effectLst/>
              </a:rPr>
              <a:t>hen it comes to patient safety, the most </a:t>
            </a:r>
            <a:r>
              <a:rPr lang="en-US" sz="1100" b="0" i="0" u="sng" kern="1200" dirty="0">
                <a:solidFill>
                  <a:schemeClr val="tx1"/>
                </a:solidFill>
                <a:effectLst/>
              </a:rPr>
              <a:t>FUNDAMENTAL RESPONSIBILITY OF HEALTH CARE, THE ONLY ACCEPTABLE NUMBER OF LOSSES DUE TO ERRORS IN QUALITY OF CARE IS ZERO.</a:t>
            </a:r>
            <a:r>
              <a:rPr lang="en-US" sz="1100" b="0" i="0" kern="1200" dirty="0">
                <a:solidFill>
                  <a:schemeClr val="tx1"/>
                </a:solidFill>
                <a:effectLst/>
              </a:rPr>
              <a:t> </a:t>
            </a:r>
          </a:p>
          <a:p>
            <a:endParaRPr lang="en-US" sz="1100" dirty="0"/>
          </a:p>
          <a:p>
            <a:r>
              <a:rPr lang="en-US" sz="1100" b="0" i="0" kern="1200" dirty="0">
                <a:solidFill>
                  <a:schemeClr val="tx1"/>
                </a:solidFill>
                <a:effectLst/>
              </a:rPr>
              <a:t>Zero Suicide applies that life-saving mindset to preventing suicide. Zero Suicide models what it takes to make a system-wide, organizational commitment to safer suicide care. Zero Suicide is based on the realization that people experiencing suicidal thoughts and urges often fall through the cracks. </a:t>
            </a:r>
          </a:p>
          <a:p>
            <a:endParaRPr lang="en-US" sz="1100" dirty="0"/>
          </a:p>
          <a:p>
            <a:r>
              <a:rPr lang="en-US" sz="1100" dirty="0"/>
              <a:t>The key components to the framework are LEAD, TRAIN, IDENTIFY, ENGAGE, TREAT, TRANSITION &amp; IMPROVE.</a:t>
            </a:r>
          </a:p>
          <a:p>
            <a:endParaRPr lang="en-US" sz="1100" dirty="0"/>
          </a:p>
          <a:p>
            <a:pPr marL="457200" indent="-228600">
              <a:buFont typeface="Arial" panose="020B0604020202020204" pitchFamily="34" charset="0"/>
              <a:buChar char="•"/>
            </a:pPr>
            <a:r>
              <a:rPr lang="en-US" sz="1100" dirty="0"/>
              <a:t>LEAD</a:t>
            </a:r>
            <a:r>
              <a:rPr lang="en-US" sz="1100" baseline="0" dirty="0"/>
              <a:t> - </a:t>
            </a:r>
            <a:r>
              <a:rPr lang="en-US" sz="1100" dirty="0"/>
              <a:t>starts with the leadership, system-wide change</a:t>
            </a:r>
          </a:p>
          <a:p>
            <a:pPr marL="457200" indent="-228600">
              <a:buFont typeface="Arial" panose="020B0604020202020204" pitchFamily="34" charset="0"/>
              <a:buChar char="•"/>
            </a:pPr>
            <a:r>
              <a:rPr lang="en-US" sz="1100" dirty="0"/>
              <a:t>TRAIN – workforce development, committing to training staff</a:t>
            </a:r>
          </a:p>
          <a:p>
            <a:pPr marL="457200" indent="-228600">
              <a:buFont typeface="Arial" panose="020B0604020202020204" pitchFamily="34" charset="0"/>
              <a:buChar char="•"/>
            </a:pPr>
            <a:r>
              <a:rPr lang="en-US" sz="1100" dirty="0"/>
              <a:t>IDENTIFY – through</a:t>
            </a:r>
            <a:r>
              <a:rPr lang="en-US" sz="1100" baseline="0" dirty="0"/>
              <a:t> the use of screening, find the patients/clients at most risk</a:t>
            </a:r>
            <a:endParaRPr lang="en-US" sz="1100" dirty="0"/>
          </a:p>
          <a:p>
            <a:pPr marL="457200" indent="-228600">
              <a:buFont typeface="Arial" panose="020B0604020202020204" pitchFamily="34" charset="0"/>
              <a:buChar char="•"/>
            </a:pPr>
            <a:r>
              <a:rPr lang="en-US" sz="1100" dirty="0"/>
              <a:t>ENGAGE &amp; TREAT - somebody experiencing a mental health crisis does NOT have a mental health diagnosis!</a:t>
            </a:r>
          </a:p>
          <a:p>
            <a:pPr marL="457200" indent="-228600">
              <a:buFont typeface="Arial" panose="020B0604020202020204" pitchFamily="34" charset="0"/>
              <a:buChar char="•"/>
            </a:pPr>
            <a:r>
              <a:rPr lang="en-US" sz="1100" dirty="0"/>
              <a:t>TRANSITION—How do we transition from a hospital stay to community services?</a:t>
            </a:r>
          </a:p>
          <a:p>
            <a:endParaRPr lang="en-US" sz="1100" dirty="0"/>
          </a:p>
          <a:p>
            <a:r>
              <a:rPr lang="en-US" sz="1100" dirty="0"/>
              <a:t>THE REALITY—People are at a higher risk of suicide 30 days after accessing care. AND in NEVADA we actually see people ending their lives after seeing a therapist or doctor.</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a:t>
            </a:r>
            <a:r>
              <a:rPr lang="en-US" sz="1100" dirty="0"/>
              <a:t>: </a:t>
            </a:r>
            <a:r>
              <a:rPr lang="pt-BR" sz="1100" i="1" dirty="0">
                <a:effectLst/>
              </a:rPr>
              <a:t>Framework</a:t>
            </a:r>
            <a:r>
              <a:rPr lang="pt-BR" sz="1100" dirty="0">
                <a:effectLst/>
              </a:rPr>
              <a:t>. Zero Suicide. (</a:t>
            </a:r>
            <a:r>
              <a:rPr lang="pt-BR" sz="1100" dirty="0" err="1">
                <a:effectLst/>
              </a:rPr>
              <a:t>n.d</a:t>
            </a:r>
            <a:r>
              <a:rPr lang="pt-BR" sz="1100" dirty="0">
                <a:effectLst/>
              </a:rPr>
              <a:t>.). https://</a:t>
            </a:r>
            <a:r>
              <a:rPr lang="pt-BR" sz="1100" dirty="0" err="1">
                <a:effectLst/>
              </a:rPr>
              <a:t>zerosuicide.edc.org</a:t>
            </a:r>
            <a:r>
              <a:rPr lang="pt-BR" sz="1100" dirty="0">
                <a:effectLst/>
              </a:rPr>
              <a:t>/</a:t>
            </a:r>
            <a:r>
              <a:rPr lang="pt-BR" sz="1100" dirty="0" err="1">
                <a:effectLst/>
              </a:rPr>
              <a:t>about</a:t>
            </a:r>
            <a:r>
              <a:rPr lang="pt-BR" sz="1100" dirty="0">
                <a:effectLst/>
              </a:rPr>
              <a:t>/framework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A70B0B6-4A54-0944-91E3-FECC2ED21D47}" type="slidenum">
              <a:rPr lang="en-US" smtClean="0"/>
              <a:t>18</a:t>
            </a:fld>
            <a:endParaRPr lang="en-US"/>
          </a:p>
        </p:txBody>
      </p:sp>
    </p:spTree>
    <p:extLst>
      <p:ext uri="{BB962C8B-B14F-4D97-AF65-F5344CB8AC3E}">
        <p14:creationId xmlns:p14="http://schemas.microsoft.com/office/powerpoint/2010/main" val="3406075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Discussion: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What are ways to create a culture that supports mental health?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Do you believe suicide is preventable?</a:t>
            </a:r>
          </a:p>
          <a:p>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19</a:t>
            </a:fld>
            <a:endParaRPr lang="en-US"/>
          </a:p>
        </p:txBody>
      </p:sp>
    </p:spTree>
    <p:extLst>
      <p:ext uri="{BB962C8B-B14F-4D97-AF65-F5344CB8AC3E}">
        <p14:creationId xmlns:p14="http://schemas.microsoft.com/office/powerpoint/2010/main" val="186028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dirty="0">
                <a:solidFill>
                  <a:srgbClr val="000000"/>
                </a:solidFill>
                <a:effectLst/>
                <a:latin typeface="+mn-lt"/>
              </a:rPr>
              <a:t>Suicide Prevention-Lead </a:t>
            </a:r>
            <a:r>
              <a:rPr lang="en-US" sz="1100" b="0" i="0" u="none" strike="noStrike" dirty="0">
                <a:solidFill>
                  <a:srgbClr val="000000"/>
                </a:solidFill>
                <a:effectLst/>
                <a:latin typeface="+mn-lt"/>
              </a:rPr>
              <a:t>is designed to provide comprehensive training and awareness in suicide prevention, focusing on available resources and initiatives in Nevada. Participants will explore various training opportunities, offered by the Nevada Office of Suicide Prevention and the American Foundation for Suicide Prevention. There is a discussion about the transition to the new 988 mental health crisis hotline, aiming to encourage individuals to shift from using the former 800 number and 911, to the designated 988 number.</a:t>
            </a:r>
          </a:p>
          <a:p>
            <a:endParaRPr lang="en-US" sz="1100" b="1" i="0" u="none" strike="noStrike" dirty="0">
              <a:solidFill>
                <a:srgbClr val="000000"/>
              </a:solidFill>
              <a:effectLst/>
              <a:latin typeface="+mn-lt"/>
            </a:endParaRPr>
          </a:p>
          <a:p>
            <a:r>
              <a:rPr lang="en-US" sz="1100" b="1" i="0" u="none" strike="noStrike" dirty="0">
                <a:solidFill>
                  <a:srgbClr val="000000"/>
                </a:solidFill>
                <a:effectLst/>
                <a:latin typeface="+mn-lt"/>
              </a:rPr>
              <a:t>Suicide Prevention-Train</a:t>
            </a:r>
            <a:r>
              <a:rPr lang="en-US" sz="1100" b="0" i="0" u="none" strike="noStrike" dirty="0">
                <a:solidFill>
                  <a:srgbClr val="000000"/>
                </a:solidFill>
                <a:effectLst/>
                <a:latin typeface="+mn-lt"/>
              </a:rPr>
              <a:t> focuses on suicide safety and prevention, providing participants with essential training opportunities to become effective helpers and advocates. Participants will explore Living Works programs, including </a:t>
            </a:r>
            <a:r>
              <a:rPr lang="en-US" sz="1100" b="0" i="0" u="none" strike="noStrike" dirty="0" err="1">
                <a:solidFill>
                  <a:srgbClr val="000000"/>
                </a:solidFill>
                <a:effectLst/>
                <a:latin typeface="+mn-lt"/>
              </a:rPr>
              <a:t>safeTALK</a:t>
            </a:r>
            <a:r>
              <a:rPr lang="en-US" sz="1100" b="0" i="0" u="none" strike="noStrike" dirty="0">
                <a:solidFill>
                  <a:srgbClr val="000000"/>
                </a:solidFill>
                <a:effectLst/>
                <a:latin typeface="+mn-lt"/>
              </a:rPr>
              <a:t>, an entry-level alert helper training, and ASIST, an advanced training designed for mental health professionals.</a:t>
            </a:r>
          </a:p>
          <a:p>
            <a:endParaRPr lang="en-US" sz="1100" b="1" i="0" u="none" strike="noStrike" dirty="0">
              <a:solidFill>
                <a:srgbClr val="000000"/>
              </a:solidFill>
              <a:effectLst/>
              <a:latin typeface="+mn-lt"/>
            </a:endParaRPr>
          </a:p>
          <a:p>
            <a:r>
              <a:rPr lang="en-US" sz="1100" b="1" i="0" u="none" strike="noStrike" dirty="0">
                <a:solidFill>
                  <a:srgbClr val="000000"/>
                </a:solidFill>
                <a:effectLst/>
                <a:latin typeface="+mn-lt"/>
              </a:rPr>
              <a:t>Suicide Prevention- Identify </a:t>
            </a:r>
            <a:r>
              <a:rPr lang="en-US" sz="1100" b="0" i="0" u="none" strike="noStrike" dirty="0">
                <a:solidFill>
                  <a:srgbClr val="000000"/>
                </a:solidFill>
                <a:effectLst/>
                <a:latin typeface="+mn-lt"/>
              </a:rPr>
              <a:t>focuses on identifying suicide risks through the utilization of assessment tools such as the Columbia Suicide Severity Rating Scale (C-SSRS), ASQ, SAFE-T and PHQ-9. Students will learn how to effectively administer and interpret these assessment tools to evaluate the severity of suicidal ideation and behavior. Additionally, the course introduces the Zero Suicide framework, with a specific focus on the "Identify" component, which emphasizes the importance of systematic suicide risk identification and intervention.</a:t>
            </a:r>
            <a:endParaRPr lang="en-US" sz="1100" b="0" i="0" u="none" strike="noStrike" dirty="0">
              <a:solidFill>
                <a:schemeClr val="tx1"/>
              </a:solidFill>
              <a:effectLst/>
              <a:latin typeface="+mn-lt"/>
              <a:cs typeface="Calibri"/>
            </a:endParaRPr>
          </a:p>
          <a:p>
            <a:endParaRPr lang="en-US" sz="1100" b="0" i="0" u="none" strike="noStrike" dirty="0">
              <a:solidFill>
                <a:schemeClr val="tx1"/>
              </a:solidFill>
              <a:effectLst/>
              <a:latin typeface="+mn-lt"/>
              <a:cs typeface="Calibri"/>
            </a:endParaRPr>
          </a:p>
          <a:p>
            <a:r>
              <a:rPr lang="en-US" sz="1100" b="1" i="0" u="none" strike="noStrike" dirty="0">
                <a:solidFill>
                  <a:srgbClr val="000000"/>
                </a:solidFill>
                <a:effectLst/>
                <a:latin typeface="+mn-lt"/>
              </a:rPr>
              <a:t>Suicide Prevention-Treat </a:t>
            </a:r>
            <a:r>
              <a:rPr lang="en-US" sz="1100" b="0" i="0" u="none" strike="noStrike" dirty="0">
                <a:solidFill>
                  <a:srgbClr val="000000"/>
                </a:solidFill>
                <a:effectLst/>
                <a:latin typeface="+mn-lt"/>
              </a:rPr>
              <a:t>offers an in-depth exploration of evidence-based treatments for individuals experiencing suicidality, focusing on Cognitive-Behavioral Therapy for Suicide Prevention (CBT-SP), Dialectical Behavior Therapy for Suicide Prevention (DBT-SP), and the principles of Motivational Interviewing. Students will gain a comprehensive understanding of these therapeutic approaches and their applications in working with individuals at risk of suicide. Introduction of the Zero Suicide framework, highlighting the "Treat" component, which emphasizes the implementation of evidence-based treatments and interventions to effectively address suicidality.  </a:t>
            </a:r>
            <a:r>
              <a:rPr lang="en-US" sz="1100" b="1" i="0" u="none" strike="noStrike" dirty="0">
                <a:solidFill>
                  <a:srgbClr val="000000"/>
                </a:solidFill>
                <a:effectLst/>
                <a:latin typeface="+mn-lt"/>
              </a:rPr>
              <a:t>Suicide Prevention-Engage</a:t>
            </a:r>
            <a:r>
              <a:rPr lang="en-US" sz="1100" b="0" i="0" u="none" strike="noStrike" dirty="0">
                <a:solidFill>
                  <a:srgbClr val="000000"/>
                </a:solidFill>
                <a:effectLst/>
                <a:latin typeface="+mn-lt"/>
              </a:rPr>
              <a:t> focuses on effectively engaging individuals who display behavioral signs and other invitations to intervene. During this course, Participants learn strategies for building rapport, establishing trust, and initiating safety planning which emphasizes the crucial element of restricting access to lethal means. Additionally, the course introduces the Zero Suicide framework, highlighting the "Engage" component, which underscores the importance of active and compassionate engagement with individuals at risk. </a:t>
            </a:r>
            <a:r>
              <a:rPr lang="en-US" sz="1100" b="0" i="0" u="none" strike="noStrike" dirty="0">
                <a:solidFill>
                  <a:schemeClr val="tx1"/>
                </a:solidFill>
                <a:effectLst/>
                <a:latin typeface="+mn-lt"/>
                <a:cs typeface="Calibri"/>
              </a:rPr>
              <a:t> </a:t>
            </a:r>
            <a:r>
              <a:rPr lang="en-US" sz="1100" b="1" i="0" u="none" strike="noStrike" dirty="0">
                <a:solidFill>
                  <a:srgbClr val="000000"/>
                </a:solidFill>
                <a:effectLst/>
                <a:latin typeface="+mn-lt"/>
              </a:rPr>
              <a:t>Suicide Prevention-Transition &amp; Improve </a:t>
            </a:r>
            <a:r>
              <a:rPr lang="en-US" sz="1100" b="0" i="0" u="none" strike="noStrike" dirty="0">
                <a:solidFill>
                  <a:srgbClr val="000000"/>
                </a:solidFill>
                <a:effectLst/>
                <a:latin typeface="+mn-lt"/>
              </a:rPr>
              <a:t>focuses on the effective transition and support of patients at risk of suicide, throughout the continuum of care. Participants will learn strategies for providing warm hand-offs, ensuring seamless transitions between healthcare providers and settings. The course emphasizes best practices in documentation, including the utilization of Electronic Health Record (EHR) systems to enhance communication and continuity of care. Participants will also explore common barriers that clients face when accessing follow-up care and develop strategies to address these challenges. </a:t>
            </a:r>
            <a:endParaRPr lang="en-US" sz="1100" dirty="0">
              <a:latin typeface="+mn-lt"/>
              <a:cs typeface="Calibri"/>
            </a:endParaRPr>
          </a:p>
          <a:p>
            <a:endParaRPr lang="en-US" sz="1100" dirty="0">
              <a:latin typeface="+mn-lt"/>
              <a:cs typeface="Calibri"/>
            </a:endParaRPr>
          </a:p>
          <a:p>
            <a:r>
              <a:rPr lang="en-US" sz="1100" dirty="0">
                <a:latin typeface="+mn-lt"/>
              </a:rPr>
              <a:t>Each slide contains detailed notes for the trainer to provide guidance in effectively presenting the content, as necessary. Full citations for the content are included in the notes for each slide. </a:t>
            </a:r>
            <a:endParaRPr lang="en-US" sz="1100" dirty="0">
              <a:latin typeface="+mn-lt"/>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2</a:t>
            </a:fld>
            <a:endParaRPr lang="en-US"/>
          </a:p>
        </p:txBody>
      </p:sp>
    </p:spTree>
    <p:extLst>
      <p:ext uri="{BB962C8B-B14F-4D97-AF65-F5344CB8AC3E}">
        <p14:creationId xmlns:p14="http://schemas.microsoft.com/office/powerpoint/2010/main" val="1206292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Collaborators in Suicide Prevention include everyone you see.  Teachers, bosses, first responders, social services, therapists, doctors, peers, co-workers, family, health departments, etc.  ALL of us can alleviate the effects of suicide by connecting, noticing and providing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a:defRPr/>
            </a:pPr>
            <a:r>
              <a:rPr lang="en-US" sz="1050" b="1" dirty="0"/>
              <a:t>Reference: </a:t>
            </a:r>
            <a:r>
              <a:rPr lang="en-US" sz="1100" dirty="0"/>
              <a:t>2000-2022. International Association for Suicide Prevention (IASP). All rights reserved. </a:t>
            </a:r>
            <a:endParaRPr lang="en-US" sz="1050" dirty="0">
              <a:cs typeface="Calibri" panose="020F0502020204030204"/>
            </a:endParaRPr>
          </a:p>
          <a:p>
            <a:pPr marL="0" marR="0" lvl="0" indent="0" algn="l" defTabSz="914400">
              <a:lnSpc>
                <a:spcPct val="100000"/>
              </a:lnSpc>
              <a:spcBef>
                <a:spcPts val="0"/>
              </a:spcBef>
              <a:spcAft>
                <a:spcPts val="0"/>
              </a:spcAft>
              <a:buClrTx/>
              <a:buSzTx/>
              <a:buFontTx/>
              <a:buNone/>
              <a:tabLst/>
              <a:defRPr/>
            </a:pPr>
            <a:endParaRPr lang="en-US" sz="1050"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Image</a:t>
            </a:r>
            <a:r>
              <a:rPr lang="en-US" sz="1050" b="1" baseline="0" dirty="0"/>
              <a:t> Credit: </a:t>
            </a:r>
            <a:r>
              <a:rPr lang="en-US" sz="1050" b="0" baseline="0" dirty="0"/>
              <a:t>International Association for Suicide Prevention (2020)</a:t>
            </a:r>
            <a:endParaRPr lang="en-US" sz="1050" b="0" dirty="0"/>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20</a:t>
            </a:fld>
            <a:endParaRPr lang="en-US"/>
          </a:p>
        </p:txBody>
      </p:sp>
    </p:spTree>
    <p:extLst>
      <p:ext uri="{BB962C8B-B14F-4D97-AF65-F5344CB8AC3E}">
        <p14:creationId xmlns:p14="http://schemas.microsoft.com/office/powerpoint/2010/main" val="3667960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a:t>
            </a:r>
            <a:r>
              <a:rPr lang="en-US" sz="1100" dirty="0"/>
              <a:t>: SUICIDE PREVENTION</a:t>
            </a:r>
          </a:p>
          <a:p>
            <a:endParaRPr lang="en-US" sz="1100" dirty="0"/>
          </a:p>
          <a:p>
            <a:r>
              <a:rPr lang="en-US" sz="1100" b="1" dirty="0"/>
              <a:t>Read slide: </a:t>
            </a:r>
            <a:r>
              <a:rPr lang="en-US" sz="1100" dirty="0"/>
              <a:t>this graph speaks to ASIST (Applied Suicide Intervention Skills Training) training, how long it takes, what it reviews, and who it is designed for.  </a:t>
            </a:r>
          </a:p>
          <a:p>
            <a:endParaRPr lang="en-US" sz="1100" dirty="0"/>
          </a:p>
          <a:p>
            <a:r>
              <a:rPr lang="en-US" sz="1100" dirty="0"/>
              <a:t>Knowledge of suicide prevention/intervention training allows all people helping others to have a foundation in how to best help in a crisis.</a:t>
            </a:r>
          </a:p>
          <a:p>
            <a:endParaRPr lang="en-US" sz="1100" dirty="0"/>
          </a:p>
          <a:p>
            <a:r>
              <a:rPr lang="en-US" sz="1100" b="1" dirty="0"/>
              <a:t>Image Credit: </a:t>
            </a:r>
            <a:r>
              <a:rPr lang="en-US" sz="1100" dirty="0"/>
              <a:t>Suicide Care Training Options located on </a:t>
            </a:r>
            <a:r>
              <a:rPr lang="en-US" sz="1100" dirty="0">
                <a:hlinkClick r:id="rId3"/>
              </a:rPr>
              <a:t>https://zerosuicide.edc.org/sites/default/files/2020-11/2020.11.18%20Suicide%20Care%20Training%20Options_0.pdf</a:t>
            </a:r>
            <a:endParaRPr lang="en-US" sz="1100" dirty="0">
              <a:cs typeface="Calibri"/>
            </a:endParaRPr>
          </a:p>
          <a:p>
            <a:endParaRPr lang="en-US" sz="1100" b="1" dirty="0"/>
          </a:p>
          <a:p>
            <a:r>
              <a:rPr lang="en-US" sz="1100" b="1" dirty="0"/>
              <a:t>Reference: </a:t>
            </a:r>
            <a:r>
              <a:rPr lang="en-US" sz="1100" dirty="0"/>
              <a:t>Zero Suicide 2016 Education Development Center, zerosuicide.com</a:t>
            </a:r>
            <a:endParaRPr lang="en-US" sz="1100" b="1"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21</a:t>
            </a:fld>
            <a:endParaRPr lang="en-US"/>
          </a:p>
        </p:txBody>
      </p:sp>
    </p:spTree>
    <p:extLst>
      <p:ext uri="{BB962C8B-B14F-4D97-AF65-F5344CB8AC3E}">
        <p14:creationId xmlns:p14="http://schemas.microsoft.com/office/powerpoint/2010/main" val="3074229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b="1" dirty="0"/>
              <a:t>READ slide. </a:t>
            </a:r>
            <a:r>
              <a:rPr lang="en-US" sz="1100" dirty="0"/>
              <a:t>This slide reviews CALM - Counseling on Access to Lethal Means  </a:t>
            </a:r>
          </a:p>
          <a:p>
            <a:endParaRPr lang="en-US" sz="1100" dirty="0"/>
          </a:p>
          <a:p>
            <a:pPr marL="0" indent="0">
              <a:buFont typeface="Arial" panose="020B0604020202020204" pitchFamily="34" charset="0"/>
              <a:buNone/>
            </a:pPr>
            <a:r>
              <a:rPr lang="en-US" sz="1100" dirty="0"/>
              <a:t>The CALM course:</a:t>
            </a:r>
          </a:p>
          <a:p>
            <a:pPr marL="342900" indent="-342900">
              <a:buFont typeface="Arial" panose="020B0604020202020204" pitchFamily="34" charset="0"/>
              <a:buChar char="•"/>
            </a:pPr>
            <a:r>
              <a:rPr lang="en-US" sz="1100" dirty="0"/>
              <a:t>Reducing access to lethal means is an evidence-based strategy for suicide prevention.</a:t>
            </a:r>
          </a:p>
          <a:p>
            <a:pPr marL="342900" indent="-342900">
              <a:buFont typeface="Arial" panose="020B0604020202020204" pitchFamily="34" charset="0"/>
              <a:buChar char="•"/>
            </a:pPr>
            <a:r>
              <a:rPr lang="en-US" sz="1100" dirty="0"/>
              <a:t>Reducing access to lethal means, such as firearms and medication, can determine whether a person </a:t>
            </a:r>
          </a:p>
          <a:p>
            <a:pPr marL="342900" indent="-342900">
              <a:buFont typeface="Arial" panose="020B0604020202020204" pitchFamily="34" charset="0"/>
              <a:buChar char="•"/>
            </a:pPr>
            <a:r>
              <a:rPr lang="en-US" sz="1100" dirty="0"/>
              <a:t>Advise clients on specific off-site and in-home secure storage options for firearms and strategies to limit access to dangerous medications.</a:t>
            </a:r>
          </a:p>
          <a:p>
            <a:pPr marL="342900" indent="-342900">
              <a:buFont typeface="Arial" panose="020B0604020202020204" pitchFamily="34" charset="0"/>
              <a:buChar char="•"/>
            </a:pPr>
            <a:r>
              <a:rPr lang="en-US" sz="1100" dirty="0"/>
              <a:t>Work with your clients and their families to develop a specific plan to reduce access to lethal means and follow up on the plan over time.</a:t>
            </a:r>
          </a:p>
          <a:p>
            <a:endParaRPr lang="en-US" sz="1100" dirty="0"/>
          </a:p>
          <a:p>
            <a:r>
              <a:rPr lang="en-US" sz="1100" b="1" dirty="0"/>
              <a:t>Reference:</a:t>
            </a:r>
          </a:p>
          <a:p>
            <a:r>
              <a:rPr lang="en-US" sz="1100" kern="1200" dirty="0">
                <a:effectLst/>
                <a:latin typeface="+mn-lt"/>
                <a:ea typeface="+mn-ea"/>
                <a:cs typeface="+mn-cs"/>
              </a:rPr>
              <a:t>CALM: Counseling on Access to Lethal Means | Suicide Prevention Resource Center. (2018). https://www.sprc.org/resources-programs/calm-counseling-access-lethal-means​</a:t>
            </a:r>
          </a:p>
          <a:p>
            <a:endParaRPr lang="en-US" sz="1100" kern="1200" dirty="0">
              <a:effectLst/>
              <a:latin typeface="+mn-lt"/>
              <a:ea typeface="+mn-ea"/>
              <a:cs typeface="+mn-cs"/>
            </a:endParaRPr>
          </a:p>
          <a:p>
            <a:r>
              <a:rPr lang="en-US" sz="1100" kern="1200" dirty="0">
                <a:effectLst/>
                <a:latin typeface="+mn-lt"/>
                <a:ea typeface="+mn-ea"/>
                <a:cs typeface="+mn-cs"/>
              </a:rPr>
              <a:t>Link to CALM course description: https://zerosuicidetraining.edc.org/enrol/index.php?id=20</a:t>
            </a:r>
            <a:r>
              <a:rPr lang="en-US" sz="1100" i="1" kern="1200" dirty="0">
                <a:effectLst/>
                <a:latin typeface="+mn-lt"/>
                <a:ea typeface="+mn-ea"/>
                <a:cs typeface="+mn-cs"/>
              </a:rPr>
              <a:t>​</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40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WATCH: </a:t>
            </a:r>
            <a:r>
              <a:rPr lang="en-US" sz="1100" dirty="0"/>
              <a:t>Suicide Specific Brief Interventions https://</a:t>
            </a:r>
            <a:r>
              <a:rPr lang="en-US" sz="1100" dirty="0" err="1"/>
              <a:t>youtu.be</a:t>
            </a:r>
            <a:r>
              <a:rPr lang="en-US" sz="1100" dirty="0"/>
              <a:t>/jwkJ50EY0jQ (3:34)</a:t>
            </a:r>
          </a:p>
          <a:p>
            <a:r>
              <a:rPr lang="en-US" sz="1100" i="0" u="none" strike="noStrike" dirty="0">
                <a:effectLst/>
              </a:rPr>
              <a:t>In this brief video, David </a:t>
            </a:r>
            <a:r>
              <a:rPr lang="en-US" sz="1100" i="0" u="none" strike="noStrike" dirty="0" err="1">
                <a:effectLst/>
              </a:rPr>
              <a:t>Jobes</a:t>
            </a:r>
            <a:r>
              <a:rPr lang="en-US" sz="1100" i="0" u="none" strike="noStrike" dirty="0">
                <a:effectLst/>
              </a:rPr>
              <a:t>, PhD, professor of psychology at Catholic University, describes four evidence-based brief interventions for people who have attempted or at risk for suicide.</a:t>
            </a:r>
          </a:p>
          <a:p>
            <a:endParaRPr lang="en-US" sz="1100" b="1" i="0" u="none" strike="noStrike" dirty="0">
              <a:effectLst/>
            </a:endParaRPr>
          </a:p>
          <a:p>
            <a:r>
              <a:rPr lang="en-US" sz="1100" b="1" i="0" u="none" strike="noStrike" dirty="0">
                <a:effectLst/>
              </a:rPr>
              <a:t>DISCUSSION:  </a:t>
            </a:r>
            <a:r>
              <a:rPr lang="en-US" sz="1100" i="0" u="none" strike="noStrike" dirty="0">
                <a:effectLst/>
              </a:rPr>
              <a:t>How will your knowledge of TMBI (Teachable Moment Brief Intervention) be utilized with a client who has attempted suicide?</a:t>
            </a:r>
          </a:p>
          <a:p>
            <a:endParaRPr lang="en-US" sz="11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77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1" i="0" dirty="0">
                <a:solidFill>
                  <a:srgbClr val="FFFFFF"/>
                </a:solidFill>
                <a:effectLst/>
                <a:latin typeface="Roboto" panose="02000000000000000000" pitchFamily="2" charset="0"/>
              </a:rPr>
              <a:t>READ</a:t>
            </a:r>
            <a:r>
              <a:rPr lang="en-US" sz="1100" b="0" i="0" dirty="0">
                <a:solidFill>
                  <a:srgbClr val="FFFFFF"/>
                </a:solidFill>
                <a:effectLst/>
                <a:latin typeface="Roboto" panose="02000000000000000000" pitchFamily="2" charset="0"/>
              </a:rPr>
              <a:t> slide to class.</a:t>
            </a:r>
          </a:p>
          <a:p>
            <a:endParaRPr lang="en-US" sz="1100" b="0" i="0" dirty="0">
              <a:solidFill>
                <a:srgbClr val="FFFFFF"/>
              </a:solidFill>
              <a:effectLst/>
              <a:latin typeface="Roboto" panose="02000000000000000000" pitchFamily="2" charset="0"/>
            </a:endParaRPr>
          </a:p>
          <a:p>
            <a:r>
              <a:rPr lang="en-US" sz="1100" b="1" i="0" dirty="0">
                <a:solidFill>
                  <a:srgbClr val="FFFFFF"/>
                </a:solidFill>
                <a:effectLst/>
                <a:latin typeface="Roboto" panose="02000000000000000000" pitchFamily="2"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Hirsch, D. (2021, April 23). </a:t>
            </a:r>
            <a:r>
              <a:rPr lang="en-US" sz="1100" i="1" kern="1200" dirty="0">
                <a:solidFill>
                  <a:schemeClr val="tx1"/>
                </a:solidFill>
                <a:effectLst/>
                <a:latin typeface="+mn-lt"/>
                <a:ea typeface="+mn-ea"/>
                <a:cs typeface="+mn-cs"/>
              </a:rPr>
              <a:t>Best Practices Manuals &amp; Toolkits - Didi Hirsch Mental Health Services</a:t>
            </a:r>
            <a:r>
              <a:rPr lang="en-US" sz="1100" kern="1200" dirty="0">
                <a:solidFill>
                  <a:schemeClr val="tx1"/>
                </a:solidFill>
                <a:effectLst/>
                <a:latin typeface="+mn-lt"/>
                <a:ea typeface="+mn-ea"/>
                <a:cs typeface="+mn-cs"/>
              </a:rPr>
              <a:t>. Didi Hirsch Mental Health Services -. https://didihirsch.org/download-best-practices-manuals-toolkits/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FFFFFF"/>
                </a:solidFill>
                <a:effectLst/>
                <a:latin typeface="Roboto" panose="02000000000000000000" pitchFamily="2" charset="0"/>
              </a:rPr>
              <a:t>Manual_for_Support_Groups_for_Survivors_of_Suicide_Attempts.pdf</a:t>
            </a:r>
          </a:p>
          <a:p>
            <a:endParaRPr lang="en-US" sz="120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320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endParaRPr lang="en-US" sz="1100" dirty="0"/>
          </a:p>
          <a:p>
            <a:r>
              <a:rPr lang="en-US" sz="1100" b="1" dirty="0"/>
              <a:t>READ </a:t>
            </a:r>
            <a:r>
              <a:rPr lang="en-US" sz="1100" dirty="0"/>
              <a:t>slide (continued from previous slide)</a:t>
            </a:r>
          </a:p>
          <a:p>
            <a:endParaRPr lang="en-US" sz="1100" dirty="0"/>
          </a:p>
          <a:p>
            <a:r>
              <a:rPr lang="en-US" sz="1100" b="1" i="0" dirty="0">
                <a:solidFill>
                  <a:srgbClr val="FFFFFF"/>
                </a:solidFill>
                <a:effectLst/>
                <a:latin typeface="Roboto" panose="02000000000000000000" pitchFamily="2" charset="0"/>
              </a:rPr>
              <a:t>Reference:</a:t>
            </a:r>
          </a:p>
          <a:p>
            <a:r>
              <a:rPr lang="en-US" sz="1100" kern="1200" dirty="0">
                <a:solidFill>
                  <a:schemeClr val="tx1"/>
                </a:solidFill>
                <a:effectLst/>
                <a:latin typeface="+mn-lt"/>
                <a:ea typeface="+mn-ea"/>
                <a:cs typeface="+mn-cs"/>
              </a:rPr>
              <a:t>Hirsch, D. (2021, April 23). </a:t>
            </a:r>
            <a:r>
              <a:rPr lang="en-US" sz="1100" i="1" kern="1200" dirty="0">
                <a:solidFill>
                  <a:schemeClr val="tx1"/>
                </a:solidFill>
                <a:effectLst/>
                <a:latin typeface="+mn-lt"/>
                <a:ea typeface="+mn-ea"/>
                <a:cs typeface="+mn-cs"/>
              </a:rPr>
              <a:t>Best Practices Manuals &amp; Toolkits - Didi Hirsch Mental Health Services</a:t>
            </a:r>
            <a:r>
              <a:rPr lang="en-US" sz="1100" kern="1200" dirty="0">
                <a:solidFill>
                  <a:schemeClr val="tx1"/>
                </a:solidFill>
                <a:effectLst/>
                <a:latin typeface="+mn-lt"/>
                <a:ea typeface="+mn-ea"/>
                <a:cs typeface="+mn-cs"/>
              </a:rPr>
              <a:t>. Didi Hirsch Mental Health Services -. https://didihirsch.org/download-best-practices-manuals-toolkits/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19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READ slide (continued from previous slide)</a:t>
            </a:r>
          </a:p>
          <a:p>
            <a:endParaRPr lang="en-US" sz="1100" dirty="0"/>
          </a:p>
          <a:p>
            <a:r>
              <a:rPr lang="en-US" sz="1100" b="1" i="0" dirty="0">
                <a:solidFill>
                  <a:srgbClr val="FFFFFF"/>
                </a:solidFill>
                <a:effectLst/>
                <a:latin typeface="Roboto" panose="02000000000000000000" pitchFamily="2" charset="0"/>
              </a:rPr>
              <a:t>Reference:</a:t>
            </a:r>
          </a:p>
          <a:p>
            <a:r>
              <a:rPr lang="en-US" sz="1100" kern="1200" dirty="0">
                <a:solidFill>
                  <a:schemeClr val="tx1"/>
                </a:solidFill>
                <a:effectLst/>
                <a:latin typeface="+mn-lt"/>
                <a:ea typeface="+mn-ea"/>
                <a:cs typeface="+mn-cs"/>
              </a:rPr>
              <a:t>Hirsch, D. (2021, April 23). </a:t>
            </a:r>
            <a:r>
              <a:rPr lang="en-US" sz="1100" i="1" kern="1200" dirty="0">
                <a:solidFill>
                  <a:schemeClr val="tx1"/>
                </a:solidFill>
                <a:effectLst/>
                <a:latin typeface="+mn-lt"/>
                <a:ea typeface="+mn-ea"/>
                <a:cs typeface="+mn-cs"/>
              </a:rPr>
              <a:t>Best Practices Manuals &amp; Toolkits - Didi Hirsch Mental Health Services</a:t>
            </a:r>
            <a:r>
              <a:rPr lang="en-US" sz="1100" kern="1200" dirty="0">
                <a:solidFill>
                  <a:schemeClr val="tx1"/>
                </a:solidFill>
                <a:effectLst/>
                <a:latin typeface="+mn-lt"/>
                <a:ea typeface="+mn-ea"/>
                <a:cs typeface="+mn-cs"/>
              </a:rPr>
              <a:t>. Didi Hirsch Mental Health Services -. https://didihirsch.org/download-best-practices-manuals-toolkits/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37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 </a:t>
            </a:r>
            <a:r>
              <a:rPr lang="en-US" dirty="0"/>
              <a:t>SUICIDE PREVENTION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a:t>
            </a:r>
            <a:r>
              <a:rPr lang="en-US" dirty="0"/>
              <a:t> slide (continued from previous slide)</a:t>
            </a:r>
          </a:p>
          <a:p>
            <a:endParaRPr lang="en-US" dirty="0"/>
          </a:p>
          <a:p>
            <a:r>
              <a:rPr lang="en-US" b="1" i="0" dirty="0">
                <a:solidFill>
                  <a:srgbClr val="FFFFFF"/>
                </a:solidFill>
                <a:effectLst/>
                <a:latin typeface="Roboto" panose="02000000000000000000" pitchFamily="2" charset="0"/>
              </a:rPr>
              <a:t>Reference:</a:t>
            </a:r>
          </a:p>
          <a:p>
            <a:r>
              <a:rPr lang="en-US" sz="1200" kern="1200" dirty="0">
                <a:solidFill>
                  <a:schemeClr val="tx1"/>
                </a:solidFill>
                <a:effectLst/>
                <a:latin typeface="+mn-lt"/>
                <a:ea typeface="+mn-ea"/>
                <a:cs typeface="+mn-cs"/>
              </a:rPr>
              <a:t>Hirsch, D. (2021, April 23). </a:t>
            </a:r>
            <a:r>
              <a:rPr lang="en-US" sz="1200" i="1" kern="1200" dirty="0">
                <a:solidFill>
                  <a:schemeClr val="tx1"/>
                </a:solidFill>
                <a:effectLst/>
                <a:latin typeface="+mn-lt"/>
                <a:ea typeface="+mn-ea"/>
                <a:cs typeface="+mn-cs"/>
              </a:rPr>
              <a:t>Best Practices Manuals &amp; Toolkits - Didi Hirsch Mental Health Services</a:t>
            </a:r>
            <a:r>
              <a:rPr lang="en-US" sz="1200" kern="1200" dirty="0">
                <a:solidFill>
                  <a:schemeClr val="tx1"/>
                </a:solidFill>
                <a:effectLst/>
                <a:latin typeface="+mn-lt"/>
                <a:ea typeface="+mn-ea"/>
                <a:cs typeface="+mn-cs"/>
              </a:rPr>
              <a:t>. Didi Hirsch Mental Health Services -. https://didihirsch.org/download-best-practices-manuals-toolkits/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117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a:t>
            </a:r>
            <a:r>
              <a:rPr lang="en-US" sz="1100" dirty="0"/>
              <a:t> SUICIDE PREVENTION</a:t>
            </a:r>
          </a:p>
          <a:p>
            <a:endParaRPr lang="en-US" sz="1100" dirty="0"/>
          </a:p>
          <a:p>
            <a:r>
              <a:rPr lang="en-US" sz="1100" b="1" dirty="0"/>
              <a:t>READ:</a:t>
            </a:r>
            <a:r>
              <a:rPr lang="en-US" sz="1100" dirty="0"/>
              <a:t> The Ask Suicide-Screening Questions (ASQ) Toolkit is a free resource for medical settings (emergency department, inpatient medical/surgical units, outpatient clinics/primary care) that can help nurses or physicians successfully identify youth at risk for suicide.</a:t>
            </a:r>
          </a:p>
          <a:p>
            <a:endParaRPr lang="en-US" sz="1100" dirty="0">
              <a:cs typeface="Calibri"/>
            </a:endParaRPr>
          </a:p>
          <a:p>
            <a:r>
              <a:rPr lang="en-US" sz="1100" dirty="0"/>
              <a:t>Open this website link: </a:t>
            </a:r>
            <a:r>
              <a:rPr lang="en-US" sz="1100" dirty="0">
                <a:hlinkClick r:id="rId3"/>
              </a:rPr>
              <a:t>https://www.nimh.nih.gov/research/research-conducted-at-nimh/asq-toolkit-materials</a:t>
            </a:r>
            <a:r>
              <a:rPr lang="en-US" sz="1100" dirty="0"/>
              <a:t> to demonstrate how to access the information. The toolkit is organized by medical setting and separates the adults from youth (8yo and up) (medical settings include: emergency department, inpatient medical, clinics, outpatient primary care/specialty clinics).  A client who screens positive for suicide risk should receive a follow-up suicide safety assessment (like the BSAA – brief suicide safety assessment) by a trained clinician.</a:t>
            </a:r>
          </a:p>
          <a:p>
            <a:endParaRPr lang="en-US" sz="1100" dirty="0"/>
          </a:p>
          <a:p>
            <a:r>
              <a:rPr lang="en-US" sz="1100" b="1" dirty="0"/>
              <a:t>Reference:</a:t>
            </a:r>
          </a:p>
          <a:p>
            <a:r>
              <a:rPr lang="en-US" sz="1100" b="0" i="1" kern="1200" dirty="0">
                <a:solidFill>
                  <a:schemeClr val="tx1"/>
                </a:solidFill>
                <a:effectLst/>
                <a:latin typeface="+mn-lt"/>
                <a:ea typeface="+mn-ea"/>
                <a:cs typeface="+mn-cs"/>
              </a:rPr>
              <a:t>Ask Suicide-Screening Questions (ASQ) Toolkit</a:t>
            </a:r>
            <a:r>
              <a:rPr lang="en-US" sz="1100" b="0" i="0" kern="1200" dirty="0">
                <a:solidFill>
                  <a:schemeClr val="tx1"/>
                </a:solidFill>
                <a:effectLst/>
                <a:latin typeface="+mn-lt"/>
                <a:ea typeface="+mn-ea"/>
                <a:cs typeface="+mn-cs"/>
              </a:rPr>
              <a:t>. (n.d.). National Institute of Mental Health (NIMH). https://www.nimh.nih.gov/research/research-conducted-at-nimh/asq-toolkit-materials</a:t>
            </a:r>
            <a:endParaRPr lang="en-US" sz="11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879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endParaRPr lang="en-US" sz="1100" dirty="0"/>
          </a:p>
          <a:p>
            <a:r>
              <a:rPr lang="en-US" sz="1100" b="1" dirty="0"/>
              <a:t>READ:  </a:t>
            </a:r>
            <a:r>
              <a:rPr lang="en-US" sz="1100" dirty="0"/>
              <a:t>The PHQ-9 (Patient Health Questionnaire-9) is another screening tool (self administered, usually given when a client checks in for their appointment and is given to the doctor or therapist to review).  It is used for diagnosing, monitoring, and measuring the level of depression. The article located here: </a:t>
            </a:r>
            <a:r>
              <a:rPr lang="en-US" sz="1100" dirty="0">
                <a:hlinkClick r:id="rId3"/>
              </a:rPr>
              <a:t>https://www.ncbi.nlm.nih.gov/pmc/articles/PMC1495268/</a:t>
            </a:r>
            <a:r>
              <a:rPr lang="en-US" sz="1100" dirty="0"/>
              <a:t> (open on a separate screen) will provide the history of PHQ-9 and it's clinical efficacy.  (You may provide this link to students.)</a:t>
            </a:r>
          </a:p>
          <a:p>
            <a:endParaRPr lang="en-US" sz="1100" dirty="0"/>
          </a:p>
          <a:p>
            <a:r>
              <a:rPr lang="en-US" sz="1100" b="1" dirty="0">
                <a:cs typeface="Calibri"/>
              </a:rPr>
              <a:t>Reference:</a:t>
            </a:r>
          </a:p>
          <a:p>
            <a:r>
              <a:rPr lang="en-US" sz="1100" b="0" i="0" kern="1200" dirty="0">
                <a:solidFill>
                  <a:schemeClr val="tx1"/>
                </a:solidFill>
                <a:effectLst/>
                <a:latin typeface="+mn-lt"/>
                <a:ea typeface="+mn-ea"/>
                <a:cs typeface="+mn-cs"/>
              </a:rPr>
              <a:t>Kroenke, K., Spitzer, R. L., &amp; Williams, J. B. (2001). The PHQ-9: validity of a brief depression severity measure. </a:t>
            </a:r>
            <a:r>
              <a:rPr lang="en-US" sz="1100" b="0" i="1" kern="1200" dirty="0">
                <a:solidFill>
                  <a:schemeClr val="tx1"/>
                </a:solidFill>
                <a:effectLst/>
                <a:latin typeface="+mn-lt"/>
                <a:ea typeface="+mn-ea"/>
                <a:cs typeface="+mn-cs"/>
              </a:rPr>
              <a:t>Journal of general internal medicine</a:t>
            </a:r>
            <a:r>
              <a:rPr lang="en-US" sz="1100" b="0" i="0" kern="1200" dirty="0">
                <a:solidFill>
                  <a:schemeClr val="tx1"/>
                </a:solidFill>
                <a:effectLst/>
                <a:latin typeface="+mn-lt"/>
                <a:ea typeface="+mn-ea"/>
                <a:cs typeface="+mn-cs"/>
              </a:rPr>
              <a:t>, </a:t>
            </a:r>
            <a:r>
              <a:rPr lang="en-US" sz="1100" b="0" i="1" kern="1200" dirty="0">
                <a:solidFill>
                  <a:schemeClr val="tx1"/>
                </a:solidFill>
                <a:effectLst/>
                <a:latin typeface="+mn-lt"/>
                <a:ea typeface="+mn-ea"/>
                <a:cs typeface="+mn-cs"/>
              </a:rPr>
              <a:t>16</a:t>
            </a:r>
            <a:r>
              <a:rPr lang="en-US" sz="1100" b="0" i="0" kern="1200" dirty="0">
                <a:solidFill>
                  <a:schemeClr val="tx1"/>
                </a:solidFill>
                <a:effectLst/>
                <a:latin typeface="+mn-lt"/>
                <a:ea typeface="+mn-ea"/>
                <a:cs typeface="+mn-cs"/>
              </a:rPr>
              <a:t>(9), 606–613. https://doi.org/10.1046/j.1525-1497.2001.016009606.x</a:t>
            </a:r>
            <a:endParaRPr lang="en-US" sz="11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746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buNone/>
            </a:pPr>
            <a:r>
              <a:rPr lang="en-US" b="1" dirty="0">
                <a:cs typeface="Calibri"/>
              </a:rPr>
              <a:t>Read the Disclaimer: </a:t>
            </a:r>
            <a:r>
              <a:rPr lang="en-US" sz="1200" dirty="0">
                <a:ea typeface="+mn-lt"/>
                <a:cs typeface="+mn-lt"/>
              </a:rPr>
              <a:t>This presentation may include readings, media, and discussion on topics which include suicide, trauma, and crisis intervention. These topics may result in stress reactions. Please monitor your reactions and if necessary, reach out to someone you trust if these topics cause considerable  discomfort. </a:t>
            </a:r>
            <a:endParaRPr lang="en-US" sz="1200" dirty="0">
              <a:cs typeface="Calibri"/>
            </a:endParaRPr>
          </a:p>
          <a:p>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3</a:t>
            </a:fld>
            <a:endParaRPr lang="en-US"/>
          </a:p>
        </p:txBody>
      </p:sp>
    </p:spTree>
    <p:extLst>
      <p:ext uri="{BB962C8B-B14F-4D97-AF65-F5344CB8AC3E}">
        <p14:creationId xmlns:p14="http://schemas.microsoft.com/office/powerpoint/2010/main" val="1390147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1" dirty="0"/>
              <a:t>SUBJECT MATTER: </a:t>
            </a:r>
            <a:r>
              <a:rPr lang="en-US" sz="1100" dirty="0"/>
              <a:t>SUICIDE PREVENTION</a:t>
            </a:r>
          </a:p>
          <a:p>
            <a:endParaRPr lang="en-US" sz="1100" dirty="0">
              <a:cs typeface="Calibri"/>
            </a:endParaRPr>
          </a:p>
          <a:p>
            <a:r>
              <a:rPr lang="en-US" sz="1100" b="1" dirty="0">
                <a:cs typeface="Calibri"/>
              </a:rPr>
              <a:t>READ:  </a:t>
            </a:r>
            <a:r>
              <a:rPr lang="en-US" sz="1100" dirty="0">
                <a:cs typeface="Calibri"/>
              </a:rPr>
              <a:t>The Columbia Suicide Severity Rating Scale (C-SSRS) is a short questionnaire.  Open the following link for resources on applying the C-SSRS questionnaire on a separate screen </a:t>
            </a:r>
            <a:r>
              <a:rPr lang="en-US" sz="1100" dirty="0">
                <a:hlinkClick r:id="rId3"/>
              </a:rPr>
              <a:t>https://zerosuicide.edc.org/resources/resource-database/columbia-suicide-severity-rating-scale-c-ssrs</a:t>
            </a:r>
            <a:r>
              <a:rPr lang="en-US" sz="1100" dirty="0"/>
              <a:t>, click on the "Columbia Suicide Severity Rating Scale (C-SSRS)" link, then scroll down the page until you see brochure and screen cards for different responders. I suggest you open one of the pocket cards, i.e. Columbia Card for Firefighters to demonstrate the usefulness of these cards. </a:t>
            </a:r>
          </a:p>
          <a:p>
            <a:endParaRPr lang="en-US" sz="1100" dirty="0"/>
          </a:p>
          <a:p>
            <a:r>
              <a:rPr lang="en-US" sz="1100" dirty="0"/>
              <a:t>This questionnaire is administered quickly in the field by responders (police, fire, healthcare facilities, military, colleges/schools and correctional facilities) with no formal mental health training.  </a:t>
            </a:r>
          </a:p>
          <a:p>
            <a:endParaRPr lang="en-US" sz="1100" dirty="0"/>
          </a:p>
          <a:p>
            <a:r>
              <a:rPr lang="en-US" sz="1100" dirty="0"/>
              <a:t>Inquire if students have questions about the C-SSRS Questionnaire. </a:t>
            </a:r>
          </a:p>
          <a:p>
            <a:endParaRPr lang="en-US" sz="1100" dirty="0">
              <a:cs typeface="Calibri"/>
            </a:endParaRPr>
          </a:p>
          <a:p>
            <a:r>
              <a:rPr lang="en-US" sz="1100" b="1" dirty="0">
                <a:cs typeface="Calibri"/>
              </a:rPr>
              <a:t>Reference:</a:t>
            </a:r>
          </a:p>
          <a:p>
            <a:r>
              <a:rPr lang="en-US" sz="1100" i="1" kern="1200" dirty="0">
                <a:solidFill>
                  <a:schemeClr val="tx1"/>
                </a:solidFill>
                <a:effectLst/>
                <a:latin typeface="+mn-lt"/>
                <a:ea typeface="+mn-ea"/>
                <a:cs typeface="+mn-cs"/>
              </a:rPr>
              <a:t>Columbia Suicide Severity Rating Scale (C-SSRS) | Zero Suicide</a:t>
            </a:r>
            <a:r>
              <a:rPr lang="en-US" sz="1100" kern="1200" dirty="0">
                <a:solidFill>
                  <a:schemeClr val="tx1"/>
                </a:solidFill>
                <a:effectLst/>
                <a:latin typeface="+mn-lt"/>
                <a:ea typeface="+mn-ea"/>
                <a:cs typeface="+mn-cs"/>
              </a:rPr>
              <a:t>. (n.d.). https://zerosuicide.edc.org/resources/resource-database/columbia-suicide-severity-rating-scale-c-ssrs</a:t>
            </a:r>
          </a:p>
          <a:p>
            <a:br>
              <a:rPr lang="en-US" dirty="0"/>
            </a:b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30</a:t>
            </a:fld>
            <a:endParaRPr lang="en-US"/>
          </a:p>
        </p:txBody>
      </p:sp>
    </p:spTree>
    <p:extLst>
      <p:ext uri="{BB962C8B-B14F-4D97-AF65-F5344CB8AC3E}">
        <p14:creationId xmlns:p14="http://schemas.microsoft.com/office/powerpoint/2010/main" val="3373885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SUBJECT MATTER: </a:t>
            </a:r>
            <a:r>
              <a:rPr lang="en-US" sz="1100" dirty="0">
                <a:latin typeface="+mn-lt"/>
              </a:rPr>
              <a:t>SUICIDE PREVENTION</a:t>
            </a:r>
          </a:p>
          <a:p>
            <a:endParaRPr lang="en-US" sz="1100" dirty="0">
              <a:latin typeface="+mn-lt"/>
            </a:endParaRPr>
          </a:p>
          <a:p>
            <a:r>
              <a:rPr lang="en-US" sz="1100" dirty="0">
                <a:latin typeface="+mn-lt"/>
              </a:rPr>
              <a:t>The National Institute of Mental Health (NIH) indicates there are five steps you can take to assist someone in emotional pain. The are:</a:t>
            </a:r>
          </a:p>
          <a:p>
            <a:endParaRPr lang="en-US" sz="1100" dirty="0">
              <a:latin typeface="+mn-lt"/>
            </a:endParaRPr>
          </a:p>
          <a:p>
            <a:pPr algn="l">
              <a:buFont typeface="+mj-lt"/>
              <a:buAutoNum type="arabicPeriod"/>
            </a:pPr>
            <a:r>
              <a:rPr lang="en-US" sz="1100" b="1" i="0" dirty="0">
                <a:solidFill>
                  <a:srgbClr val="293340"/>
                </a:solidFill>
                <a:effectLst/>
                <a:latin typeface="+mn-lt"/>
              </a:rPr>
              <a:t>ASK:</a:t>
            </a:r>
            <a:r>
              <a:rPr lang="en-US" sz="1100" b="0" i="0" dirty="0">
                <a:solidFill>
                  <a:srgbClr val="293340"/>
                </a:solidFill>
                <a:effectLst/>
                <a:latin typeface="+mn-lt"/>
              </a:rPr>
              <a:t> “Are you thinking about killing yourself?” It’s not an easy question but studies show that </a:t>
            </a:r>
            <a:r>
              <a:rPr lang="en-US" sz="1100" b="0" i="0" u="none" strike="noStrike" dirty="0">
                <a:solidFill>
                  <a:srgbClr val="0678BE"/>
                </a:solidFill>
                <a:effectLst/>
                <a:latin typeface="+mn-lt"/>
                <a:hlinkClick r:id="rId3"/>
              </a:rPr>
              <a:t>asking at-risk individuals </a:t>
            </a:r>
            <a:r>
              <a:rPr lang="en-US" sz="1100" b="0" i="0" dirty="0">
                <a:solidFill>
                  <a:srgbClr val="293340"/>
                </a:solidFill>
                <a:effectLst/>
                <a:latin typeface="+mn-lt"/>
              </a:rPr>
              <a:t> if they are suicidal does not increase suicides or suicidal thoughts.</a:t>
            </a:r>
          </a:p>
          <a:p>
            <a:pPr algn="l">
              <a:buFont typeface="+mj-lt"/>
              <a:buAutoNum type="arabicPeriod"/>
            </a:pPr>
            <a:r>
              <a:rPr lang="en-US" sz="1100" b="1" i="0" dirty="0">
                <a:solidFill>
                  <a:srgbClr val="293340"/>
                </a:solidFill>
                <a:effectLst/>
                <a:latin typeface="+mn-lt"/>
              </a:rPr>
              <a:t>KEEP THEM SAFE:</a:t>
            </a:r>
            <a:r>
              <a:rPr lang="en-US" sz="1100" b="0" i="0" dirty="0">
                <a:solidFill>
                  <a:srgbClr val="293340"/>
                </a:solidFill>
                <a:effectLst/>
                <a:latin typeface="+mn-lt"/>
              </a:rPr>
              <a:t> Reducing a suicidal person’s access to highly lethal items or places is an important part of suicide prevention. While this is not always easy, asking if the at-risk person has a plan and removing or disabling the lethal means can make a difference.</a:t>
            </a:r>
          </a:p>
          <a:p>
            <a:pPr algn="l">
              <a:buFont typeface="+mj-lt"/>
              <a:buAutoNum type="arabicPeriod"/>
            </a:pPr>
            <a:r>
              <a:rPr lang="en-US" sz="1100" b="1" i="0" dirty="0">
                <a:solidFill>
                  <a:srgbClr val="293340"/>
                </a:solidFill>
                <a:effectLst/>
                <a:latin typeface="+mn-lt"/>
              </a:rPr>
              <a:t>BE THERE:</a:t>
            </a:r>
            <a:r>
              <a:rPr lang="en-US" sz="1100" b="0" i="0" dirty="0">
                <a:solidFill>
                  <a:srgbClr val="293340"/>
                </a:solidFill>
                <a:effectLst/>
                <a:latin typeface="+mn-lt"/>
              </a:rPr>
              <a:t> Listen carefully and learn what the individual is thinking and feeling. Research suggests </a:t>
            </a:r>
            <a:r>
              <a:rPr lang="en-US" sz="1100" b="0" i="0" u="none" strike="noStrike" dirty="0">
                <a:solidFill>
                  <a:srgbClr val="0678BE"/>
                </a:solidFill>
                <a:effectLst/>
                <a:latin typeface="+mn-lt"/>
                <a:hlinkClick r:id="rId4"/>
              </a:rPr>
              <a:t>acknowledging and talking about suicide </a:t>
            </a:r>
            <a:r>
              <a:rPr lang="en-US" sz="1100" b="0" i="0" dirty="0">
                <a:solidFill>
                  <a:srgbClr val="293340"/>
                </a:solidFill>
                <a:effectLst/>
                <a:latin typeface="+mn-lt"/>
              </a:rPr>
              <a:t> may in fact </a:t>
            </a:r>
            <a:r>
              <a:rPr lang="en-US" sz="1100" b="0" i="0" u="none" strike="noStrike" dirty="0">
                <a:solidFill>
                  <a:srgbClr val="0678BE"/>
                </a:solidFill>
                <a:effectLst/>
                <a:latin typeface="+mn-lt"/>
                <a:hlinkClick r:id="rId5"/>
              </a:rPr>
              <a:t>reduce rather than increase </a:t>
            </a:r>
            <a:r>
              <a:rPr lang="en-US" sz="1100" b="0" i="0" dirty="0">
                <a:solidFill>
                  <a:srgbClr val="293340"/>
                </a:solidFill>
                <a:effectLst/>
                <a:latin typeface="+mn-lt"/>
              </a:rPr>
              <a:t> suicidal thoughts.</a:t>
            </a:r>
          </a:p>
          <a:p>
            <a:pPr algn="l">
              <a:buFont typeface="+mj-lt"/>
              <a:buAutoNum type="arabicPeriod"/>
            </a:pPr>
            <a:r>
              <a:rPr lang="en-US" sz="1100" b="1" i="0" dirty="0">
                <a:solidFill>
                  <a:srgbClr val="293340"/>
                </a:solidFill>
                <a:effectLst/>
                <a:latin typeface="+mn-lt"/>
              </a:rPr>
              <a:t>HELP THEM CONNECT:</a:t>
            </a:r>
            <a:r>
              <a:rPr lang="en-US" sz="1100" b="0" i="0" dirty="0">
                <a:solidFill>
                  <a:srgbClr val="293340"/>
                </a:solidFill>
                <a:effectLst/>
                <a:latin typeface="+mn-lt"/>
              </a:rPr>
              <a:t> Save the 988 Suicide &amp; Crisis Lifeline number </a:t>
            </a:r>
            <a:r>
              <a:rPr lang="en-US" sz="1100" b="1" i="0" dirty="0">
                <a:solidFill>
                  <a:srgbClr val="293340"/>
                </a:solidFill>
                <a:effectLst/>
                <a:latin typeface="+mn-lt"/>
              </a:rPr>
              <a:t>(call or text 988)</a:t>
            </a:r>
            <a:r>
              <a:rPr lang="en-US" sz="1100" b="0" i="0" dirty="0">
                <a:solidFill>
                  <a:srgbClr val="293340"/>
                </a:solidFill>
                <a:effectLst/>
                <a:latin typeface="+mn-lt"/>
              </a:rPr>
              <a:t> and the Crisis Text Line number </a:t>
            </a:r>
            <a:r>
              <a:rPr lang="en-US" sz="1100" b="1" i="0" dirty="0">
                <a:solidFill>
                  <a:srgbClr val="293340"/>
                </a:solidFill>
                <a:effectLst/>
                <a:latin typeface="+mn-lt"/>
              </a:rPr>
              <a:t>(741741)</a:t>
            </a:r>
            <a:r>
              <a:rPr lang="en-US" sz="1100" b="0" i="0" dirty="0">
                <a:solidFill>
                  <a:srgbClr val="293340"/>
                </a:solidFill>
                <a:effectLst/>
                <a:latin typeface="+mn-lt"/>
              </a:rPr>
              <a:t> in your phone so they’re there if you need them. You can also help make a connection with a trusted individual like a family member, friend, spiritual advisor, or mental health professional.</a:t>
            </a:r>
          </a:p>
          <a:p>
            <a:pPr algn="l">
              <a:buFont typeface="+mj-lt"/>
              <a:buAutoNum type="arabicPeriod"/>
            </a:pPr>
            <a:r>
              <a:rPr lang="en-US" sz="1100" b="1" i="0" dirty="0">
                <a:solidFill>
                  <a:srgbClr val="293340"/>
                </a:solidFill>
                <a:effectLst/>
                <a:latin typeface="+mn-lt"/>
              </a:rPr>
              <a:t>STAY CONNECTED:</a:t>
            </a:r>
            <a:r>
              <a:rPr lang="en-US" sz="1100" b="0" i="0" dirty="0">
                <a:solidFill>
                  <a:srgbClr val="293340"/>
                </a:solidFill>
                <a:effectLst/>
                <a:latin typeface="+mn-lt"/>
              </a:rPr>
              <a:t> Staying in touch after a crisis or after being discharged from care can make a difference. </a:t>
            </a:r>
            <a:r>
              <a:rPr lang="en-US" sz="1100" b="0" i="0" u="none" strike="noStrike" dirty="0">
                <a:solidFill>
                  <a:srgbClr val="0678BE"/>
                </a:solidFill>
                <a:effectLst/>
                <a:latin typeface="+mn-lt"/>
                <a:hlinkClick r:id="rId6"/>
              </a:rPr>
              <a:t>Studies have shown </a:t>
            </a:r>
            <a:r>
              <a:rPr lang="en-US" sz="1100" b="0" i="0" dirty="0">
                <a:solidFill>
                  <a:srgbClr val="293340"/>
                </a:solidFill>
                <a:effectLst/>
                <a:latin typeface="+mn-lt"/>
              </a:rPr>
              <a:t> the number of suicide deaths goes down when someone follows up with the at-risk person.</a:t>
            </a:r>
          </a:p>
          <a:p>
            <a:endParaRPr lang="en-US" sz="1100" dirty="0">
              <a:latin typeface="+mn-lt"/>
            </a:endParaRPr>
          </a:p>
          <a:p>
            <a:r>
              <a:rPr lang="en-US" sz="1100" dirty="0">
                <a:latin typeface="+mn-lt"/>
              </a:rPr>
              <a:t>Downloadable resources are available on NIH’s shareable resources webpage: https://www.nimh.nih.gov/get-involved/digital-shareables/shareable-resources-on-suicide-prevention</a:t>
            </a:r>
          </a:p>
          <a:p>
            <a:endParaRPr lang="en-US" sz="1100" dirty="0">
              <a:latin typeface="+mn-lt"/>
            </a:endParaRPr>
          </a:p>
          <a:p>
            <a:r>
              <a:rPr lang="en-US" sz="1100" b="1" dirty="0">
                <a:latin typeface="+mn-lt"/>
              </a:rPr>
              <a:t>Reference</a:t>
            </a:r>
            <a:r>
              <a:rPr lang="en-US" sz="1100" dirty="0">
                <a:latin typeface="+mn-lt"/>
              </a:rPr>
              <a:t>: National Institute of Mental Health (NIH) https://www.nimh.nih.gov/get-involved/digital-shareables/shareable-resources-on-suicide-prevention</a:t>
            </a:r>
          </a:p>
        </p:txBody>
      </p:sp>
      <p:sp>
        <p:nvSpPr>
          <p:cNvPr id="4" name="Slide Number Placeholder 3"/>
          <p:cNvSpPr>
            <a:spLocks noGrp="1"/>
          </p:cNvSpPr>
          <p:nvPr>
            <p:ph type="sldNum" sz="quarter" idx="5"/>
          </p:nvPr>
        </p:nvSpPr>
        <p:spPr/>
        <p:txBody>
          <a:bodyPr/>
          <a:lstStyle/>
          <a:p>
            <a:fld id="{7E9730A5-E118-DD43-8C03-06ED1FCE0900}" type="slidenum">
              <a:rPr lang="en-US" smtClean="0"/>
              <a:t>31</a:t>
            </a:fld>
            <a:endParaRPr lang="en-US"/>
          </a:p>
        </p:txBody>
      </p:sp>
    </p:spTree>
    <p:extLst>
      <p:ext uri="{BB962C8B-B14F-4D97-AF65-F5344CB8AC3E}">
        <p14:creationId xmlns:p14="http://schemas.microsoft.com/office/powerpoint/2010/main" val="3163638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SUBJECT MATTER: </a:t>
            </a:r>
            <a:r>
              <a:rPr lang="en-US" dirty="0"/>
              <a:t>SUICIDE PREVENTION</a:t>
            </a:r>
            <a:endParaRPr lang="en-US" dirty="0">
              <a:cs typeface="Calibri" panose="020F0502020204030204"/>
            </a:endParaRPr>
          </a:p>
          <a:p>
            <a:br>
              <a:rPr lang="en-US" dirty="0">
                <a:cs typeface="+mn-lt"/>
              </a:rPr>
            </a:br>
            <a:r>
              <a:rPr lang="en-US" b="1" dirty="0">
                <a:cs typeface="Calibri" panose="020F0502020204030204"/>
              </a:rPr>
              <a:t>WATCH: </a:t>
            </a:r>
            <a:r>
              <a:rPr lang="en-US" dirty="0">
                <a:cs typeface="Calibri" panose="020F0502020204030204"/>
              </a:rPr>
              <a:t>This short video (2:25) </a:t>
            </a:r>
            <a:r>
              <a:rPr lang="en-US" dirty="0">
                <a:hlinkClick r:id="rId3"/>
              </a:rPr>
              <a:t>https://youtu.be/ymRDAEhV69o</a:t>
            </a:r>
            <a:r>
              <a:rPr lang="en-US" dirty="0"/>
              <a:t> (A lived experience story about what makes a difference) is a reminder of how important it is to see the human you are helping first and foremost, directness in asking about suicidal thinking, and listen to what the person is telling you (build upon the information you receive).</a:t>
            </a:r>
            <a:endParaRPr lang="en-US" dirty="0">
              <a:cs typeface="Calibri"/>
            </a:endParaRPr>
          </a:p>
          <a:p>
            <a:endParaRPr lang="en-US" dirty="0">
              <a:cs typeface="Calibri"/>
            </a:endParaRPr>
          </a:p>
          <a:p>
            <a:r>
              <a:rPr lang="en-US" b="1" dirty="0">
                <a:cs typeface="Calibri"/>
              </a:rPr>
              <a:t>ASK:  </a:t>
            </a:r>
            <a:r>
              <a:rPr lang="en-US" dirty="0">
                <a:cs typeface="Calibri"/>
              </a:rPr>
              <a:t>What came up for you as you watched this video?  How will you apply what you learned with those in your life personally and professionally?</a:t>
            </a:r>
          </a:p>
        </p:txBody>
      </p:sp>
      <p:sp>
        <p:nvSpPr>
          <p:cNvPr id="4" name="Slide Number Placeholder 3"/>
          <p:cNvSpPr>
            <a:spLocks noGrp="1"/>
          </p:cNvSpPr>
          <p:nvPr>
            <p:ph type="sldNum" sz="quarter" idx="5"/>
          </p:nvPr>
        </p:nvSpPr>
        <p:spPr/>
        <p:txBody>
          <a:bodyPr/>
          <a:lstStyle/>
          <a:p>
            <a:fld id="{7E9730A5-E118-DD43-8C03-06ED1FCE0900}" type="slidenum">
              <a:rPr lang="en-US" smtClean="0"/>
              <a:t>32</a:t>
            </a:fld>
            <a:endParaRPr lang="en-US"/>
          </a:p>
        </p:txBody>
      </p:sp>
    </p:spTree>
    <p:extLst>
      <p:ext uri="{BB962C8B-B14F-4D97-AF65-F5344CB8AC3E}">
        <p14:creationId xmlns:p14="http://schemas.microsoft.com/office/powerpoint/2010/main" val="2210864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 </a:t>
            </a:r>
            <a:r>
              <a:rPr lang="en-US" dirty="0"/>
              <a:t>SUICIDE PREVENTION</a:t>
            </a:r>
            <a:endParaRPr lang="en-US" dirty="0">
              <a:cs typeface="Calibri" panose="020F0502020204030204"/>
            </a:endParaRPr>
          </a:p>
          <a:p>
            <a:endParaRPr lang="en-US" dirty="0"/>
          </a:p>
          <a:p>
            <a:r>
              <a:rPr lang="en-US" dirty="0"/>
              <a:t>It is always important to check in with ourselves, especially when we are working with clients or in behavioral health situations. This NIH document serves as an example of how to check in with our own mental health. A downloadable PDF and additional information can be found at https://www.nimh.nih.gov/health/publications/my-mental-health-do-i-need-help?utm_campaign=shareNIMH&amp;utm_medium=Portal&amp;utm_source=NIMHwebsite.</a:t>
            </a:r>
          </a:p>
          <a:p>
            <a:endParaRPr lang="en-US" dirty="0"/>
          </a:p>
          <a:p>
            <a:r>
              <a:rPr lang="en-US" sz="1200" b="1" dirty="0">
                <a:latin typeface="+mn-lt"/>
              </a:rPr>
              <a:t>Reference</a:t>
            </a:r>
            <a:r>
              <a:rPr lang="en-US" sz="1200" dirty="0">
                <a:latin typeface="+mn-lt"/>
              </a:rPr>
              <a:t>: National Institute of Mental Health (NIH) https://www.nimh.nih.gov/get-involved/digital-shareables/shareable-resources-on-suicide-prevention</a:t>
            </a:r>
          </a:p>
        </p:txBody>
      </p:sp>
      <p:sp>
        <p:nvSpPr>
          <p:cNvPr id="4" name="Slide Number Placeholder 3"/>
          <p:cNvSpPr>
            <a:spLocks noGrp="1"/>
          </p:cNvSpPr>
          <p:nvPr>
            <p:ph type="sldNum" sz="quarter" idx="5"/>
          </p:nvPr>
        </p:nvSpPr>
        <p:spPr/>
        <p:txBody>
          <a:bodyPr/>
          <a:lstStyle/>
          <a:p>
            <a:fld id="{7E9730A5-E118-DD43-8C03-06ED1FCE0900}" type="slidenum">
              <a:rPr lang="en-US" smtClean="0"/>
              <a:t>33</a:t>
            </a:fld>
            <a:endParaRPr lang="en-US"/>
          </a:p>
        </p:txBody>
      </p:sp>
    </p:spTree>
    <p:extLst>
      <p:ext uri="{BB962C8B-B14F-4D97-AF65-F5344CB8AC3E}">
        <p14:creationId xmlns:p14="http://schemas.microsoft.com/office/powerpoint/2010/main" val="1162031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295" y="4400550"/>
            <a:ext cx="5883442" cy="3600450"/>
          </a:xfrm>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Resources are provided and should assist in maintaining important referral agencies/support services as well as resources for students.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Institute: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https://zerosuicideinstitute.com/</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Listserv: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https://zerosuicide.edc.org/movement/zero-suicide-listserv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Office for Suicide Prevention: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http://suicideprevention.nv.gov/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Zero Suicide Initiative: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https://nvopioidresponse.org/initiatives/zs/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Lifeline and 988: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https://988lifeline.org/current-events/the-lifeline-and-988</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UNR LiveWell Resource Page: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https://www.unr.edu/livewell</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kern="100" dirty="0">
                <a:effectLst/>
                <a:latin typeface="Calibri" panose="020F0502020204030204" pitchFamily="34" charset="0"/>
                <a:ea typeface="Calibri" panose="020F0502020204030204" pitchFamily="34" charset="0"/>
                <a:cs typeface="Calibri" panose="020F0502020204030204" pitchFamily="34" charset="0"/>
              </a:rPr>
              <a:t>Image Credit: </a:t>
            </a:r>
            <a:r>
              <a:rPr lang="en-US" sz="1100" kern="100" dirty="0">
                <a:effectLst/>
                <a:latin typeface="Calibri" panose="020F0502020204030204" pitchFamily="34" charset="0"/>
                <a:ea typeface="Calibri" panose="020F0502020204030204" pitchFamily="34" charset="0"/>
                <a:cs typeface="Calibri" panose="020F0502020204030204" pitchFamily="34" charset="0"/>
              </a:rPr>
              <a:t>SAMHSA 988 Partner Toolkit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042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317" y="4400550"/>
            <a:ext cx="6736096" cy="3600450"/>
          </a:xfrm>
        </p:spPr>
        <p:txBody>
          <a:bodyPr/>
          <a:lstStyle/>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Resources are provided and should assist in maintaining important referral agencies/support services as well as resources for students. </a:t>
            </a:r>
          </a:p>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Community Resources:</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UNR Disabilities Resource Center: </a:t>
            </a:r>
            <a:r>
              <a:rPr lang="en-US" sz="1100" u="sng" kern="100" dirty="0">
                <a:solidFill>
                  <a:srgbClr val="0563C1"/>
                </a:solidFill>
                <a:effectLst/>
                <a:ea typeface="Calibri" panose="020F0502020204030204" pitchFamily="34" charset="0"/>
                <a:cs typeface="Times New Roman" panose="02020603050405020304" pitchFamily="18" charset="0"/>
                <a:hlinkClick r:id="rId3"/>
              </a:rPr>
              <a:t>https://www.unr.edu/drc</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Nevada Center for Excellence in Disabilities Directory: </a:t>
            </a:r>
            <a:r>
              <a:rPr lang="en-US" sz="1100" u="sng" kern="100" dirty="0">
                <a:solidFill>
                  <a:srgbClr val="0563C1"/>
                </a:solidFill>
                <a:effectLst/>
                <a:ea typeface="Calibri" panose="020F0502020204030204" pitchFamily="34" charset="0"/>
                <a:cs typeface="Times New Roman" panose="02020603050405020304" pitchFamily="18" charset="0"/>
                <a:hlinkClick r:id="rId4"/>
              </a:rPr>
              <a:t>https://www.unr.edu/education/faculty-and-staff/nevada-center-for-excellence-in-disabilities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CASAT on Demand Resources &amp; Downloads: </a:t>
            </a:r>
            <a:r>
              <a:rPr lang="en-US" sz="1100" u="sng" kern="100" dirty="0">
                <a:solidFill>
                  <a:srgbClr val="0563C1"/>
                </a:solidFill>
                <a:effectLst/>
                <a:ea typeface="Calibri" panose="020F0502020204030204" pitchFamily="34" charset="0"/>
                <a:cs typeface="Times New Roman" panose="02020603050405020304" pitchFamily="18" charset="0"/>
                <a:hlinkClick r:id="rId5"/>
              </a:rPr>
              <a:t>https://casatondemand.org/resources_downloads/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Pacific Southwest Addiction Technology Transfer Center (PSATTC): </a:t>
            </a:r>
            <a:r>
              <a:rPr lang="en-US" sz="1100" u="sng" kern="100" dirty="0">
                <a:solidFill>
                  <a:srgbClr val="0563C1"/>
                </a:solidFill>
                <a:effectLst/>
                <a:ea typeface="Calibri" panose="020F0502020204030204" pitchFamily="34" charset="0"/>
                <a:cs typeface="Times New Roman" panose="02020603050405020304" pitchFamily="18" charset="0"/>
                <a:hlinkClick r:id="rId6"/>
              </a:rPr>
              <a:t>https://attcnetwork.org/centers/pacific-southwest-attc/home</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Mental Health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7"/>
              </a:rPr>
              <a:t>https://mhttcnetwork.org/ </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Prevention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8"/>
              </a:rPr>
              <a:t>https://pttcnetwork.org/</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Department of Health &amp; Human Services Aging and Disability Services Division: </a:t>
            </a:r>
            <a:r>
              <a:rPr lang="en-US" sz="1100" u="sng" kern="100" dirty="0">
                <a:solidFill>
                  <a:srgbClr val="0563C1"/>
                </a:solidFill>
                <a:effectLst/>
                <a:ea typeface="Calibri" panose="020F0502020204030204" pitchFamily="34" charset="0"/>
                <a:cs typeface="Times New Roman" panose="02020603050405020304" pitchFamily="18" charset="0"/>
                <a:hlinkClick r:id="rId9"/>
              </a:rPr>
              <a:t>https://adsd.nv.gov/</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SAMHSA’s Technology Transfer Centers (TTC) Programs: </a:t>
            </a:r>
            <a:r>
              <a:rPr lang="en-US" sz="1100" u="sng" kern="100" dirty="0">
                <a:solidFill>
                  <a:srgbClr val="0563C1"/>
                </a:solidFill>
                <a:effectLst/>
                <a:ea typeface="Calibri" panose="020F0502020204030204" pitchFamily="34" charset="0"/>
                <a:cs typeface="Times New Roman" panose="02020603050405020304" pitchFamily="18" charset="0"/>
                <a:hlinkClick r:id="rId10" action="ppaction://hlinkfile"/>
              </a:rPr>
              <a:t>techtransfercenters.org</a:t>
            </a:r>
            <a:endParaRPr lang="en-US" sz="1100" kern="100" dirty="0">
              <a:effectLst/>
              <a:ea typeface="Calibri" panose="020F0502020204030204" pitchFamily="34" charset="0"/>
              <a:cs typeface="Times New Roman" panose="02020603050405020304" pitchFamily="18" charset="0"/>
            </a:endParaRPr>
          </a:p>
          <a:p>
            <a:pPr marL="688975" indent="-344488"/>
            <a:endParaRPr lang="en-US" dirty="0">
              <a:solidFill>
                <a:schemeClr val="tx1">
                  <a:lumMod val="50000"/>
                  <a:lumOff val="50000"/>
                </a:schemeClr>
              </a:solidFill>
            </a:endParaRPr>
          </a:p>
          <a:p>
            <a:pPr>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78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The Pathways in Crisis Services (PICS) Project provides academic course and professional learning events and content focused on evidence-based crisis programs that include crisis intervention, de-escalation services, mobile crisis and crisis stabilization for Pre-service (students) and Practicing Behavioral Health Professionals with the goal of increasing knowledge and skills leading to use in practice.</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 </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This is accomplished by guaranteeing students get exposed to crisis intervention services and skills while in school in order to prepare them to do crisis intervention services which includes: risk determination; early intervention; de-escalation strategies; how to conduct warm-hand-off; and understanding the new (988) system through the development of curriculum infusion and training. Practicing Professionals will have the opportunity to attend a variety of training and technical assistance (T/TA) events to ensure that T/TA in crisis-based programs is available to help prepare these professionals with the knowledge and skills to provide crisis-based services.</a:t>
            </a:r>
            <a:br>
              <a:rPr lang="en-US" sz="1100" dirty="0">
                <a:solidFill>
                  <a:srgbClr val="222222"/>
                </a:solidFill>
                <a:effectLst/>
                <a:ea typeface="Times New Roman" panose="02020603050405020304" pitchFamily="18" charset="0"/>
                <a:cs typeface="Arial" panose="020B0604020202020204" pitchFamily="34" charset="0"/>
              </a:rPr>
            </a:br>
            <a:br>
              <a:rPr lang="en-US" sz="1100" dirty="0">
                <a:solidFill>
                  <a:srgbClr val="222222"/>
                </a:solidFill>
                <a:effectLst/>
                <a:ea typeface="Times New Roman" panose="02020603050405020304" pitchFamily="18" charset="0"/>
                <a:cs typeface="Arial" panose="020B0604020202020204" pitchFamily="34" charset="0"/>
              </a:rPr>
            </a:br>
            <a:r>
              <a:rPr lang="en-US" sz="1100" i="1" dirty="0">
                <a:solidFill>
                  <a:srgbClr val="222222"/>
                </a:solidFill>
                <a:effectLst/>
                <a:ea typeface="Times New Roman" panose="02020603050405020304" pitchFamily="18" charset="0"/>
                <a:cs typeface="Arial" panose="020B0604020202020204" pitchFamily="34" charset="0"/>
              </a:rPr>
              <a:t>This project was supported in whole or in part by the Nevada Division of Public and Behavioral Health Bureau of Behavioral Health, Prevention, and Wellness. The opinions, findings, conclusions and recommendations expressed in this publication are those of the author(s) and do not necessarily represent the official views of the State of Nevada or CASAT.</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9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b="1" dirty="0">
                <a:cs typeface="Calibri"/>
              </a:rPr>
              <a:t>Transition Slide: </a:t>
            </a:r>
            <a:r>
              <a:rPr lang="en-US" sz="1100" dirty="0">
                <a:cs typeface="Calibri"/>
              </a:rPr>
              <a:t>Inform students we will be reviewing suicide prevention risk and protective factors, suicide risk assessments, and how to work with someone who is suicidal.  Please be aware of how you are responding to the material and how you might have discussions of suicide with your clientele. Suicide is a difficult topic to learn about and experience.  Please be considerate of your students when they are sharing.</a:t>
            </a:r>
          </a:p>
          <a:p>
            <a:endParaRPr lang="en-US" sz="1100" dirty="0"/>
          </a:p>
          <a:p>
            <a:r>
              <a:rPr lang="en-US" sz="1100" b="1" dirty="0"/>
              <a:t>Image Credit</a:t>
            </a:r>
            <a:r>
              <a:rPr lang="en-US" sz="1100" b="0" baseline="0" dirty="0"/>
              <a:t>: </a:t>
            </a:r>
          </a:p>
          <a:p>
            <a:r>
              <a:rPr lang="en-US" sz="1100" b="0" baseline="0" dirty="0"/>
              <a:t>Banner: </a:t>
            </a:r>
            <a:r>
              <a:rPr lang="en-US" sz="1100" dirty="0" err="1"/>
              <a:t>Picryl</a:t>
            </a:r>
            <a:endParaRPr lang="en-US" sz="1100" dirty="0"/>
          </a:p>
          <a:p>
            <a:r>
              <a:rPr lang="en-US" sz="1100" dirty="0"/>
              <a:t>Person: Bing,</a:t>
            </a:r>
            <a:r>
              <a:rPr lang="en-US" sz="1100" baseline="0" dirty="0"/>
              <a:t> Microsoft</a:t>
            </a: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27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1" dirty="0"/>
              <a:t>READ</a:t>
            </a:r>
            <a:r>
              <a:rPr lang="en-US" sz="1100" dirty="0"/>
              <a:t>: slide contents.</a:t>
            </a:r>
          </a:p>
          <a:p>
            <a:endParaRPr lang="en-US" sz="1100" dirty="0"/>
          </a:p>
          <a:p>
            <a:r>
              <a:rPr lang="en-US" sz="1100" b="1" dirty="0"/>
              <a:t>Potential Discussion Questions:</a:t>
            </a:r>
          </a:p>
          <a:p>
            <a:pPr marL="228600" indent="-228600">
              <a:buFont typeface="+mj-lt"/>
              <a:buAutoNum type="arabicPeriod"/>
            </a:pPr>
            <a:r>
              <a:rPr lang="en-US" sz="1100" dirty="0"/>
              <a:t>What are some other examples of binary - aka - black and white - aka - all or nothing thinking, leading to behavioral health challenges such as substance misuse and abuse, and perhaps criminal behavior? Ex: Love me – Love me not, Win – Lose, Sinner – Saint, Fail – A+ or Succeed </a:t>
            </a:r>
          </a:p>
          <a:p>
            <a:pPr marL="228600" indent="-228600">
              <a:buFont typeface="+mj-lt"/>
              <a:buAutoNum type="arabicPeriod"/>
            </a:pPr>
            <a:r>
              <a:rPr lang="en-US" sz="1100" dirty="0"/>
              <a:t>Suicidality is a mental health disorder. Do you agree with or disagree with this statement, and why? Ex: There are behavioral choices that can lead to higher risk for certain cancers. Would you ever tell a cancer patient they are </a:t>
            </a:r>
            <a:r>
              <a:rPr lang="en-US" sz="1100" i="1" dirty="0"/>
              <a:t>selfish</a:t>
            </a:r>
            <a:r>
              <a:rPr lang="en-US" sz="1100" dirty="0"/>
              <a:t> and </a:t>
            </a:r>
            <a:r>
              <a:rPr lang="en-US" sz="1100" i="1" dirty="0"/>
              <a:t>committing</a:t>
            </a:r>
            <a:r>
              <a:rPr lang="en-US" sz="1100" dirty="0"/>
              <a:t> cancer because they were perhaps exposed to cancer-causing agents?</a:t>
            </a:r>
          </a:p>
          <a:p>
            <a:pPr marL="0" indent="0">
              <a:buFont typeface="+mj-lt"/>
              <a:buNone/>
            </a:pPr>
            <a:endParaRPr lang="en-US" sz="1100" b="1" dirty="0"/>
          </a:p>
          <a:p>
            <a:pPr marL="0" indent="0">
              <a:buFont typeface="+mj-lt"/>
              <a:buNone/>
            </a:pPr>
            <a:r>
              <a:rPr lang="en-US" sz="1100" b="1" dirty="0"/>
              <a:t>Key Points:</a:t>
            </a:r>
          </a:p>
          <a:p>
            <a:pPr marL="171450" indent="-171450">
              <a:buFont typeface="Arial" panose="020B0604020202020204" pitchFamily="34" charset="0"/>
              <a:buChar char="•"/>
            </a:pPr>
            <a:r>
              <a:rPr lang="en-US" sz="1100" dirty="0"/>
              <a:t>Our mental health </a:t>
            </a:r>
            <a:r>
              <a:rPr lang="en-US" sz="1100" i="1" dirty="0"/>
              <a:t>state (or experience) </a:t>
            </a:r>
            <a:r>
              <a:rPr lang="en-US" sz="1100" dirty="0"/>
              <a:t>exists on a continuum, and it is influenced by our behavioral health, physical health, spiritual health; and social health (Social Determinants of Health- SDOH which include relationships, environmental health, safety and community, connectedness, access to resources, education, employment, etc. AND this is in real life (IRL) and digital or virtual life) </a:t>
            </a:r>
          </a:p>
          <a:p>
            <a:pPr marL="171450" indent="-171450">
              <a:buFont typeface="Arial" panose="020B0604020202020204" pitchFamily="34" charset="0"/>
              <a:buChar char="•"/>
            </a:pPr>
            <a:r>
              <a:rPr lang="en-US" sz="1100" dirty="0"/>
              <a:t>Dis-ease which goes on without acknowledgement is unidentified, and unmanaged increases the risks of a mental health crisis. </a:t>
            </a:r>
          </a:p>
          <a:p>
            <a:pPr marL="171450" indent="-171450">
              <a:buFont typeface="Arial" panose="020B0604020202020204" pitchFamily="34" charset="0"/>
              <a:buChar char="•"/>
            </a:pPr>
            <a:r>
              <a:rPr lang="en-US" sz="1100" dirty="0"/>
              <a:t>Coping strategies are not always positive- especially for individuals who are responding to trauma, and intergenerational trauma where negative coping strategies such as substance misuse and abuse are primary coping models. Ex: Military and consuming alcohol. </a:t>
            </a:r>
          </a:p>
          <a:p>
            <a:pPr marL="171450" indent="-171450">
              <a:buFont typeface="Arial" panose="020B0604020202020204" pitchFamily="34" charset="0"/>
              <a:buChar char="•"/>
            </a:pPr>
            <a:r>
              <a:rPr lang="en-US" sz="1100" dirty="0"/>
              <a:t>Suicide ideation, gestures, and attempts are symptoms of a mental health crisis- someone is unwell</a:t>
            </a:r>
          </a:p>
          <a:p>
            <a:pPr marL="171450" indent="-171450">
              <a:buFont typeface="Arial" panose="020B0604020202020204" pitchFamily="34" charset="0"/>
              <a:buChar char="•"/>
            </a:pPr>
            <a:r>
              <a:rPr lang="en-US" sz="1100" dirty="0"/>
              <a:t>A mental health crisis can be fatal, resulting in suicide death, and drug overdose death</a:t>
            </a:r>
          </a:p>
          <a:p>
            <a:pPr marL="171450" indent="-171450">
              <a:buFont typeface="Arial" panose="020B0604020202020204" pitchFamily="34" charset="0"/>
              <a:buChar char="•"/>
            </a:pPr>
            <a:r>
              <a:rPr lang="en-US" sz="1100" dirty="0"/>
              <a:t>These types of fatalities ARE preventable- healthcare and behavioral healthcare systems can become better at preventing fatalities by reshaping mental health culture at every facility, improving screening, reporting, and identification of the symptoms; increased compassion for those experiencing a mental health crisis ( we tend to villainize, criminalize, and dehumanize- project our personal philosophies and relationships to trauma and misdiagnose the root causes), improved competence and confidence in delivering the appropriate responses</a:t>
            </a:r>
          </a:p>
          <a:p>
            <a:pPr marL="171450" indent="-171450">
              <a:buFont typeface="Arial" panose="020B0604020202020204" pitchFamily="34" charset="0"/>
              <a:buChar char="•"/>
            </a:pPr>
            <a:r>
              <a:rPr lang="en-US" sz="1100" dirty="0"/>
              <a:t>Increased risk for drug overdose death in youth (sibling) suicide loss survivors </a:t>
            </a:r>
          </a:p>
          <a:p>
            <a:pPr marL="171450" indent="-171450">
              <a:buFont typeface="Arial" panose="020B0604020202020204" pitchFamily="34" charset="0"/>
              <a:buChar char="•"/>
            </a:pPr>
            <a:endParaRPr lang="en-US" sz="1100" dirty="0"/>
          </a:p>
          <a:p>
            <a:pPr marL="0" indent="0">
              <a:buFont typeface="Arial" panose="020B0604020202020204" pitchFamily="34" charset="0"/>
              <a:buNone/>
            </a:pPr>
            <a:r>
              <a:rPr lang="en-US" sz="1100" b="1" dirty="0"/>
              <a:t>Reference: </a:t>
            </a:r>
          </a:p>
          <a:p>
            <a:r>
              <a:rPr lang="en-US" sz="1100" dirty="0"/>
              <a:t>Centre for Mental Health (2017)</a:t>
            </a:r>
          </a:p>
          <a:p>
            <a:endParaRPr lang="en-US" dirty="0"/>
          </a:p>
          <a:p>
            <a:r>
              <a:rPr lang="en-US" b="1" dirty="0"/>
              <a:t>Image Credit: </a:t>
            </a:r>
            <a:r>
              <a:rPr lang="en-US" dirty="0"/>
              <a:t>Centre for Mental Health https://www.centreformentalhealth.org.uk/blogs/mental-health-all-working-across-spectrum</a:t>
            </a:r>
          </a:p>
        </p:txBody>
      </p:sp>
      <p:sp>
        <p:nvSpPr>
          <p:cNvPr id="4" name="Slide Number Placeholder 3"/>
          <p:cNvSpPr>
            <a:spLocks noGrp="1"/>
          </p:cNvSpPr>
          <p:nvPr>
            <p:ph type="sldNum" sz="quarter" idx="10"/>
          </p:nvPr>
        </p:nvSpPr>
        <p:spPr/>
        <p:txBody>
          <a:bodyPr/>
          <a:lstStyle/>
          <a:p>
            <a:fld id="{7E9730A5-E118-DD43-8C03-06ED1FCE0900}" type="slidenum">
              <a:rPr lang="en-US" smtClean="0"/>
              <a:t>5</a:t>
            </a:fld>
            <a:endParaRPr lang="en-US"/>
          </a:p>
        </p:txBody>
      </p:sp>
    </p:spTree>
    <p:extLst>
      <p:ext uri="{BB962C8B-B14F-4D97-AF65-F5344CB8AC3E}">
        <p14:creationId xmlns:p14="http://schemas.microsoft.com/office/powerpoint/2010/main" val="249405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1" dirty="0"/>
              <a:t>WATCH VIDEO: </a:t>
            </a:r>
            <a:r>
              <a:rPr lang="en-US" sz="1100" dirty="0"/>
              <a:t>Saving Lives Worldwide – A Call to Action – The Columbia Lighthouse Project (5:19).</a:t>
            </a:r>
            <a:r>
              <a:rPr lang="en-US" sz="1100" baseline="0" dirty="0"/>
              <a:t> October 19, 2016: </a:t>
            </a:r>
            <a:r>
              <a:rPr lang="en-US" sz="1100" dirty="0"/>
              <a:t>https://youtu.be/csPPsstf2og</a:t>
            </a:r>
          </a:p>
          <a:p>
            <a:endParaRPr lang="en-US" sz="1100" dirty="0"/>
          </a:p>
          <a:p>
            <a:r>
              <a:rPr lang="en-US" sz="1100" b="1" dirty="0"/>
              <a:t>Potential Discussion Question:</a:t>
            </a:r>
          </a:p>
          <a:p>
            <a:pPr marL="228600" indent="-228600">
              <a:buFont typeface="+mj-lt"/>
              <a:buAutoNum type="arabicPeriod"/>
            </a:pPr>
            <a:r>
              <a:rPr lang="en-US" sz="1100" dirty="0"/>
              <a:t>What are your thoughts about the statistic- 90% of mass shooters are experiencing some level of </a:t>
            </a:r>
            <a:r>
              <a:rPr lang="en-US" sz="1100" b="1" dirty="0"/>
              <a:t>untreated</a:t>
            </a:r>
            <a:r>
              <a:rPr lang="en-US" sz="1100" dirty="0"/>
              <a:t> suicidality? </a:t>
            </a:r>
          </a:p>
          <a:p>
            <a:pPr marL="0" indent="0">
              <a:buFont typeface="+mj-lt"/>
              <a:buNone/>
            </a:pPr>
            <a:endParaRPr lang="en-US" sz="1100" dirty="0"/>
          </a:p>
          <a:p>
            <a:r>
              <a:rPr lang="en-US" sz="1100" b="1" dirty="0"/>
              <a:t>Key Points: </a:t>
            </a:r>
          </a:p>
          <a:p>
            <a:pPr marL="171450" indent="-171450">
              <a:buFont typeface="Arial" panose="020B0604020202020204" pitchFamily="34" charset="0"/>
              <a:buChar char="•"/>
            </a:pPr>
            <a:r>
              <a:rPr lang="en-US" sz="1100" dirty="0"/>
              <a:t>Suicide is a global pandemic</a:t>
            </a:r>
          </a:p>
          <a:p>
            <a:pPr marL="171450" indent="-171450">
              <a:buFont typeface="Arial" panose="020B0604020202020204" pitchFamily="34" charset="0"/>
              <a:buChar char="•"/>
            </a:pPr>
            <a:r>
              <a:rPr lang="en-US" sz="1100" dirty="0"/>
              <a:t>#1 killer of teenage girls across the globe – more than natural disasters, war, and homicide combined. </a:t>
            </a:r>
          </a:p>
          <a:p>
            <a:pPr marL="171450" indent="-171450">
              <a:buFont typeface="Arial" panose="020B0604020202020204" pitchFamily="34" charset="0"/>
              <a:buChar char="•"/>
            </a:pPr>
            <a:r>
              <a:rPr lang="en-US" sz="1100" dirty="0"/>
              <a:t>In the U.S. suicide death toll is higher than car crashes</a:t>
            </a:r>
          </a:p>
          <a:p>
            <a:pPr marL="171450" indent="-171450">
              <a:buFont typeface="Arial" panose="020B0604020202020204" pitchFamily="34" charset="0"/>
              <a:buChar char="•"/>
            </a:pPr>
            <a:r>
              <a:rPr lang="en-US" sz="1100" dirty="0"/>
              <a:t>Columbia Suicide Rating Scale - Asking the questions saves lives, prevents violence, and criminality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Emergency room data suggests more than 40% cross-utilization between drug overdose-related emergencies and mental health-related emergencies such as depression and suicide.</a:t>
            </a:r>
          </a:p>
          <a:p>
            <a:pPr marL="171450" indent="-171450">
              <a:buFont typeface="Arial" panose="020B0604020202020204" pitchFamily="34" charset="0"/>
              <a:buChar char="•"/>
            </a:pPr>
            <a:r>
              <a:rPr lang="en-US" sz="1100" dirty="0"/>
              <a:t>Removing the stigma stops people from suffering in silence and self-medicating with drugs and alcohol.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r>
              <a:rPr lang="en-US" b="0" dirty="0"/>
              <a:t>The Columbia Lighthouse Project, Saving Lives Worldwide - A Call to Action (2016)</a:t>
            </a:r>
            <a:r>
              <a:rPr lang="en-US" dirty="0"/>
              <a:t> </a:t>
            </a:r>
            <a:r>
              <a:rPr lang="en-US" dirty="0">
                <a:hlinkClick r:id="rId3"/>
              </a:rPr>
              <a:t>https://cssrs.columbia.edu/</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6</a:t>
            </a:fld>
            <a:endParaRPr lang="en-US"/>
          </a:p>
        </p:txBody>
      </p:sp>
    </p:spTree>
    <p:extLst>
      <p:ext uri="{BB962C8B-B14F-4D97-AF65-F5344CB8AC3E}">
        <p14:creationId xmlns:p14="http://schemas.microsoft.com/office/powerpoint/2010/main" val="1178891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a:t>
            </a:r>
            <a:r>
              <a:rPr lang="en-US" sz="1100" dirty="0"/>
              <a:t>: SUICIDE PREVENTION</a:t>
            </a:r>
          </a:p>
          <a:p>
            <a:endParaRPr lang="en-US" sz="1100" b="0" dirty="0"/>
          </a:p>
          <a:p>
            <a:r>
              <a:rPr lang="en-US" sz="1100" b="0" dirty="0"/>
              <a:t>Now that we have discussed how mental health is on a continuum and can impact any person at any time.  Let’s take a look at how suicide is impacting our youth. The pandemic has intensified this crisis: across the country, we have witnessed dramatic increases in Emergency Department visits for all mental health emergencies including suspected suicide attempts. </a:t>
            </a:r>
          </a:p>
          <a:p>
            <a:endParaRPr lang="en-US" sz="1100" b="0" dirty="0"/>
          </a:p>
          <a:p>
            <a:r>
              <a:rPr lang="en-US" sz="1100" b="1" dirty="0"/>
              <a:t>READ</a:t>
            </a:r>
            <a:r>
              <a:rPr lang="en-US" sz="1100" b="0" dirty="0"/>
              <a:t>: slide</a:t>
            </a:r>
          </a:p>
          <a:p>
            <a:endParaRPr lang="en-US" sz="1100" b="0" dirty="0"/>
          </a:p>
          <a:p>
            <a:r>
              <a:rPr lang="en-US" sz="1100" b="1" dirty="0"/>
              <a:t>Potential Discussion Questions:</a:t>
            </a:r>
          </a:p>
          <a:p>
            <a:pPr marL="228600" indent="-228600">
              <a:buFont typeface="+mj-lt"/>
              <a:buAutoNum type="arabicPeriod"/>
            </a:pPr>
            <a:r>
              <a:rPr lang="en-US" sz="1100" dirty="0"/>
              <a:t>How has the coronavirus pandemic exacerbated the problems youth and adolescents face, regarding their mental health? </a:t>
            </a:r>
          </a:p>
          <a:p>
            <a:pPr marL="228600" indent="-228600">
              <a:buFont typeface="+mj-lt"/>
              <a:buAutoNum type="arabicPeriod"/>
            </a:pPr>
            <a:r>
              <a:rPr lang="en-US" sz="1100" dirty="0"/>
              <a:t>What are some possible factors which contribute to the increases in suicide attempts </a:t>
            </a:r>
            <a:r>
              <a:rPr lang="en-US" sz="1100" i="1" dirty="0"/>
              <a:t>specifically</a:t>
            </a:r>
            <a:r>
              <a:rPr lang="en-US" sz="1100" dirty="0"/>
              <a:t> among girls ages 12-17?</a:t>
            </a:r>
          </a:p>
          <a:p>
            <a:pPr marL="228600" indent="-228600">
              <a:buFont typeface="+mj-lt"/>
              <a:buAutoNum type="arabicPeriod"/>
            </a:pPr>
            <a:r>
              <a:rPr lang="en-US" sz="1100" dirty="0"/>
              <a:t>What are some possible factors which contribute to the increases in drug overdose deaths </a:t>
            </a:r>
            <a:r>
              <a:rPr lang="en-US" sz="1100" i="1" dirty="0"/>
              <a:t>specifically</a:t>
            </a:r>
            <a:r>
              <a:rPr lang="en-US" sz="1100" dirty="0"/>
              <a:t> among youth ages 16-24? </a:t>
            </a:r>
          </a:p>
          <a:p>
            <a:pPr marL="0" indent="0">
              <a:buFont typeface="+mj-lt"/>
              <a:buNone/>
            </a:pPr>
            <a:endParaRPr lang="en-US" sz="1100" dirty="0"/>
          </a:p>
          <a:p>
            <a:r>
              <a:rPr lang="en-US" sz="1100" b="1" dirty="0"/>
              <a:t>Key Points: </a:t>
            </a:r>
          </a:p>
          <a:p>
            <a:pPr marL="171450" indent="-171450">
              <a:buFont typeface="Arial" panose="020B0604020202020204" pitchFamily="34" charset="0"/>
              <a:buChar char="•"/>
            </a:pPr>
            <a:r>
              <a:rPr lang="en-US" sz="1100" dirty="0"/>
              <a:t>This is not the fault of the coronavirus pandemic - youth and adolescent mental health declined prior to the pandemic- NV youth suicides increased by 90% in 2019</a:t>
            </a:r>
          </a:p>
          <a:p>
            <a:pPr marL="171450" indent="-171450">
              <a:buFont typeface="Arial" panose="020B0604020202020204" pitchFamily="34" charset="0"/>
              <a:buChar char="•"/>
            </a:pPr>
            <a:r>
              <a:rPr lang="en-US" sz="1100" dirty="0"/>
              <a:t>At the time of this declaration (October 2021), disproportionately 140,000 children of color lost a caregiver (from January 2020 to October 2021)</a:t>
            </a:r>
          </a:p>
          <a:p>
            <a:pPr marL="171450" indent="-171450">
              <a:buFont typeface="Arial" panose="020B0604020202020204" pitchFamily="34" charset="0"/>
              <a:buChar char="•"/>
            </a:pPr>
            <a:r>
              <a:rPr lang="en-US" sz="1100" dirty="0"/>
              <a:t>Suicide attempts nearly doubled in </a:t>
            </a:r>
            <a:r>
              <a:rPr lang="en-US" sz="1100" i="1" dirty="0"/>
              <a:t>girls</a:t>
            </a:r>
            <a:r>
              <a:rPr lang="en-US" sz="1100" dirty="0"/>
              <a:t> ages 12-17</a:t>
            </a:r>
          </a:p>
          <a:p>
            <a:pPr marL="171450" indent="-171450">
              <a:buFont typeface="Arial" panose="020B0604020202020204" pitchFamily="34" charset="0"/>
              <a:buChar char="•"/>
            </a:pPr>
            <a:r>
              <a:rPr lang="en-US" sz="1100" dirty="0"/>
              <a:t>In 2021, there were a reported 75,000 drug overdose deaths which is a 28% increase from the previous year. </a:t>
            </a:r>
          </a:p>
          <a:p>
            <a:endParaRPr lang="en-US" sz="1100" dirty="0"/>
          </a:p>
          <a:p>
            <a:r>
              <a:rPr lang="en-US" sz="1100" b="1" dirty="0"/>
              <a:t>Reference:</a:t>
            </a:r>
          </a:p>
          <a:p>
            <a:r>
              <a:rPr lang="en-US" sz="1100" b="0" i="1" kern="1200" dirty="0">
                <a:solidFill>
                  <a:schemeClr val="tx1"/>
                </a:solidFill>
                <a:effectLst/>
                <a:latin typeface="+mn-lt"/>
                <a:ea typeface="+mn-ea"/>
                <a:cs typeface="+mn-cs"/>
              </a:rPr>
              <a:t>AAP-AACAP-CHA Declaration of a National Emergency in Child and Adolescent Mental Health</a:t>
            </a:r>
            <a:r>
              <a:rPr lang="en-US" sz="1100" b="0" i="0" kern="1200" dirty="0">
                <a:solidFill>
                  <a:schemeClr val="tx1"/>
                </a:solidFill>
                <a:effectLst/>
                <a:latin typeface="+mn-lt"/>
                <a:ea typeface="+mn-ea"/>
                <a:cs typeface="+mn-cs"/>
              </a:rPr>
              <a:t>. (2021). https://www.aap.org/en/advocacy/child-and-adolescent-healthy-mental-development/aap-aacap-cha-declaration-of-a-national-emergency-in-child-and-adolescent-mental-health/</a:t>
            </a: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7</a:t>
            </a:fld>
            <a:endParaRPr lang="en-US"/>
          </a:p>
        </p:txBody>
      </p:sp>
    </p:spTree>
    <p:extLst>
      <p:ext uri="{BB962C8B-B14F-4D97-AF65-F5344CB8AC3E}">
        <p14:creationId xmlns:p14="http://schemas.microsoft.com/office/powerpoint/2010/main" val="260102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SUBJECT MATTER: </a:t>
            </a:r>
            <a:r>
              <a:rPr lang="en-US" dirty="0"/>
              <a:t>SUICIDE PREVENTION</a:t>
            </a:r>
          </a:p>
          <a:p>
            <a:endParaRPr lang="en-US" dirty="0"/>
          </a:p>
          <a:p>
            <a:pPr marL="171450" indent="-171450">
              <a:lnSpc>
                <a:spcPct val="120000"/>
              </a:lnSpc>
              <a:buFont typeface="Arial" panose="020B0604020202020204" pitchFamily="34" charset="0"/>
              <a:buChar char="•"/>
            </a:pPr>
            <a:r>
              <a:rPr lang="en-US" sz="1200" dirty="0">
                <a:solidFill>
                  <a:schemeClr val="tx1">
                    <a:lumMod val="50000"/>
                    <a:lumOff val="50000"/>
                  </a:schemeClr>
                </a:solidFill>
              </a:rPr>
              <a:t>45,979 Suicide Deaths </a:t>
            </a:r>
          </a:p>
          <a:p>
            <a:pPr marL="171450" indent="-171450">
              <a:lnSpc>
                <a:spcPct val="120000"/>
              </a:lnSpc>
              <a:buFont typeface="Arial" panose="020B0604020202020204" pitchFamily="34" charset="0"/>
              <a:buChar char="•"/>
            </a:pPr>
            <a:r>
              <a:rPr lang="en-US" sz="1200" dirty="0">
                <a:solidFill>
                  <a:schemeClr val="tx1">
                    <a:lumMod val="50000"/>
                    <a:lumOff val="50000"/>
                  </a:schemeClr>
                </a:solidFill>
              </a:rPr>
              <a:t>1.2 Million Suicide Attempts</a:t>
            </a:r>
          </a:p>
          <a:p>
            <a:pPr marL="171450" indent="-171450">
              <a:lnSpc>
                <a:spcPct val="120000"/>
              </a:lnSpc>
              <a:buFont typeface="Arial" panose="020B0604020202020204" pitchFamily="34" charset="0"/>
              <a:buChar char="•"/>
            </a:pPr>
            <a:r>
              <a:rPr lang="en-US" sz="1200" dirty="0">
                <a:solidFill>
                  <a:schemeClr val="tx1">
                    <a:lumMod val="50000"/>
                    <a:lumOff val="50000"/>
                  </a:schemeClr>
                </a:solidFill>
              </a:rPr>
              <a:t>3.2 Million Suicide Plans</a:t>
            </a:r>
          </a:p>
          <a:p>
            <a:pPr marL="171450" indent="-171450">
              <a:lnSpc>
                <a:spcPct val="120000"/>
              </a:lnSpc>
              <a:buFont typeface="Arial" panose="020B0604020202020204" pitchFamily="34" charset="0"/>
              <a:buChar char="•"/>
            </a:pPr>
            <a:r>
              <a:rPr lang="en-US" sz="1200" dirty="0">
                <a:solidFill>
                  <a:schemeClr val="tx1">
                    <a:lumMod val="50000"/>
                    <a:lumOff val="50000"/>
                  </a:schemeClr>
                </a:solidFill>
              </a:rPr>
              <a:t>12.2 Million People with Suicide Thoughts</a:t>
            </a:r>
          </a:p>
          <a:p>
            <a:pPr marL="171450" indent="-171450">
              <a:lnSpc>
                <a:spcPct val="120000"/>
              </a:lnSpc>
              <a:buFont typeface="Arial" panose="020B0604020202020204" pitchFamily="34" charset="0"/>
              <a:buChar char="•"/>
            </a:pPr>
            <a:r>
              <a:rPr lang="en-US" sz="1200" dirty="0">
                <a:solidFill>
                  <a:schemeClr val="tx1">
                    <a:lumMod val="50000"/>
                    <a:lumOff val="50000"/>
                  </a:schemeClr>
                </a:solidFill>
              </a:rPr>
              <a:t>75,000 Drug Overdose Death* (Increases 28% in 2021)</a:t>
            </a:r>
          </a:p>
          <a:p>
            <a:pPr marL="0" indent="0">
              <a:lnSpc>
                <a:spcPct val="120000"/>
              </a:lnSpc>
              <a:buFont typeface="Arial" panose="020B0604020202020204" pitchFamily="34" charset="0"/>
              <a:buNone/>
            </a:pPr>
            <a:endParaRPr lang="en-US" sz="1200" dirty="0">
              <a:solidFill>
                <a:schemeClr val="tx1">
                  <a:lumMod val="50000"/>
                  <a:lumOff val="50000"/>
                </a:schemeClr>
              </a:solidFill>
            </a:endParaRPr>
          </a:p>
          <a:p>
            <a:pPr>
              <a:lnSpc>
                <a:spcPct val="120000"/>
              </a:lnSpc>
            </a:pPr>
            <a:r>
              <a:rPr lang="en-US" sz="1200" b="1" dirty="0">
                <a:solidFill>
                  <a:schemeClr val="tx1">
                    <a:lumMod val="50000"/>
                    <a:lumOff val="50000"/>
                  </a:schemeClr>
                </a:solidFill>
              </a:rPr>
              <a:t>References: </a:t>
            </a:r>
            <a:r>
              <a:rPr lang="en-US" sz="1200" b="0" dirty="0">
                <a:solidFill>
                  <a:schemeClr val="tx1">
                    <a:lumMod val="50000"/>
                    <a:lumOff val="50000"/>
                  </a:schemeClr>
                </a:solidFill>
              </a:rPr>
              <a:t>Center for Disease </a:t>
            </a:r>
            <a:r>
              <a:rPr lang="en-US" sz="1200" dirty="0">
                <a:solidFill>
                  <a:schemeClr val="tx1">
                    <a:lumMod val="50000"/>
                    <a:lumOff val="50000"/>
                  </a:schemeClr>
                </a:solidFill>
              </a:rPr>
              <a:t>Control and Prevention (CDC) Data and Statistics Fatal Injury Report for 2020</a:t>
            </a:r>
            <a:endParaRPr lang="en-US" sz="1200" b="0" dirty="0">
              <a:solidFill>
                <a:schemeClr val="tx1">
                  <a:lumMod val="50000"/>
                  <a:lumOff val="50000"/>
                </a:schemeClr>
              </a:solidFill>
              <a:cs typeface="Calibri"/>
            </a:endParaRPr>
          </a:p>
          <a:p>
            <a:pPr marL="171450" indent="-171450">
              <a:lnSpc>
                <a:spcPct val="120000"/>
              </a:lnSpc>
              <a:buFont typeface="Arial" panose="020B0604020202020204" pitchFamily="34" charset="0"/>
              <a:buChar char="•"/>
            </a:pPr>
            <a:endParaRPr lang="en-US" sz="1200" dirty="0">
              <a:solidFill>
                <a:schemeClr val="tx1">
                  <a:lumMod val="50000"/>
                  <a:lumOff val="50000"/>
                </a:schemeClr>
              </a:solidFill>
            </a:endParaRPr>
          </a:p>
          <a:p>
            <a:pPr marL="0" indent="0">
              <a:lnSpc>
                <a:spcPct val="120000"/>
              </a:lnSpc>
              <a:buFont typeface="Arial" panose="020B0604020202020204" pitchFamily="34" charset="0"/>
              <a:buNone/>
            </a:pPr>
            <a:r>
              <a:rPr lang="en-US" sz="1200" b="1" dirty="0">
                <a:solidFill>
                  <a:schemeClr val="tx1">
                    <a:lumMod val="50000"/>
                    <a:lumOff val="50000"/>
                  </a:schemeClr>
                </a:solidFill>
              </a:rPr>
              <a:t>Image Credit</a:t>
            </a:r>
            <a:r>
              <a:rPr lang="en-US" sz="1200" dirty="0">
                <a:solidFill>
                  <a:schemeClr val="tx1">
                    <a:lumMod val="50000"/>
                    <a:lumOff val="50000"/>
                  </a:schemeClr>
                </a:solidFill>
              </a:rPr>
              <a:t>: https://</a:t>
            </a:r>
            <a:r>
              <a:rPr lang="en-US" sz="1200" dirty="0" err="1">
                <a:solidFill>
                  <a:schemeClr val="tx1">
                    <a:lumMod val="50000"/>
                    <a:lumOff val="50000"/>
                  </a:schemeClr>
                </a:solidFill>
              </a:rPr>
              <a:t>afsp.org</a:t>
            </a:r>
            <a:r>
              <a:rPr lang="en-US" sz="1200" dirty="0">
                <a:solidFill>
                  <a:schemeClr val="tx1">
                    <a:lumMod val="50000"/>
                    <a:lumOff val="50000"/>
                  </a:schemeClr>
                </a:solidFill>
              </a:rPr>
              <a:t>/suicide-statistics/</a:t>
            </a:r>
          </a:p>
          <a:p>
            <a:pPr marL="0" indent="0">
              <a:lnSpc>
                <a:spcPct val="120000"/>
              </a:lnSpc>
              <a:buFont typeface="Arial" panose="020B0604020202020204" pitchFamily="34" charset="0"/>
              <a:buNone/>
            </a:pPr>
            <a:endParaRPr lang="en-US" sz="1200" dirty="0">
              <a:solidFill>
                <a:schemeClr val="tx1">
                  <a:lumMod val="50000"/>
                  <a:lumOff val="50000"/>
                </a:schemeClr>
              </a:solidFill>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8</a:t>
            </a:fld>
            <a:endParaRPr lang="en-US"/>
          </a:p>
        </p:txBody>
      </p:sp>
    </p:spTree>
    <p:extLst>
      <p:ext uri="{BB962C8B-B14F-4D97-AF65-F5344CB8AC3E}">
        <p14:creationId xmlns:p14="http://schemas.microsoft.com/office/powerpoint/2010/main" val="71925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panose="020F0502020204030204" pitchFamily="34" charset="0"/>
              </a:rPr>
              <a:t>SUBJECT MATTER: </a:t>
            </a:r>
            <a:r>
              <a:rPr lang="en-US" sz="1100" dirty="0">
                <a:cs typeface="Calibri" panose="020F0502020204030204" pitchFamily="34" charset="0"/>
              </a:rPr>
              <a:t>SUICIDE PREVENTION</a:t>
            </a:r>
          </a:p>
          <a:p>
            <a:endParaRPr lang="en-US" sz="1100" dirty="0">
              <a:cs typeface="Calibri" panose="020F0502020204030204" pitchFamily="34" charset="0"/>
            </a:endParaRPr>
          </a:p>
          <a:p>
            <a:r>
              <a:rPr lang="en-US" sz="1100" dirty="0">
                <a:cs typeface="Calibri" panose="020F0502020204030204" pitchFamily="34" charset="0"/>
              </a:rPr>
              <a:t>In addition to the overwhelming impact of suicide on youth, we are seeing a prevalence of substance misuse and suicide.</a:t>
            </a:r>
          </a:p>
          <a:p>
            <a:endParaRPr lang="en-US" sz="1100" dirty="0">
              <a:cs typeface="Calibri" panose="020F0502020204030204" pitchFamily="34" charset="0"/>
            </a:endParaRPr>
          </a:p>
          <a:p>
            <a:r>
              <a:rPr lang="en-US" sz="1100" b="1" dirty="0">
                <a:cs typeface="Calibri" panose="020F0502020204030204" pitchFamily="34" charset="0"/>
              </a:rPr>
              <a:t>READ</a:t>
            </a:r>
            <a:r>
              <a:rPr lang="en-US" sz="1100" dirty="0">
                <a:cs typeface="Calibri" panose="020F0502020204030204" pitchFamily="34" charset="0"/>
              </a:rPr>
              <a:t>: slide,</a:t>
            </a:r>
            <a:r>
              <a:rPr lang="en-US" sz="1100" baseline="0" dirty="0">
                <a:cs typeface="Calibri" panose="020F0502020204030204" pitchFamily="34" charset="0"/>
              </a:rPr>
              <a:t> h</a:t>
            </a:r>
            <a:r>
              <a:rPr lang="en-US" sz="1100" dirty="0">
                <a:cs typeface="Calibri" panose="020F0502020204030204" pitchFamily="34" charset="0"/>
              </a:rPr>
              <a:t>ighlighting</a:t>
            </a:r>
            <a:r>
              <a:rPr lang="en-US" sz="1100" baseline="0" dirty="0">
                <a:cs typeface="Calibri" panose="020F0502020204030204" pitchFamily="34" charset="0"/>
              </a:rPr>
              <a:t> statistics. </a:t>
            </a:r>
            <a:endParaRPr lang="en-US" sz="1100" dirty="0">
              <a:cs typeface="Calibri" panose="020F0502020204030204" pitchFamily="34" charset="0"/>
            </a:endParaRPr>
          </a:p>
          <a:p>
            <a:endParaRPr lang="en-US" sz="1100" dirty="0">
              <a:cs typeface="Calibri" panose="020F0502020204030204" pitchFamily="34" charset="0"/>
            </a:endParaRPr>
          </a:p>
          <a:p>
            <a:r>
              <a:rPr lang="en-US" sz="1100" b="1" dirty="0">
                <a:cs typeface="Calibri" panose="020F0502020204030204" pitchFamily="34" charset="0"/>
              </a:rPr>
              <a:t>Potential Discussion Questions:</a:t>
            </a:r>
          </a:p>
          <a:p>
            <a:pPr marL="228600" indent="-228600">
              <a:buFont typeface="+mj-lt"/>
              <a:buAutoNum type="arabicPeriod"/>
            </a:pPr>
            <a:r>
              <a:rPr lang="en-US" sz="1100" dirty="0">
                <a:cs typeface="Calibri" panose="020F0502020204030204" pitchFamily="34" charset="0"/>
              </a:rPr>
              <a:t>What comes up for you when you see the statistics?</a:t>
            </a:r>
          </a:p>
          <a:p>
            <a:pPr marL="228600" indent="-228600">
              <a:buFont typeface="+mj-lt"/>
              <a:buAutoNum type="arabicPeriod"/>
            </a:pPr>
            <a:r>
              <a:rPr lang="en-US" sz="1100" dirty="0">
                <a:cs typeface="Calibri" panose="020F0502020204030204" pitchFamily="34" charset="0"/>
              </a:rPr>
              <a:t>How might you utilize this information when talking about suicide prevention with your peers?</a:t>
            </a:r>
          </a:p>
          <a:p>
            <a:pPr marL="0" indent="0">
              <a:buFont typeface="+mj-lt"/>
              <a:buNone/>
            </a:pPr>
            <a:endParaRPr lang="en-US" sz="1100" dirty="0">
              <a:cs typeface="Calibri" panose="020F0502020204030204" pitchFamily="34" charset="0"/>
            </a:endParaRPr>
          </a:p>
          <a:p>
            <a:r>
              <a:rPr lang="en-US" sz="1100" b="1" dirty="0">
                <a:cs typeface="Calibri" panose="020F0502020204030204" pitchFamily="34" charset="0"/>
              </a:rPr>
              <a:t>Key Points: </a:t>
            </a:r>
          </a:p>
          <a:p>
            <a:pPr marL="171450" indent="-171450">
              <a:buFont typeface="Arial" panose="020B0604020202020204" pitchFamily="34" charset="0"/>
              <a:buChar char="•"/>
            </a:pPr>
            <a:r>
              <a:rPr lang="en-US" sz="1100" b="1" dirty="0">
                <a:cs typeface="Calibri" panose="020F0502020204030204" pitchFamily="34" charset="0"/>
              </a:rPr>
              <a:t>Substance Use places a person at higher risk of suicide. </a:t>
            </a:r>
          </a:p>
          <a:p>
            <a:pPr marL="171450" indent="-171450">
              <a:buFont typeface="Arial" panose="020B0604020202020204" pitchFamily="34" charset="0"/>
              <a:buChar char="•"/>
            </a:pPr>
            <a:r>
              <a:rPr lang="en-US" sz="1100" b="0" dirty="0">
                <a:cs typeface="Calibri" panose="020F0502020204030204" pitchFamily="34" charset="0"/>
              </a:rPr>
              <a:t>Co-Occurring is </a:t>
            </a:r>
            <a:r>
              <a:rPr lang="en-US" sz="1100" b="0" i="0" dirty="0">
                <a:effectLst/>
                <a:cs typeface="Calibri" panose="020F0502020204030204" pitchFamily="34" charset="0"/>
              </a:rPr>
              <a:t>the </a:t>
            </a:r>
            <a:r>
              <a:rPr lang="en-US" sz="1100" b="0" i="0" u="sng" dirty="0">
                <a:effectLst/>
                <a:cs typeface="Calibri" panose="020F0502020204030204" pitchFamily="34" charset="0"/>
              </a:rPr>
              <a:t>simultaneous</a:t>
            </a:r>
            <a:r>
              <a:rPr lang="en-US" sz="1100" b="0" i="0" dirty="0">
                <a:effectLst/>
                <a:cs typeface="Calibri" panose="020F0502020204030204" pitchFamily="34" charset="0"/>
              </a:rPr>
              <a:t> presence of two or more diseases (mental health and substance use) in a person.</a:t>
            </a:r>
          </a:p>
          <a:p>
            <a:pPr marL="0" indent="0">
              <a:buFont typeface="Arial" panose="020B0604020202020204" pitchFamily="34" charset="0"/>
              <a:buNone/>
            </a:pPr>
            <a:endParaRPr lang="en-US" sz="1100" b="0" i="0" dirty="0">
              <a:effectLst/>
              <a:cs typeface="Calibri" panose="020F0502020204030204" pitchFamily="34" charset="0"/>
            </a:endParaRPr>
          </a:p>
          <a:p>
            <a:pPr marL="0" indent="0">
              <a:buFont typeface="Arial" panose="020B0604020202020204" pitchFamily="34" charset="0"/>
              <a:buNone/>
            </a:pPr>
            <a:r>
              <a:rPr lang="en-US" sz="1100" b="1" i="0" dirty="0">
                <a:effectLst/>
                <a:cs typeface="Calibri" panose="020F0502020204030204" pitchFamily="34" charset="0"/>
              </a:rPr>
              <a:t>References: </a:t>
            </a:r>
          </a:p>
          <a:p>
            <a:pPr marL="0" indent="0">
              <a:buFont typeface="Arial" panose="020B0604020202020204" pitchFamily="34" charset="0"/>
              <a:buNone/>
            </a:pPr>
            <a:endParaRPr lang="en-US" sz="1100" b="0" i="0" dirty="0">
              <a:solidFill>
                <a:srgbClr val="BDC1C6"/>
              </a:solidFill>
              <a:effectLs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000000"/>
                </a:solidFill>
                <a:effectLst/>
              </a:rPr>
              <a:t>Center for Substance Abuse Treatment. </a:t>
            </a:r>
            <a:r>
              <a:rPr lang="en-US" sz="1100" b="0" i="1" dirty="0">
                <a:solidFill>
                  <a:srgbClr val="000000"/>
                </a:solidFill>
                <a:effectLst/>
              </a:rPr>
              <a:t>Addressing Suicidal Thoughts and Behaviors in Substance Abuse Treatment</a:t>
            </a:r>
            <a:r>
              <a:rPr lang="en-US" sz="1100" b="0" i="0" dirty="0">
                <a:solidFill>
                  <a:srgbClr val="000000"/>
                </a:solidFill>
                <a:effectLst/>
              </a:rPr>
              <a:t>. Treatment Improvement Protocol (TIP) Series, No. 50. HHS Publication No. (SMA) 15-4381. Rockville, MD: Substance Abuse and Mental Health Services Administration, 2009.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dirty="0">
              <a:solidFill>
                <a:srgbClr val="BDC1C6"/>
              </a:solidFill>
              <a:effectLst/>
              <a:cs typeface="Calibri" panose="020F0502020204030204" pitchFamily="34" charset="0"/>
            </a:endParaRPr>
          </a:p>
          <a:p>
            <a:r>
              <a:rPr lang="en-US" sz="1100" i="1" kern="1200" dirty="0">
                <a:solidFill>
                  <a:schemeClr val="tx1"/>
                </a:solidFill>
                <a:effectLst/>
                <a:highlight>
                  <a:srgbClr val="FFFF00"/>
                </a:highlight>
                <a:cs typeface="Calibri" panose="020F0502020204030204" pitchFamily="34" charset="0"/>
              </a:rPr>
              <a:t>A Link Between Substance Abuse and Suicide Rates | SoCal Sunrise Recovery</a:t>
            </a:r>
            <a:r>
              <a:rPr lang="en-US" sz="1100" kern="1200" dirty="0">
                <a:solidFill>
                  <a:schemeClr val="tx1"/>
                </a:solidFill>
                <a:effectLst/>
                <a:highlight>
                  <a:srgbClr val="FFFF00"/>
                </a:highlight>
                <a:cs typeface="Calibri" panose="020F0502020204030204" pitchFamily="34" charset="0"/>
              </a:rPr>
              <a:t>. (2022). Southern California Sunrise Recovery Center. https://socalsunrise.com/substance-abuse-and-suicide/</a:t>
            </a:r>
          </a:p>
          <a:p>
            <a:br>
              <a:rPr lang="en-US" sz="1100" dirty="0">
                <a:highlight>
                  <a:srgbClr val="FFFF00"/>
                </a:highlight>
                <a:cs typeface="Calibri" panose="020F0502020204030204" pitchFamily="34" charset="0"/>
              </a:rPr>
            </a:br>
            <a:endParaRPr lang="en-US" sz="1100" b="0" i="0" dirty="0">
              <a:solidFill>
                <a:srgbClr val="BDC1C6"/>
              </a:solidFill>
              <a:effectLst/>
              <a:cs typeface="Calibri" panose="020F0502020204030204" pitchFamily="34" charset="0"/>
            </a:endParaRPr>
          </a:p>
          <a:p>
            <a:pPr marL="171450" indent="-171450">
              <a:buFont typeface="Arial" panose="020B0604020202020204" pitchFamily="34" charset="0"/>
              <a:buChar char="•"/>
            </a:pPr>
            <a:endParaRPr lang="en-US" sz="1100" b="0" i="0" dirty="0">
              <a:solidFill>
                <a:srgbClr val="BDC1C6"/>
              </a:solidFill>
              <a:effectLst/>
              <a:cs typeface="Calibri" panose="020F0502020204030204" pitchFamily="34" charset="0"/>
            </a:endParaRPr>
          </a:p>
          <a:p>
            <a:pPr marL="0" indent="0">
              <a:buFont typeface="Arial" panose="020B0604020202020204" pitchFamily="34" charset="0"/>
              <a:buNone/>
            </a:pPr>
            <a:endParaRPr lang="en-US" sz="1100" b="0" i="0" dirty="0">
              <a:solidFill>
                <a:srgbClr val="BDC1C6"/>
              </a:solidFill>
              <a:effectLst/>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9</a:t>
            </a:fld>
            <a:endParaRPr lang="en-US"/>
          </a:p>
        </p:txBody>
      </p:sp>
    </p:spTree>
    <p:extLst>
      <p:ext uri="{BB962C8B-B14F-4D97-AF65-F5344CB8AC3E}">
        <p14:creationId xmlns:p14="http://schemas.microsoft.com/office/powerpoint/2010/main" val="2575167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DB47B833-550B-1040-8EF1-275DDB3C104B}" type="datetime1">
              <a:rPr lang="en-US" smtClean="0"/>
              <a:t>10/2/2023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D3A07754-0D83-5848-BD99-F4B92F0B0867}" type="datetime1">
              <a:rPr lang="en-US" smtClean="0"/>
              <a:t>10/2/2023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D1A8498-B8CF-D648-9B75-D9F3A2027DFC}" type="datetime1">
              <a:rPr lang="en-US" smtClean="0"/>
              <a:t>10/2/2023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1E98A10A-0E5F-5743-9310-F7E595F558E2}" type="datetime1">
              <a:rPr lang="en-US" smtClean="0"/>
              <a:t>10/2/2023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1E837300-2F8E-9643-AE95-238CD26A85FE}" type="datetime1">
              <a:rPr lang="en-US" smtClean="0"/>
              <a:t>10/2/2023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DCA48C45-222E-EB4B-806D-58043F1F5382}" type="datetime1">
              <a:rPr lang="en-US" smtClean="0"/>
              <a:t>10/2/2023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0C785498-CD91-E244-A96A-FB867A3B9771}" type="datetime1">
              <a:rPr lang="en-US" smtClean="0"/>
              <a:t>10/2/2023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C2FB5FD-69B0-36F7-C066-B3D4E7951A47}"/>
              </a:ext>
            </a:extLst>
          </p:cNvPr>
          <p:cNvPicPr>
            <a:picLocks noChangeAspect="1"/>
          </p:cNvPicPr>
          <p:nvPr userDrawn="1"/>
        </p:nvPicPr>
        <p:blipFill>
          <a:blip r:embed="rId2"/>
          <a:stretch>
            <a:fillRect/>
          </a:stretch>
        </p:blipFill>
        <p:spPr>
          <a:xfrm>
            <a:off x="-69573" y="0"/>
            <a:ext cx="12273116" cy="690362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descr="PICS logo">
            <a:extLst>
              <a:ext uri="{FF2B5EF4-FFF2-40B4-BE49-F238E27FC236}">
                <a16:creationId xmlns:a16="http://schemas.microsoft.com/office/drawing/2014/main" id="{1D723CC9-E871-B295-B5C8-511012B37A85}"/>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106619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428454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0796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FE3876ED-ECEB-9444-BF5F-000785718CAD}" type="datetime1">
              <a:rPr lang="en-US" smtClean="0"/>
              <a:t>10/2/2023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952577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410220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279694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630335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5B169-A4A8-5733-2F23-986FA1AE7688}"/>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descr="PICS Logo">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descr="Nevada State Seal">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descr="DCFH Logo">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descr="CASAT Logo">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361937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800807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1871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10/2/2023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59117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F946CDDF-2385-E843-8C42-452AD7C08498}" type="datetime1">
              <a:rPr lang="en-US" smtClean="0"/>
              <a:t>10/2/2023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B8B820BA-73A6-C94B-BCA5-6F2A77F7E17A}" type="datetime1">
              <a:rPr lang="en-US" smtClean="0"/>
              <a:t>10/2/2023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54D3BF85-EE04-4C40-854D-7908CE164A3B}" type="datetime1">
              <a:rPr lang="en-US" smtClean="0"/>
              <a:t>10/2/2023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55D279FA-F9AC-A343-B1A6-030ED48AE251}" type="datetime1">
              <a:rPr lang="en-US" smtClean="0"/>
              <a:t>10/2/2023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19F12E27-9955-334A-B22F-7771FCE21D82}" type="datetime1">
              <a:rPr lang="en-US" smtClean="0"/>
              <a:t>10/2/2023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CED6901C-541D-A642-84CF-614762182FFC}" type="datetime1">
              <a:rPr lang="en-US" smtClean="0"/>
              <a:t>10/2/2023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6D8FC-2118-E749-BDF3-19DE27BC0B7F}" type="datetime1">
              <a:rPr lang="en-US" smtClean="0"/>
              <a:t>10/2/2023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B9459-73B6-BB40-9AAE-F6915D16B022}" type="datetime1">
              <a:rPr lang="en-US" smtClean="0"/>
              <a:t>10/2/2023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9C755F5-D1C1-6F1B-9DD2-F62ABD2FCCEA}"/>
              </a:ext>
            </a:extLst>
          </p:cNvPr>
          <p:cNvPicPr>
            <a:picLocks noChangeAspect="1"/>
          </p:cNvPicPr>
          <p:nvPr userDrawn="1"/>
        </p:nvPicPr>
        <p:blipFill>
          <a:blip r:embed="rId12"/>
          <a:stretch>
            <a:fillRect/>
          </a:stretch>
        </p:blipFill>
        <p:spPr>
          <a:xfrm>
            <a:off x="-22412" y="0"/>
            <a:ext cx="920750" cy="6858000"/>
          </a:xfrm>
          <a:prstGeom prst="rect">
            <a:avLst/>
          </a:prstGeom>
        </p:spPr>
      </p:pic>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409ED-8255-F141-B6F8-876196592248}" type="datetimeFigureOut">
              <a:rPr lang="en-US" smtClean="0"/>
              <a:t>10/2/2023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12" name="Picture 11" descr="PICS logo">
            <a:extLst>
              <a:ext uri="{FF2B5EF4-FFF2-40B4-BE49-F238E27FC236}">
                <a16:creationId xmlns:a16="http://schemas.microsoft.com/office/drawing/2014/main" id="{268DBBD6-6FFE-09CB-F908-E202C77D90C5}"/>
              </a:ext>
            </a:extLst>
          </p:cNvPr>
          <p:cNvPicPr>
            <a:picLocks noChangeAspect="1"/>
          </p:cNvPicPr>
          <p:nvPr userDrawn="1"/>
        </p:nvPicPr>
        <p:blipFill>
          <a:blip r:embed="rId13"/>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35610857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ideo" Target="https://player.vimeo.com/video/280250878?h=e2ee637331&amp;app_id=122963" TargetMode="Externa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ideo" Target="https://player.vimeo.com/video/280223635?h=8584a0f1c0&amp;app_id=122963"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video" Target="https://www.youtube.com/embed/csPPsstf2og?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A7D7-3040-9625-A9C1-80AB1D0A71EF}"/>
              </a:ext>
            </a:extLst>
          </p:cNvPr>
          <p:cNvSpPr>
            <a:spLocks noGrp="1"/>
          </p:cNvSpPr>
          <p:nvPr>
            <p:ph type="ctrTitle"/>
          </p:nvPr>
        </p:nvSpPr>
        <p:spPr>
          <a:xfrm>
            <a:off x="457200" y="996433"/>
            <a:ext cx="6451600" cy="2432567"/>
          </a:xfrm>
        </p:spPr>
        <p:txBody>
          <a:bodyPr>
            <a:normAutofit/>
          </a:bodyPr>
          <a:lstStyle/>
          <a:p>
            <a:r>
              <a:rPr lang="en-US" dirty="0"/>
              <a:t>Pathways in Crisis Services Project</a:t>
            </a:r>
          </a:p>
        </p:txBody>
      </p:sp>
      <p:sp>
        <p:nvSpPr>
          <p:cNvPr id="3" name="Subtitle 2">
            <a:extLst>
              <a:ext uri="{FF2B5EF4-FFF2-40B4-BE49-F238E27FC236}">
                <a16:creationId xmlns:a16="http://schemas.microsoft.com/office/drawing/2014/main" id="{BF531154-5AB0-3A0C-4B3B-B26D7FEB4591}"/>
              </a:ext>
            </a:extLst>
          </p:cNvPr>
          <p:cNvSpPr>
            <a:spLocks noGrp="1"/>
          </p:cNvSpPr>
          <p:nvPr>
            <p:ph type="subTitle" idx="1"/>
          </p:nvPr>
        </p:nvSpPr>
        <p:spPr>
          <a:xfrm>
            <a:off x="551329" y="3477553"/>
            <a:ext cx="5859096" cy="589764"/>
          </a:xfrm>
        </p:spPr>
        <p:txBody>
          <a:bodyPr/>
          <a:lstStyle/>
          <a:p>
            <a:r>
              <a:rPr lang="en-US" dirty="0"/>
              <a:t>Suicide Prevention</a:t>
            </a:r>
          </a:p>
        </p:txBody>
      </p:sp>
      <p:sp>
        <p:nvSpPr>
          <p:cNvPr id="4" name="Slide Number Placeholder 3">
            <a:extLst>
              <a:ext uri="{FF2B5EF4-FFF2-40B4-BE49-F238E27FC236}">
                <a16:creationId xmlns:a16="http://schemas.microsoft.com/office/drawing/2014/main" id="{52137C8C-0C71-A2F4-8354-D5715CB05C4E}"/>
              </a:ext>
            </a:extLst>
          </p:cNvPr>
          <p:cNvSpPr>
            <a:spLocks noGrp="1"/>
          </p:cNvSpPr>
          <p:nvPr>
            <p:ph type="sldNum" sz="quarter" idx="12"/>
          </p:nvPr>
        </p:nvSpPr>
        <p:spPr/>
        <p:txBody>
          <a:bodyPr/>
          <a:lstStyle/>
          <a:p>
            <a:fld id="{6D486360-FF34-7B48-AD05-62F8407C4C7E}" type="slidenum">
              <a:rPr lang="en-US" smtClean="0"/>
              <a:t>1</a:t>
            </a:fld>
            <a:endParaRPr lang="en-US"/>
          </a:p>
        </p:txBody>
      </p:sp>
    </p:spTree>
    <p:extLst>
      <p:ext uri="{BB962C8B-B14F-4D97-AF65-F5344CB8AC3E}">
        <p14:creationId xmlns:p14="http://schemas.microsoft.com/office/powerpoint/2010/main" val="312012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1029-894B-6952-FCC1-716FC9A64D46}"/>
              </a:ext>
            </a:extLst>
          </p:cNvPr>
          <p:cNvSpPr>
            <a:spLocks noGrp="1"/>
          </p:cNvSpPr>
          <p:nvPr>
            <p:ph type="title"/>
          </p:nvPr>
        </p:nvSpPr>
        <p:spPr>
          <a:xfrm>
            <a:off x="900829" y="162236"/>
            <a:ext cx="10091084" cy="709053"/>
          </a:xfrm>
        </p:spPr>
        <p:txBody>
          <a:bodyPr>
            <a:normAutofit/>
          </a:bodyPr>
          <a:lstStyle/>
          <a:p>
            <a:pPr algn="ctr"/>
            <a:r>
              <a:rPr lang="en-US" sz="4000" dirty="0">
                <a:solidFill>
                  <a:schemeClr val="accent2"/>
                </a:solidFill>
              </a:rPr>
              <a:t>Substance Use </a:t>
            </a:r>
            <a:r>
              <a:rPr lang="en-US" sz="4000" dirty="0"/>
              <a:t>and Suicide</a:t>
            </a:r>
          </a:p>
        </p:txBody>
      </p:sp>
      <p:sp>
        <p:nvSpPr>
          <p:cNvPr id="4" name="TextBox 3">
            <a:extLst>
              <a:ext uri="{FF2B5EF4-FFF2-40B4-BE49-F238E27FC236}">
                <a16:creationId xmlns:a16="http://schemas.microsoft.com/office/drawing/2014/main" id="{4515D3B6-6059-F635-9445-DED257992147}"/>
              </a:ext>
            </a:extLst>
          </p:cNvPr>
          <p:cNvSpPr txBox="1"/>
          <p:nvPr/>
        </p:nvSpPr>
        <p:spPr>
          <a:xfrm>
            <a:off x="1104090" y="1076904"/>
            <a:ext cx="11087910" cy="4524315"/>
          </a:xfrm>
          <a:prstGeom prst="rect">
            <a:avLst/>
          </a:prstGeom>
          <a:noFill/>
        </p:spPr>
        <p:txBody>
          <a:bodyPr wrap="square">
            <a:spAutoFit/>
          </a:bodyPr>
          <a:lstStyle/>
          <a:p>
            <a:r>
              <a:rPr lang="en-US" sz="2400" b="1" dirty="0">
                <a:solidFill>
                  <a:schemeClr val="tx1">
                    <a:lumMod val="50000"/>
                    <a:lumOff val="50000"/>
                  </a:schemeClr>
                </a:solidFill>
                <a:effectLst/>
              </a:rPr>
              <a:t>Deaths by SUICIDE. </a:t>
            </a:r>
            <a:r>
              <a:rPr lang="en-US" sz="2400" dirty="0">
                <a:solidFill>
                  <a:schemeClr val="tx1">
                    <a:lumMod val="50000"/>
                    <a:lumOff val="50000"/>
                  </a:schemeClr>
                </a:solidFill>
                <a:effectLst/>
              </a:rPr>
              <a:t>In 2020, 18 states had higher suicide death rates compared with 2019, including seven states with statistically significant increases.</a:t>
            </a:r>
          </a:p>
          <a:p>
            <a:endParaRPr lang="en-US" sz="2400" dirty="0">
              <a:solidFill>
                <a:schemeClr val="tx1">
                  <a:lumMod val="50000"/>
                  <a:lumOff val="50000"/>
                </a:schemeClr>
              </a:solidFill>
              <a:effectLst/>
            </a:endParaRPr>
          </a:p>
          <a:p>
            <a:r>
              <a:rPr lang="en-US" sz="2400" b="1" dirty="0">
                <a:solidFill>
                  <a:schemeClr val="tx1">
                    <a:lumMod val="50000"/>
                    <a:lumOff val="50000"/>
                  </a:schemeClr>
                </a:solidFill>
                <a:effectLst/>
              </a:rPr>
              <a:t>ALCOHOL-induced deaths. </a:t>
            </a:r>
            <a:r>
              <a:rPr lang="en-US" sz="2400" dirty="0">
                <a:solidFill>
                  <a:schemeClr val="tx1">
                    <a:lumMod val="50000"/>
                    <a:lumOff val="50000"/>
                  </a:schemeClr>
                </a:solidFill>
                <a:effectLst/>
              </a:rPr>
              <a:t>In 2020, every state and the District of Columbia had higher alcohol death rates compared with 2019. </a:t>
            </a:r>
          </a:p>
          <a:p>
            <a:endParaRPr lang="en-US" sz="2400" dirty="0">
              <a:solidFill>
                <a:schemeClr val="tx1">
                  <a:lumMod val="50000"/>
                  <a:lumOff val="50000"/>
                </a:schemeClr>
              </a:solidFill>
              <a:effectLst/>
            </a:endParaRPr>
          </a:p>
          <a:p>
            <a:r>
              <a:rPr lang="en-US" sz="2400" b="1" dirty="0">
                <a:solidFill>
                  <a:schemeClr val="tx1">
                    <a:lumMod val="50000"/>
                    <a:lumOff val="50000"/>
                  </a:schemeClr>
                </a:solidFill>
              </a:rPr>
              <a:t>DRUG-induced deaths. </a:t>
            </a:r>
            <a:r>
              <a:rPr lang="en-US" sz="2400" dirty="0">
                <a:solidFill>
                  <a:schemeClr val="tx1">
                    <a:lumMod val="50000"/>
                    <a:lumOff val="50000"/>
                  </a:schemeClr>
                </a:solidFill>
              </a:rPr>
              <a:t>In 2020, 47 states plus the District of Columbia had higher drug-induced drug rates compared with 2019. </a:t>
            </a:r>
          </a:p>
          <a:p>
            <a:endParaRPr lang="en-US" sz="2400" dirty="0">
              <a:solidFill>
                <a:schemeClr val="tx1">
                  <a:lumMod val="50000"/>
                  <a:lumOff val="50000"/>
                </a:schemeClr>
              </a:solidFill>
            </a:endParaRPr>
          </a:p>
          <a:p>
            <a:r>
              <a:rPr lang="en-US" sz="2400" b="1" dirty="0">
                <a:solidFill>
                  <a:schemeClr val="tx1">
                    <a:lumMod val="50000"/>
                    <a:lumOff val="50000"/>
                  </a:schemeClr>
                </a:solidFill>
                <a:effectLst/>
              </a:rPr>
              <a:t>Deaths from ALCOHOL, DRUGS, </a:t>
            </a:r>
            <a:r>
              <a:rPr lang="en-US" sz="2400" b="1" dirty="0">
                <a:solidFill>
                  <a:schemeClr val="tx1">
                    <a:lumMod val="50000"/>
                    <a:lumOff val="50000"/>
                  </a:schemeClr>
                </a:solidFill>
              </a:rPr>
              <a:t>and </a:t>
            </a:r>
            <a:r>
              <a:rPr lang="en-US" sz="2400" b="1" dirty="0">
                <a:solidFill>
                  <a:schemeClr val="tx1">
                    <a:lumMod val="50000"/>
                    <a:lumOff val="50000"/>
                  </a:schemeClr>
                </a:solidFill>
                <a:effectLst/>
              </a:rPr>
              <a:t>SUICIDE. </a:t>
            </a:r>
            <a:r>
              <a:rPr lang="en-US" sz="2400" dirty="0">
                <a:solidFill>
                  <a:schemeClr val="tx1">
                    <a:lumMod val="50000"/>
                    <a:lumOff val="50000"/>
                  </a:schemeClr>
                </a:solidFill>
                <a:effectLst/>
              </a:rPr>
              <a:t>In 2020, 49 states and the District of Columbia saw higher rates of death from alcohol, drugs, and suicide combined compared with 2019. </a:t>
            </a:r>
            <a:endParaRPr lang="en-US" sz="2800" dirty="0">
              <a:effectLst/>
            </a:endParaRPr>
          </a:p>
        </p:txBody>
      </p:sp>
      <p:sp>
        <p:nvSpPr>
          <p:cNvPr id="3" name="Slide Number Placeholder 2">
            <a:extLst>
              <a:ext uri="{FF2B5EF4-FFF2-40B4-BE49-F238E27FC236}">
                <a16:creationId xmlns:a16="http://schemas.microsoft.com/office/drawing/2014/main" id="{0FE437FB-BDC3-0F53-FA41-0A79F940CD3E}"/>
              </a:ext>
            </a:extLst>
          </p:cNvPr>
          <p:cNvSpPr>
            <a:spLocks noGrp="1"/>
          </p:cNvSpPr>
          <p:nvPr>
            <p:ph type="sldNum" sz="quarter" idx="12"/>
          </p:nvPr>
        </p:nvSpPr>
        <p:spPr/>
        <p:txBody>
          <a:bodyPr/>
          <a:lstStyle/>
          <a:p>
            <a:fld id="{6D486360-FF34-7B48-AD05-62F8407C4C7E}" type="slidenum">
              <a:rPr lang="en-US" smtClean="0"/>
              <a:t>10</a:t>
            </a:fld>
            <a:endParaRPr lang="en-US"/>
          </a:p>
        </p:txBody>
      </p:sp>
    </p:spTree>
    <p:extLst>
      <p:ext uri="{BB962C8B-B14F-4D97-AF65-F5344CB8AC3E}">
        <p14:creationId xmlns:p14="http://schemas.microsoft.com/office/powerpoint/2010/main" val="3404036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258E9C-5FF9-4FD2-AE59-BD84DCB1E54E}"/>
              </a:ext>
            </a:extLst>
          </p:cNvPr>
          <p:cNvSpPr>
            <a:spLocks noGrp="1"/>
          </p:cNvSpPr>
          <p:nvPr>
            <p:ph type="title"/>
          </p:nvPr>
        </p:nvSpPr>
        <p:spPr/>
        <p:txBody>
          <a:bodyPr/>
          <a:lstStyle/>
          <a:p>
            <a:r>
              <a:rPr lang="en-US" dirty="0"/>
              <a:t>Leading Methods of Suicide</a:t>
            </a:r>
          </a:p>
        </p:txBody>
      </p:sp>
      <p:sp>
        <p:nvSpPr>
          <p:cNvPr id="3" name="Slide Number Placeholder 2">
            <a:extLst>
              <a:ext uri="{FF2B5EF4-FFF2-40B4-BE49-F238E27FC236}">
                <a16:creationId xmlns:a16="http://schemas.microsoft.com/office/drawing/2014/main" id="{D5B5310F-9814-750A-728B-CCA2DF1494D9}"/>
              </a:ext>
            </a:extLst>
          </p:cNvPr>
          <p:cNvSpPr>
            <a:spLocks noGrp="1"/>
          </p:cNvSpPr>
          <p:nvPr>
            <p:ph type="sldNum" sz="quarter" idx="12"/>
          </p:nvPr>
        </p:nvSpPr>
        <p:spPr/>
        <p:txBody>
          <a:bodyPr/>
          <a:lstStyle/>
          <a:p>
            <a:fld id="{6D486360-FF34-7B48-AD05-62F8407C4C7E}" type="slidenum">
              <a:rPr lang="en-US" smtClean="0"/>
              <a:pPr/>
              <a:t>11</a:t>
            </a:fld>
            <a:endParaRPr lang="en-US"/>
          </a:p>
        </p:txBody>
      </p:sp>
      <p:pic>
        <p:nvPicPr>
          <p:cNvPr id="2" name="Picture 1" descr="This graphic illustrates the leading methods and substances used to commit suicide. ">
            <a:extLst>
              <a:ext uri="{FF2B5EF4-FFF2-40B4-BE49-F238E27FC236}">
                <a16:creationId xmlns:a16="http://schemas.microsoft.com/office/drawing/2014/main" id="{D3470A34-7228-A3D7-8385-45C794B98D4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2765" y="-1769029"/>
            <a:ext cx="12284765" cy="9080546"/>
          </a:xfrm>
          <a:prstGeom prst="rect">
            <a:avLst/>
          </a:prstGeom>
        </p:spPr>
      </p:pic>
    </p:spTree>
    <p:extLst>
      <p:ext uri="{BB962C8B-B14F-4D97-AF65-F5344CB8AC3E}">
        <p14:creationId xmlns:p14="http://schemas.microsoft.com/office/powerpoint/2010/main" val="118826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5817-E2D5-C1FF-BF43-539A1EBC965A}"/>
              </a:ext>
            </a:extLst>
          </p:cNvPr>
          <p:cNvSpPr>
            <a:spLocks noGrp="1"/>
          </p:cNvSpPr>
          <p:nvPr>
            <p:ph type="title"/>
          </p:nvPr>
        </p:nvSpPr>
        <p:spPr>
          <a:xfrm>
            <a:off x="1101436" y="297889"/>
            <a:ext cx="10827328" cy="709053"/>
          </a:xfrm>
        </p:spPr>
        <p:txBody>
          <a:bodyPr>
            <a:normAutofit/>
          </a:bodyPr>
          <a:lstStyle/>
          <a:p>
            <a:r>
              <a:rPr lang="en-US" dirty="0"/>
              <a:t>Opiates and Suicide – 3 Possible Links</a:t>
            </a:r>
          </a:p>
        </p:txBody>
      </p:sp>
      <p:graphicFrame>
        <p:nvGraphicFramePr>
          <p:cNvPr id="4" name="Content Placeholder 3">
            <a:extLst>
              <a:ext uri="{FF2B5EF4-FFF2-40B4-BE49-F238E27FC236}">
                <a16:creationId xmlns:a16="http://schemas.microsoft.com/office/drawing/2014/main" id="{C1CDA7D3-61BC-CDFA-508D-C287CF23F7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00005515"/>
              </p:ext>
            </p:extLst>
          </p:nvPr>
        </p:nvGraphicFramePr>
        <p:xfrm>
          <a:off x="1308847" y="1383793"/>
          <a:ext cx="10488706" cy="4430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444DEE4-89F7-EF2E-51D1-339CDC4BA187}"/>
              </a:ext>
            </a:extLst>
          </p:cNvPr>
          <p:cNvSpPr txBox="1"/>
          <p:nvPr/>
        </p:nvSpPr>
        <p:spPr>
          <a:xfrm>
            <a:off x="4937490" y="5813928"/>
            <a:ext cx="46551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7171"/>
                </a:solidFill>
                <a:effectLst/>
                <a:uLnTx/>
                <a:uFillTx/>
                <a:latin typeface="Calibri" panose="020F0502020204030204"/>
                <a:ea typeface="+mn-ea"/>
                <a:cs typeface="+mn-cs"/>
              </a:rPr>
              <a:t>SPRC – Suicide Prevention Resource Center</a:t>
            </a:r>
          </a:p>
        </p:txBody>
      </p:sp>
      <p:sp>
        <p:nvSpPr>
          <p:cNvPr id="6" name="Slide Number Placeholder 2">
            <a:extLst>
              <a:ext uri="{FF2B5EF4-FFF2-40B4-BE49-F238E27FC236}">
                <a16:creationId xmlns:a16="http://schemas.microsoft.com/office/drawing/2014/main" id="{0FE437FB-BDC3-0F53-FA41-0A79F940CD3E}"/>
              </a:ext>
            </a:extLst>
          </p:cNvPr>
          <p:cNvSpPr>
            <a:spLocks noGrp="1"/>
          </p:cNvSpPr>
          <p:nvPr>
            <p:ph type="sldNum" sz="quarter" idx="12"/>
          </p:nvPr>
        </p:nvSpPr>
        <p:spPr>
          <a:xfrm>
            <a:off x="8610600" y="61949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13</a:t>
            </a:r>
          </a:p>
        </p:txBody>
      </p:sp>
    </p:spTree>
    <p:extLst>
      <p:ext uri="{BB962C8B-B14F-4D97-AF65-F5344CB8AC3E}">
        <p14:creationId xmlns:p14="http://schemas.microsoft.com/office/powerpoint/2010/main" val="71583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1219200" y="113347"/>
            <a:ext cx="4179815" cy="709053"/>
          </a:xfrm>
        </p:spPr>
        <p:txBody>
          <a:bodyPr>
            <a:normAutofit/>
          </a:bodyPr>
          <a:lstStyle/>
          <a:p>
            <a:r>
              <a:rPr lang="en-US" sz="4000" dirty="0"/>
              <a:t>Discussion</a:t>
            </a:r>
          </a:p>
        </p:txBody>
      </p:sp>
      <p:sp>
        <p:nvSpPr>
          <p:cNvPr id="3" name="TextBox 2">
            <a:extLst>
              <a:ext uri="{FF2B5EF4-FFF2-40B4-BE49-F238E27FC236}">
                <a16:creationId xmlns:a16="http://schemas.microsoft.com/office/drawing/2014/main" id="{3E88FBEA-1B08-9A0E-3497-F84E9A09C701}"/>
              </a:ext>
            </a:extLst>
          </p:cNvPr>
          <p:cNvSpPr txBox="1"/>
          <p:nvPr/>
        </p:nvSpPr>
        <p:spPr>
          <a:xfrm>
            <a:off x="1219200" y="1438604"/>
            <a:ext cx="10774017" cy="3785652"/>
          </a:xfrm>
          <a:prstGeom prst="rect">
            <a:avLst/>
          </a:prstGeom>
          <a:noFill/>
        </p:spPr>
        <p:txBody>
          <a:bodyPr wrap="square" rtlCol="0">
            <a:spAutoFit/>
          </a:bodyPr>
          <a:lstStyle/>
          <a:p>
            <a:r>
              <a:rPr lang="en-US" sz="8000" dirty="0">
                <a:solidFill>
                  <a:srgbClr val="F58E3F"/>
                </a:solidFill>
              </a:rPr>
              <a:t>What are </a:t>
            </a:r>
            <a:r>
              <a:rPr lang="en-US" sz="8000" dirty="0">
                <a:solidFill>
                  <a:schemeClr val="tx1">
                    <a:lumMod val="50000"/>
                    <a:lumOff val="50000"/>
                  </a:schemeClr>
                </a:solidFill>
              </a:rPr>
              <a:t>risk factors…</a:t>
            </a:r>
          </a:p>
          <a:p>
            <a:r>
              <a:rPr lang="en-US" sz="8000" dirty="0">
                <a:solidFill>
                  <a:schemeClr val="tx1">
                    <a:lumMod val="50000"/>
                    <a:lumOff val="50000"/>
                  </a:schemeClr>
                </a:solidFill>
              </a:rPr>
              <a:t>		also considered the 		</a:t>
            </a:r>
            <a:r>
              <a:rPr lang="en-US" sz="8000" dirty="0">
                <a:solidFill>
                  <a:srgbClr val="F58E3F"/>
                </a:solidFill>
              </a:rPr>
              <a:t>“drivers” to suicide</a:t>
            </a:r>
            <a:r>
              <a:rPr lang="en-US" sz="8000" dirty="0">
                <a:solidFill>
                  <a:schemeClr val="tx1">
                    <a:lumMod val="50000"/>
                    <a:lumOff val="50000"/>
                  </a:schemeClr>
                </a:solidFill>
              </a:rPr>
              <a:t>? </a:t>
            </a:r>
          </a:p>
        </p:txBody>
      </p:sp>
      <p:sp>
        <p:nvSpPr>
          <p:cNvPr id="5" name="Slide Number Placeholder 4">
            <a:extLst>
              <a:ext uri="{FF2B5EF4-FFF2-40B4-BE49-F238E27FC236}">
                <a16:creationId xmlns:a16="http://schemas.microsoft.com/office/drawing/2014/main" id="{9712B13C-A942-AC69-77D1-23E64B3A6266}"/>
              </a:ext>
            </a:extLst>
          </p:cNvPr>
          <p:cNvSpPr>
            <a:spLocks noGrp="1"/>
          </p:cNvSpPr>
          <p:nvPr>
            <p:ph type="sldNum" sz="quarter" idx="12"/>
          </p:nvPr>
        </p:nvSpPr>
        <p:spPr/>
        <p:txBody>
          <a:bodyPr/>
          <a:lstStyle/>
          <a:p>
            <a:fld id="{6D486360-FF34-7B48-AD05-62F8407C4C7E}" type="slidenum">
              <a:rPr lang="en-US" smtClean="0"/>
              <a:t>13</a:t>
            </a:fld>
            <a:endParaRPr lang="en-US"/>
          </a:p>
        </p:txBody>
      </p:sp>
    </p:spTree>
    <p:extLst>
      <p:ext uri="{BB962C8B-B14F-4D97-AF65-F5344CB8AC3E}">
        <p14:creationId xmlns:p14="http://schemas.microsoft.com/office/powerpoint/2010/main" val="1091530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1613" y="297889"/>
            <a:ext cx="10401300" cy="5897097"/>
          </a:xfrm>
        </p:spPr>
        <p:txBody>
          <a:bodyPr>
            <a:normAutofit/>
          </a:bodyPr>
          <a:lstStyle/>
          <a:p>
            <a:pPr marL="0" indent="0" algn="ctr">
              <a:buNone/>
            </a:pPr>
            <a:r>
              <a:rPr lang="en-US" sz="7200"/>
              <a:t>Sudden </a:t>
            </a:r>
            <a:r>
              <a:rPr lang="en-US" sz="7200">
                <a:solidFill>
                  <a:srgbClr val="F58E3F"/>
                </a:solidFill>
              </a:rPr>
              <a:t>changes</a:t>
            </a:r>
            <a:r>
              <a:rPr lang="en-US" sz="7200"/>
              <a:t> </a:t>
            </a:r>
          </a:p>
          <a:p>
            <a:pPr marL="0" indent="0" algn="ctr">
              <a:buNone/>
            </a:pPr>
            <a:r>
              <a:rPr lang="en-US" sz="7200"/>
              <a:t>in </a:t>
            </a:r>
            <a:r>
              <a:rPr lang="en-US" sz="7200">
                <a:solidFill>
                  <a:srgbClr val="F58E3F"/>
                </a:solidFill>
              </a:rPr>
              <a:t>behavior</a:t>
            </a:r>
            <a:r>
              <a:rPr lang="en-US" sz="7200"/>
              <a:t> </a:t>
            </a:r>
          </a:p>
          <a:p>
            <a:pPr marL="0" indent="0" algn="ctr">
              <a:buNone/>
            </a:pPr>
            <a:r>
              <a:rPr lang="en-US" sz="7200"/>
              <a:t>is a key identifier </a:t>
            </a:r>
          </a:p>
          <a:p>
            <a:pPr marL="0" indent="0" algn="ctr">
              <a:buNone/>
            </a:pPr>
            <a:r>
              <a:rPr lang="en-US" sz="7200"/>
              <a:t>that someone may be at </a:t>
            </a:r>
            <a:r>
              <a:rPr lang="en-US" sz="7200">
                <a:solidFill>
                  <a:srgbClr val="F58E3F"/>
                </a:solidFill>
              </a:rPr>
              <a:t>risk of suicide</a:t>
            </a:r>
            <a:endParaRPr lang="en-US" sz="7200" dirty="0"/>
          </a:p>
        </p:txBody>
      </p:sp>
      <p:sp>
        <p:nvSpPr>
          <p:cNvPr id="4" name="Slide Number Placeholder 3"/>
          <p:cNvSpPr>
            <a:spLocks noGrp="1"/>
          </p:cNvSpPr>
          <p:nvPr>
            <p:ph type="sldNum" sz="quarter" idx="12"/>
          </p:nvPr>
        </p:nvSpPr>
        <p:spPr/>
        <p:txBody>
          <a:bodyPr/>
          <a:lstStyle/>
          <a:p>
            <a:fld id="{6D486360-FF34-7B48-AD05-62F8407C4C7E}" type="slidenum">
              <a:rPr lang="en-US" smtClean="0"/>
              <a:t>14</a:t>
            </a:fld>
            <a:endParaRPr lang="en-US" dirty="0"/>
          </a:p>
        </p:txBody>
      </p:sp>
    </p:spTree>
    <p:extLst>
      <p:ext uri="{BB962C8B-B14F-4D97-AF65-F5344CB8AC3E}">
        <p14:creationId xmlns:p14="http://schemas.microsoft.com/office/powerpoint/2010/main" val="74770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41DA8D-62AE-4E07-A94B-6D53D03C292B}"/>
              </a:ext>
            </a:extLst>
          </p:cNvPr>
          <p:cNvSpPr>
            <a:spLocks noGrp="1"/>
          </p:cNvSpPr>
          <p:nvPr>
            <p:ph type="title"/>
          </p:nvPr>
        </p:nvSpPr>
        <p:spPr/>
        <p:txBody>
          <a:bodyPr>
            <a:normAutofit fontScale="90000"/>
          </a:bodyPr>
          <a:lstStyle/>
          <a:p>
            <a:r>
              <a:rPr lang="en-US" dirty="0"/>
              <a:t>Risk and Protective Factors for Suicide</a:t>
            </a:r>
          </a:p>
        </p:txBody>
      </p:sp>
      <p:sp>
        <p:nvSpPr>
          <p:cNvPr id="3" name="Slide Number Placeholder 2">
            <a:extLst>
              <a:ext uri="{FF2B5EF4-FFF2-40B4-BE49-F238E27FC236}">
                <a16:creationId xmlns:a16="http://schemas.microsoft.com/office/drawing/2014/main" id="{6D6C998B-5B8E-F713-6CA7-8A403DBE38CE}"/>
              </a:ext>
            </a:extLst>
          </p:cNvPr>
          <p:cNvSpPr>
            <a:spLocks noGrp="1"/>
          </p:cNvSpPr>
          <p:nvPr>
            <p:ph type="sldNum" sz="quarter" idx="12"/>
          </p:nvPr>
        </p:nvSpPr>
        <p:spPr/>
        <p:txBody>
          <a:bodyPr/>
          <a:lstStyle/>
          <a:p>
            <a:pPr lvl="0"/>
            <a:fld id="{6D486360-FF34-7B48-AD05-62F8407C4C7E}" type="slidenum">
              <a:rPr lang="en-US" noProof="0" smtClean="0"/>
              <a:pPr lvl="0"/>
              <a:t>15</a:t>
            </a:fld>
            <a:endParaRPr lang="en-US" noProof="0"/>
          </a:p>
        </p:txBody>
      </p:sp>
      <p:pic>
        <p:nvPicPr>
          <p:cNvPr id="6" name="Picture 5" descr="Graphical user interface, text, website&#10;&#10;Description automatically generated">
            <a:extLst>
              <a:ext uri="{FF2B5EF4-FFF2-40B4-BE49-F238E27FC236}">
                <a16:creationId xmlns:a16="http://schemas.microsoft.com/office/drawing/2014/main" id="{2BF9608F-006E-DF08-9DFB-2C7CB2DD59D2}"/>
              </a:ext>
            </a:extLst>
          </p:cNvPr>
          <p:cNvPicPr>
            <a:picLocks noChangeAspect="1"/>
          </p:cNvPicPr>
          <p:nvPr/>
        </p:nvPicPr>
        <p:blipFill rotWithShape="1">
          <a:blip r:embed="rId3">
            <a:duotone>
              <a:schemeClr val="accent2">
                <a:shade val="45000"/>
                <a:satMod val="135000"/>
              </a:schemeClr>
              <a:prstClr val="white"/>
            </a:duotone>
          </a:blip>
          <a:srcRect l="22827" t="19313" r="22911" b="9793"/>
          <a:stretch/>
        </p:blipFill>
        <p:spPr>
          <a:xfrm>
            <a:off x="636105" y="2541"/>
            <a:ext cx="10999304" cy="6855459"/>
          </a:xfrm>
          <a:prstGeom prst="rect">
            <a:avLst/>
          </a:prstGeom>
        </p:spPr>
      </p:pic>
    </p:spTree>
    <p:extLst>
      <p:ext uri="{BB962C8B-B14F-4D97-AF65-F5344CB8AC3E}">
        <p14:creationId xmlns:p14="http://schemas.microsoft.com/office/powerpoint/2010/main" val="135512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9D4F8F-B99D-4BB4-8664-3823FB50E8EB}"/>
              </a:ext>
            </a:extLst>
          </p:cNvPr>
          <p:cNvSpPr>
            <a:spLocks noGrp="1"/>
          </p:cNvSpPr>
          <p:nvPr>
            <p:ph type="title"/>
          </p:nvPr>
        </p:nvSpPr>
        <p:spPr/>
        <p:txBody>
          <a:bodyPr>
            <a:normAutofit fontScale="90000"/>
          </a:bodyPr>
          <a:lstStyle/>
          <a:p>
            <a:r>
              <a:rPr lang="en-US" dirty="0"/>
              <a:t>Common Risk Factors for Premature Death</a:t>
            </a:r>
          </a:p>
        </p:txBody>
      </p:sp>
      <p:sp>
        <p:nvSpPr>
          <p:cNvPr id="2" name="Slide Number Placeholder 1">
            <a:extLst>
              <a:ext uri="{FF2B5EF4-FFF2-40B4-BE49-F238E27FC236}">
                <a16:creationId xmlns:a16="http://schemas.microsoft.com/office/drawing/2014/main" id="{33797009-0616-0A2D-20B0-7FD676B1D215}"/>
              </a:ext>
            </a:extLst>
          </p:cNvPr>
          <p:cNvSpPr>
            <a:spLocks noGrp="1"/>
          </p:cNvSpPr>
          <p:nvPr>
            <p:ph type="sldNum" sz="quarter" idx="12"/>
          </p:nvPr>
        </p:nvSpPr>
        <p:spPr/>
        <p:txBody>
          <a:bodyPr/>
          <a:lstStyle/>
          <a:p>
            <a:fld id="{6D486360-FF34-7B48-AD05-62F8407C4C7E}" type="slidenum">
              <a:rPr lang="en-US" smtClean="0"/>
              <a:pPr/>
              <a:t>16</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ECBCA7F0-D594-198F-1A27-57BBF995C04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srcRect l="21623" t="16698" r="4621" b="16978"/>
          <a:stretch/>
        </p:blipFill>
        <p:spPr>
          <a:xfrm>
            <a:off x="1" y="0"/>
            <a:ext cx="12191999" cy="6852435"/>
          </a:xfrm>
          <a:prstGeom prst="rect">
            <a:avLst/>
          </a:prstGeom>
        </p:spPr>
      </p:pic>
    </p:spTree>
    <p:extLst>
      <p:ext uri="{BB962C8B-B14F-4D97-AF65-F5344CB8AC3E}">
        <p14:creationId xmlns:p14="http://schemas.microsoft.com/office/powerpoint/2010/main" val="264148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8D8C69-12EC-423C-8E49-C9664034B917}"/>
              </a:ext>
            </a:extLst>
          </p:cNvPr>
          <p:cNvSpPr>
            <a:spLocks noGrp="1"/>
          </p:cNvSpPr>
          <p:nvPr>
            <p:ph type="title"/>
          </p:nvPr>
        </p:nvSpPr>
        <p:spPr/>
        <p:txBody>
          <a:bodyPr>
            <a:normAutofit fontScale="90000"/>
          </a:bodyPr>
          <a:lstStyle/>
          <a:p>
            <a:r>
              <a:rPr lang="en-US" dirty="0"/>
              <a:t>Identifying Areas of High Need and/or Opportunity</a:t>
            </a:r>
          </a:p>
        </p:txBody>
      </p:sp>
      <p:sp>
        <p:nvSpPr>
          <p:cNvPr id="2" name="Slide Number Placeholder 1">
            <a:extLst>
              <a:ext uri="{FF2B5EF4-FFF2-40B4-BE49-F238E27FC236}">
                <a16:creationId xmlns:a16="http://schemas.microsoft.com/office/drawing/2014/main" id="{A91C368E-C26B-703D-31EF-705229D3C6E2}"/>
              </a:ext>
            </a:extLst>
          </p:cNvPr>
          <p:cNvSpPr>
            <a:spLocks noGrp="1"/>
          </p:cNvSpPr>
          <p:nvPr>
            <p:ph type="sldNum" sz="quarter" idx="12"/>
          </p:nvPr>
        </p:nvSpPr>
        <p:spPr/>
        <p:txBody>
          <a:bodyPr/>
          <a:lstStyle/>
          <a:p>
            <a:fld id="{6D486360-FF34-7B48-AD05-62F8407C4C7E}" type="slidenum">
              <a:rPr lang="en-US" smtClean="0"/>
              <a:pPr/>
              <a:t>17</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6723A9F7-D411-B925-27C6-E15A0204FEE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2867" t="19801" r="6086" b="16638"/>
          <a:stretch/>
        </p:blipFill>
        <p:spPr>
          <a:xfrm>
            <a:off x="838200" y="0"/>
            <a:ext cx="10920413" cy="6858000"/>
          </a:xfrm>
          <a:prstGeom prst="rect">
            <a:avLst/>
          </a:prstGeom>
        </p:spPr>
      </p:pic>
    </p:spTree>
    <p:extLst>
      <p:ext uri="{BB962C8B-B14F-4D97-AF65-F5344CB8AC3E}">
        <p14:creationId xmlns:p14="http://schemas.microsoft.com/office/powerpoint/2010/main" val="1951676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914027" y="0"/>
            <a:ext cx="10091084" cy="709053"/>
          </a:xfrm>
        </p:spPr>
        <p:txBody>
          <a:bodyPr>
            <a:normAutofit/>
          </a:bodyPr>
          <a:lstStyle/>
          <a:p>
            <a:r>
              <a:rPr lang="en-US" sz="4000" dirty="0"/>
              <a:t>Zero Suicide Framework</a:t>
            </a:r>
          </a:p>
        </p:txBody>
      </p:sp>
      <p:pic>
        <p:nvPicPr>
          <p:cNvPr id="5" name="Picture 4" descr="Zero Suicide Framework involves these key elements: lead, train, identify, engage, treat, transition, improve. ">
            <a:extLst>
              <a:ext uri="{FF2B5EF4-FFF2-40B4-BE49-F238E27FC236}">
                <a16:creationId xmlns:a16="http://schemas.microsoft.com/office/drawing/2014/main" id="{3D467CF3-2DF9-4546-E1D2-C23BD1F5A828}"/>
              </a:ext>
            </a:extLst>
          </p:cNvPr>
          <p:cNvPicPr>
            <a:picLocks noChangeAspect="1"/>
          </p:cNvPicPr>
          <p:nvPr/>
        </p:nvPicPr>
        <p:blipFill>
          <a:blip r:embed="rId3"/>
          <a:stretch>
            <a:fillRect/>
          </a:stretch>
        </p:blipFill>
        <p:spPr>
          <a:xfrm>
            <a:off x="914027" y="898770"/>
            <a:ext cx="11276451" cy="5849815"/>
          </a:xfrm>
          <a:prstGeom prst="rect">
            <a:avLst/>
          </a:prstGeom>
        </p:spPr>
      </p:pic>
      <p:sp>
        <p:nvSpPr>
          <p:cNvPr id="3" name="Slide Number Placeholder 2">
            <a:extLst>
              <a:ext uri="{FF2B5EF4-FFF2-40B4-BE49-F238E27FC236}">
                <a16:creationId xmlns:a16="http://schemas.microsoft.com/office/drawing/2014/main" id="{6851E2D8-EAA9-08DD-63B1-8E1B0E91C9A8}"/>
              </a:ext>
            </a:extLst>
          </p:cNvPr>
          <p:cNvSpPr>
            <a:spLocks noGrp="1"/>
          </p:cNvSpPr>
          <p:nvPr>
            <p:ph type="sldNum" sz="quarter" idx="12"/>
          </p:nvPr>
        </p:nvSpPr>
        <p:spPr/>
        <p:txBody>
          <a:bodyPr/>
          <a:lstStyle/>
          <a:p>
            <a:fld id="{6D486360-FF34-7B48-AD05-62F8407C4C7E}" type="slidenum">
              <a:rPr lang="en-US" smtClean="0"/>
              <a:t>18</a:t>
            </a:fld>
            <a:endParaRPr lang="en-US"/>
          </a:p>
        </p:txBody>
      </p:sp>
    </p:spTree>
    <p:extLst>
      <p:ext uri="{BB962C8B-B14F-4D97-AF65-F5344CB8AC3E}">
        <p14:creationId xmlns:p14="http://schemas.microsoft.com/office/powerpoint/2010/main" val="1786507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934080" y="0"/>
            <a:ext cx="10091084" cy="709053"/>
          </a:xfrm>
        </p:spPr>
        <p:txBody>
          <a:bodyPr>
            <a:normAutofit/>
          </a:bodyPr>
          <a:lstStyle/>
          <a:p>
            <a:r>
              <a:rPr lang="en-US" sz="4000" dirty="0"/>
              <a:t>Discussion</a:t>
            </a:r>
          </a:p>
        </p:txBody>
      </p:sp>
      <p:sp>
        <p:nvSpPr>
          <p:cNvPr id="3" name="TextBox 2">
            <a:extLst>
              <a:ext uri="{FF2B5EF4-FFF2-40B4-BE49-F238E27FC236}">
                <a16:creationId xmlns:a16="http://schemas.microsoft.com/office/drawing/2014/main" id="{3E88FBEA-1B08-9A0E-3497-F84E9A09C701}"/>
              </a:ext>
            </a:extLst>
          </p:cNvPr>
          <p:cNvSpPr txBox="1"/>
          <p:nvPr/>
        </p:nvSpPr>
        <p:spPr>
          <a:xfrm>
            <a:off x="1207575" y="877397"/>
            <a:ext cx="9544094" cy="3416320"/>
          </a:xfrm>
          <a:prstGeom prst="rect">
            <a:avLst/>
          </a:prstGeom>
          <a:noFill/>
        </p:spPr>
        <p:txBody>
          <a:bodyPr wrap="square" rtlCol="0">
            <a:spAutoFit/>
          </a:bodyPr>
          <a:lstStyle/>
          <a:p>
            <a:r>
              <a:rPr lang="en-US" sz="7200" dirty="0">
                <a:solidFill>
                  <a:srgbClr val="ED7D31"/>
                </a:solidFill>
              </a:rPr>
              <a:t>What are ways to create a culture that supports mental health?</a:t>
            </a:r>
            <a:r>
              <a:rPr lang="en-US" sz="7200" dirty="0">
                <a:solidFill>
                  <a:schemeClr val="tx1">
                    <a:lumMod val="50000"/>
                    <a:lumOff val="50000"/>
                  </a:schemeClr>
                </a:solidFill>
              </a:rPr>
              <a:t>   </a:t>
            </a:r>
          </a:p>
        </p:txBody>
      </p:sp>
      <p:sp>
        <p:nvSpPr>
          <p:cNvPr id="4" name="TextBox 3">
            <a:extLst>
              <a:ext uri="{FF2B5EF4-FFF2-40B4-BE49-F238E27FC236}">
                <a16:creationId xmlns:a16="http://schemas.microsoft.com/office/drawing/2014/main" id="{2DF5519B-F284-58E3-CA40-D14F15D55C7A}"/>
              </a:ext>
            </a:extLst>
          </p:cNvPr>
          <p:cNvSpPr txBox="1"/>
          <p:nvPr/>
        </p:nvSpPr>
        <p:spPr>
          <a:xfrm>
            <a:off x="1892642" y="4921203"/>
            <a:ext cx="10299357" cy="830997"/>
          </a:xfrm>
          <a:prstGeom prst="rect">
            <a:avLst/>
          </a:prstGeom>
          <a:noFill/>
        </p:spPr>
        <p:txBody>
          <a:bodyPr wrap="square" rtlCol="0">
            <a:spAutoFit/>
          </a:bodyPr>
          <a:lstStyle/>
          <a:p>
            <a:r>
              <a:rPr lang="en-US" sz="4800" i="1" dirty="0">
                <a:solidFill>
                  <a:schemeClr val="bg2">
                    <a:lumMod val="50000"/>
                  </a:schemeClr>
                </a:solidFill>
              </a:rPr>
              <a:t>Do you believe suicide is preventable? </a:t>
            </a:r>
          </a:p>
        </p:txBody>
      </p:sp>
      <p:sp>
        <p:nvSpPr>
          <p:cNvPr id="5" name="Slide Number Placeholder 4">
            <a:extLst>
              <a:ext uri="{FF2B5EF4-FFF2-40B4-BE49-F238E27FC236}">
                <a16:creationId xmlns:a16="http://schemas.microsoft.com/office/drawing/2014/main" id="{25EFE4AB-1D6B-66AD-F411-76DED8B4DCE3}"/>
              </a:ext>
            </a:extLst>
          </p:cNvPr>
          <p:cNvSpPr>
            <a:spLocks noGrp="1"/>
          </p:cNvSpPr>
          <p:nvPr>
            <p:ph type="sldNum" sz="quarter" idx="12"/>
          </p:nvPr>
        </p:nvSpPr>
        <p:spPr/>
        <p:txBody>
          <a:bodyPr/>
          <a:lstStyle/>
          <a:p>
            <a:fld id="{6D486360-FF34-7B48-AD05-62F8407C4C7E}" type="slidenum">
              <a:rPr lang="en-US" smtClean="0"/>
              <a:t>19</a:t>
            </a:fld>
            <a:endParaRPr lang="en-US"/>
          </a:p>
        </p:txBody>
      </p:sp>
    </p:spTree>
    <p:extLst>
      <p:ext uri="{BB962C8B-B14F-4D97-AF65-F5344CB8AC3E}">
        <p14:creationId xmlns:p14="http://schemas.microsoft.com/office/powerpoint/2010/main" val="95612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80D-0383-4C82-8FA7-29BCCBAF3450}"/>
              </a:ext>
            </a:extLst>
          </p:cNvPr>
          <p:cNvSpPr>
            <a:spLocks noGrp="1"/>
          </p:cNvSpPr>
          <p:nvPr>
            <p:ph type="title"/>
          </p:nvPr>
        </p:nvSpPr>
        <p:spPr/>
        <p:txBody>
          <a:bodyPr/>
          <a:lstStyle/>
          <a:p>
            <a:r>
              <a:rPr lang="en-US" dirty="0"/>
              <a:t>Overview of </a:t>
            </a:r>
            <a:br>
              <a:rPr lang="en-US" dirty="0"/>
            </a:br>
            <a:r>
              <a:rPr lang="en-US" dirty="0"/>
              <a:t>Suicide Prevention</a:t>
            </a:r>
          </a:p>
        </p:txBody>
      </p:sp>
      <p:sp>
        <p:nvSpPr>
          <p:cNvPr id="4" name="Slide Number Placeholder 3">
            <a:extLst>
              <a:ext uri="{FF2B5EF4-FFF2-40B4-BE49-F238E27FC236}">
                <a16:creationId xmlns:a16="http://schemas.microsoft.com/office/drawing/2014/main" id="{CCFE8632-CBA2-4206-866F-917334C98CA5}"/>
              </a:ext>
            </a:extLst>
          </p:cNvPr>
          <p:cNvSpPr>
            <a:spLocks noGrp="1"/>
          </p:cNvSpPr>
          <p:nvPr>
            <p:ph type="sldNum" sz="quarter" idx="12"/>
          </p:nvPr>
        </p:nvSpPr>
        <p:spPr/>
        <p:txBody>
          <a:bodyPr/>
          <a:lstStyle/>
          <a:p>
            <a:fld id="{6D486360-FF34-7B48-AD05-62F8407C4C7E}" type="slidenum">
              <a:rPr lang="en-US" smtClean="0"/>
              <a:t>2</a:t>
            </a:fld>
            <a:endParaRPr lang="en-US"/>
          </a:p>
        </p:txBody>
      </p:sp>
    </p:spTree>
    <p:extLst>
      <p:ext uri="{BB962C8B-B14F-4D97-AF65-F5344CB8AC3E}">
        <p14:creationId xmlns:p14="http://schemas.microsoft.com/office/powerpoint/2010/main" val="2023135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ubble chart&#10;&#10;Description automatically generated">
            <a:extLst>
              <a:ext uri="{FF2B5EF4-FFF2-40B4-BE49-F238E27FC236}">
                <a16:creationId xmlns:a16="http://schemas.microsoft.com/office/drawing/2014/main" id="{4055BAAC-55E1-A3D4-1525-AEBF735694BD}"/>
              </a:ext>
            </a:extLst>
          </p:cNvPr>
          <p:cNvPicPr>
            <a:picLocks noChangeAspect="1"/>
          </p:cNvPicPr>
          <p:nvPr/>
        </p:nvPicPr>
        <p:blipFill rotWithShape="1">
          <a:blip r:embed="rId3">
            <a:duotone>
              <a:schemeClr val="accent2">
                <a:shade val="45000"/>
                <a:satMod val="135000"/>
              </a:schemeClr>
              <a:prstClr val="white"/>
            </a:duotone>
          </a:blip>
          <a:srcRect l="41045" t="19101" r="15156" b="7186"/>
          <a:stretch/>
        </p:blipFill>
        <p:spPr>
          <a:xfrm>
            <a:off x="2771782" y="495512"/>
            <a:ext cx="8329612" cy="6289503"/>
          </a:xfrm>
          <a:prstGeom prst="rect">
            <a:avLst/>
          </a:prstGeom>
        </p:spPr>
      </p:pic>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909580" y="72985"/>
            <a:ext cx="10765490" cy="709053"/>
          </a:xfrm>
        </p:spPr>
        <p:txBody>
          <a:bodyPr>
            <a:normAutofit/>
          </a:bodyPr>
          <a:lstStyle/>
          <a:p>
            <a:pPr algn="ctr"/>
            <a:r>
              <a:rPr lang="en-US" sz="4000" dirty="0"/>
              <a:t>Collaborators in Suicide Prevention</a:t>
            </a:r>
          </a:p>
        </p:txBody>
      </p:sp>
      <p:sp>
        <p:nvSpPr>
          <p:cNvPr id="3" name="Slide Number Placeholder 2">
            <a:extLst>
              <a:ext uri="{FF2B5EF4-FFF2-40B4-BE49-F238E27FC236}">
                <a16:creationId xmlns:a16="http://schemas.microsoft.com/office/drawing/2014/main" id="{B462C55F-F857-C570-35EA-505CFC57FB5E}"/>
              </a:ext>
            </a:extLst>
          </p:cNvPr>
          <p:cNvSpPr>
            <a:spLocks noGrp="1"/>
          </p:cNvSpPr>
          <p:nvPr>
            <p:ph type="sldNum" sz="quarter" idx="12"/>
          </p:nvPr>
        </p:nvSpPr>
        <p:spPr/>
        <p:txBody>
          <a:bodyPr/>
          <a:lstStyle/>
          <a:p>
            <a:fld id="{6D486360-FF34-7B48-AD05-62F8407C4C7E}" type="slidenum">
              <a:rPr lang="en-US" smtClean="0"/>
              <a:t>20</a:t>
            </a:fld>
            <a:endParaRPr lang="en-US"/>
          </a:p>
        </p:txBody>
      </p:sp>
    </p:spTree>
    <p:extLst>
      <p:ext uri="{BB962C8B-B14F-4D97-AF65-F5344CB8AC3E}">
        <p14:creationId xmlns:p14="http://schemas.microsoft.com/office/powerpoint/2010/main" val="2120658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5FC8-5C6A-281C-2571-0C51813AF238}"/>
              </a:ext>
            </a:extLst>
          </p:cNvPr>
          <p:cNvSpPr>
            <a:spLocks noGrp="1"/>
          </p:cNvSpPr>
          <p:nvPr>
            <p:ph type="title"/>
          </p:nvPr>
        </p:nvSpPr>
        <p:spPr>
          <a:xfrm>
            <a:off x="1352364" y="338229"/>
            <a:ext cx="10091084" cy="709053"/>
          </a:xfrm>
        </p:spPr>
        <p:txBody>
          <a:bodyPr/>
          <a:lstStyle/>
          <a:p>
            <a:r>
              <a:rPr lang="en-US" dirty="0"/>
              <a:t>Suicide Safer Care Training </a:t>
            </a:r>
          </a:p>
        </p:txBody>
      </p:sp>
      <p:pic>
        <p:nvPicPr>
          <p:cNvPr id="4" name="Picture 3" descr="Zero Suicide Training">
            <a:extLst>
              <a:ext uri="{FF2B5EF4-FFF2-40B4-BE49-F238E27FC236}">
                <a16:creationId xmlns:a16="http://schemas.microsoft.com/office/drawing/2014/main" id="{DE1308FB-8E87-44CE-846B-128B1F712224}"/>
              </a:ext>
            </a:extLst>
          </p:cNvPr>
          <p:cNvPicPr>
            <a:picLocks noChangeAspect="1"/>
          </p:cNvPicPr>
          <p:nvPr/>
        </p:nvPicPr>
        <p:blipFill>
          <a:blip r:embed="rId3"/>
          <a:stretch>
            <a:fillRect/>
          </a:stretch>
        </p:blipFill>
        <p:spPr>
          <a:xfrm>
            <a:off x="-68108" y="1605118"/>
            <a:ext cx="12328213" cy="2841360"/>
          </a:xfrm>
          <a:prstGeom prst="rect">
            <a:avLst/>
          </a:prstGeom>
        </p:spPr>
      </p:pic>
      <p:pic>
        <p:nvPicPr>
          <p:cNvPr id="6" name="Picture 5" descr="Applied Suicide Intervention Skills Training (ASIST) is a workshop that teaches the warning signs of suicide, how to help individuals at risk for suicide stay safe in the moment, respond, and seek further help as needed. ">
            <a:extLst>
              <a:ext uri="{FF2B5EF4-FFF2-40B4-BE49-F238E27FC236}">
                <a16:creationId xmlns:a16="http://schemas.microsoft.com/office/drawing/2014/main" id="{864690A7-F50A-B99C-4E39-833C3C90DA9E}"/>
              </a:ext>
            </a:extLst>
          </p:cNvPr>
          <p:cNvPicPr>
            <a:picLocks noChangeAspect="1"/>
          </p:cNvPicPr>
          <p:nvPr/>
        </p:nvPicPr>
        <p:blipFill>
          <a:blip r:embed="rId4"/>
          <a:stretch>
            <a:fillRect/>
          </a:stretch>
        </p:blipFill>
        <p:spPr>
          <a:xfrm>
            <a:off x="-68107" y="4446478"/>
            <a:ext cx="12328213" cy="1718766"/>
          </a:xfrm>
          <a:prstGeom prst="rect">
            <a:avLst/>
          </a:prstGeom>
        </p:spPr>
      </p:pic>
    </p:spTree>
    <p:extLst>
      <p:ext uri="{BB962C8B-B14F-4D97-AF65-F5344CB8AC3E}">
        <p14:creationId xmlns:p14="http://schemas.microsoft.com/office/powerpoint/2010/main" val="1597175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900828" y="1"/>
            <a:ext cx="11065199" cy="1241248"/>
          </a:xfrm>
        </p:spPr>
        <p:txBody>
          <a:bodyPr>
            <a:normAutofit fontScale="90000"/>
          </a:bodyPr>
          <a:lstStyle/>
          <a:p>
            <a:r>
              <a:rPr lang="en-US" dirty="0"/>
              <a:t>Counseling on Access to Lethal Means</a:t>
            </a:r>
            <a:br>
              <a:rPr lang="en-US" dirty="0"/>
            </a:br>
            <a:r>
              <a:rPr lang="en-US" dirty="0"/>
              <a:t>(CALM)</a:t>
            </a:r>
          </a:p>
        </p:txBody>
      </p:sp>
      <p:sp>
        <p:nvSpPr>
          <p:cNvPr id="7" name="TextBox 6">
            <a:extLst>
              <a:ext uri="{FF2B5EF4-FFF2-40B4-BE49-F238E27FC236}">
                <a16:creationId xmlns:a16="http://schemas.microsoft.com/office/drawing/2014/main" id="{86A3370D-EB33-6363-0851-B4182B635CBB}"/>
              </a:ext>
            </a:extLst>
          </p:cNvPr>
          <p:cNvSpPr txBox="1"/>
          <p:nvPr/>
        </p:nvSpPr>
        <p:spPr>
          <a:xfrm>
            <a:off x="900829" y="1579070"/>
            <a:ext cx="11291171" cy="427809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Reducing access to lethal means is an evidence-based strategy for suicide prevention.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Reducing access to lethal means, such as firearms and medication, can determine whether a person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Advise clients on specific off-site and in-home secure storage options for firearms and strategies to limit access to dangerous medications.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Work with your clients and their families to develop a specific plan to reduce access to lethal means and follow up on the plan over time.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CALM is a free, self-paced, online course for health care and social services providers. </a:t>
            </a:r>
          </a:p>
        </p:txBody>
      </p:sp>
      <p:sp>
        <p:nvSpPr>
          <p:cNvPr id="3" name="Slide Number Placeholder 2">
            <a:extLst>
              <a:ext uri="{FF2B5EF4-FFF2-40B4-BE49-F238E27FC236}">
                <a16:creationId xmlns:a16="http://schemas.microsoft.com/office/drawing/2014/main" id="{EC4A7693-1438-B680-11F0-FF517C7469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61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DC11-9605-EAA1-99EC-38DCFBF1A8BD}"/>
              </a:ext>
            </a:extLst>
          </p:cNvPr>
          <p:cNvSpPr>
            <a:spLocks noGrp="1"/>
          </p:cNvSpPr>
          <p:nvPr>
            <p:ph type="title"/>
          </p:nvPr>
        </p:nvSpPr>
        <p:spPr>
          <a:xfrm>
            <a:off x="857621" y="238989"/>
            <a:ext cx="12049523" cy="709053"/>
          </a:xfrm>
        </p:spPr>
        <p:txBody>
          <a:bodyPr>
            <a:noAutofit/>
          </a:bodyPr>
          <a:lstStyle/>
          <a:p>
            <a:r>
              <a:rPr lang="en-US" sz="3400" b="1" i="0" dirty="0">
                <a:solidFill>
                  <a:schemeClr val="bg1">
                    <a:lumMod val="50000"/>
                  </a:schemeClr>
                </a:solidFill>
                <a:effectLst/>
              </a:rPr>
              <a:t>Treat: Suicide-Specific Brief Interventions: </a:t>
            </a:r>
            <a:r>
              <a:rPr lang="en-US" sz="3400" b="0" i="0" dirty="0">
                <a:solidFill>
                  <a:schemeClr val="bg1">
                    <a:lumMod val="50000"/>
                  </a:schemeClr>
                </a:solidFill>
                <a:effectLst/>
              </a:rPr>
              <a:t>David </a:t>
            </a:r>
            <a:r>
              <a:rPr lang="en-US" sz="3400" b="0" i="0" dirty="0" err="1">
                <a:solidFill>
                  <a:schemeClr val="bg1">
                    <a:lumMod val="50000"/>
                  </a:schemeClr>
                </a:solidFill>
                <a:effectLst/>
              </a:rPr>
              <a:t>Jobes</a:t>
            </a:r>
            <a:br>
              <a:rPr lang="en-US" sz="3400" b="0" i="0" dirty="0">
                <a:solidFill>
                  <a:srgbClr val="40403C"/>
                </a:solidFill>
                <a:effectLst/>
              </a:rPr>
            </a:br>
            <a:endParaRPr lang="en-US" sz="3400" dirty="0"/>
          </a:p>
        </p:txBody>
      </p:sp>
      <p:pic>
        <p:nvPicPr>
          <p:cNvPr id="3" name="Online Media 2" descr="David Jobes – Suicide-Specific Brief Interventions">
            <a:hlinkClick r:id="" action="ppaction://media"/>
            <a:extLst>
              <a:ext uri="{FF2B5EF4-FFF2-40B4-BE49-F238E27FC236}">
                <a16:creationId xmlns:a16="http://schemas.microsoft.com/office/drawing/2014/main" id="{11BCEE2D-36BF-07B4-6BD9-1D79D8084B00}"/>
              </a:ext>
            </a:extLst>
          </p:cNvPr>
          <p:cNvPicPr>
            <a:picLocks noRot="1" noChangeAspect="1"/>
          </p:cNvPicPr>
          <p:nvPr>
            <a:videoFile r:link="rId1"/>
          </p:nvPr>
        </p:nvPicPr>
        <p:blipFill>
          <a:blip r:embed="rId4"/>
          <a:stretch>
            <a:fillRect/>
          </a:stretch>
        </p:blipFill>
        <p:spPr>
          <a:xfrm>
            <a:off x="2378707" y="1078014"/>
            <a:ext cx="8128000" cy="4572000"/>
          </a:xfrm>
          <a:prstGeom prst="rect">
            <a:avLst/>
          </a:prstGeom>
        </p:spPr>
      </p:pic>
      <p:sp>
        <p:nvSpPr>
          <p:cNvPr id="4" name="TextBox 3">
            <a:extLst>
              <a:ext uri="{FF2B5EF4-FFF2-40B4-BE49-F238E27FC236}">
                <a16:creationId xmlns:a16="http://schemas.microsoft.com/office/drawing/2014/main" id="{A19268C7-EBE0-006E-D42A-0B032C7CA6C6}"/>
              </a:ext>
            </a:extLst>
          </p:cNvPr>
          <p:cNvSpPr txBox="1"/>
          <p:nvPr/>
        </p:nvSpPr>
        <p:spPr>
          <a:xfrm>
            <a:off x="4831432" y="5779986"/>
            <a:ext cx="3222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Zero Suicide Institute</a:t>
            </a:r>
          </a:p>
        </p:txBody>
      </p:sp>
      <p:sp>
        <p:nvSpPr>
          <p:cNvPr id="5" name="Slide Number Placeholder 4">
            <a:extLst>
              <a:ext uri="{FF2B5EF4-FFF2-40B4-BE49-F238E27FC236}">
                <a16:creationId xmlns:a16="http://schemas.microsoft.com/office/drawing/2014/main" id="{EE34536C-90FB-CA49-600E-C7E14EEF23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52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9BCA-9CDC-DF12-8270-4CF79A6DA020}"/>
              </a:ext>
            </a:extLst>
          </p:cNvPr>
          <p:cNvSpPr>
            <a:spLocks noGrp="1"/>
          </p:cNvSpPr>
          <p:nvPr>
            <p:ph type="title"/>
          </p:nvPr>
        </p:nvSpPr>
        <p:spPr>
          <a:xfrm>
            <a:off x="903079" y="0"/>
            <a:ext cx="11427706" cy="709053"/>
          </a:xfrm>
        </p:spPr>
        <p:txBody>
          <a:bodyPr>
            <a:normAutofit fontScale="90000"/>
          </a:bodyPr>
          <a:lstStyle/>
          <a:p>
            <a:r>
              <a:rPr lang="en-US" dirty="0"/>
              <a:t>Survivors of Suicide Attempts Group (SOSA)</a:t>
            </a:r>
          </a:p>
        </p:txBody>
      </p:sp>
      <p:sp>
        <p:nvSpPr>
          <p:cNvPr id="3" name="TextBox 2">
            <a:extLst>
              <a:ext uri="{FF2B5EF4-FFF2-40B4-BE49-F238E27FC236}">
                <a16:creationId xmlns:a16="http://schemas.microsoft.com/office/drawing/2014/main" id="{523B3E8F-FC95-399C-13DE-25F5B5492AF3}"/>
              </a:ext>
            </a:extLst>
          </p:cNvPr>
          <p:cNvSpPr txBox="1"/>
          <p:nvPr/>
        </p:nvSpPr>
        <p:spPr>
          <a:xfrm>
            <a:off x="903079" y="906999"/>
            <a:ext cx="11288921" cy="576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59040"/>
                </a:solidFill>
                <a:effectLst/>
                <a:uLnTx/>
                <a:uFillTx/>
                <a:latin typeface="Calibri" panose="020F0502020204030204"/>
                <a:ea typeface="+mn-ea"/>
                <a:cs typeface="+mn-cs"/>
              </a:rPr>
              <a:t>Values of the Support Group</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Inspire </a:t>
            </a: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hope</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and help people find meaning and purpose in life </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Build community </a:t>
            </a: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connectedness</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Engage</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and support family and friends </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Respect</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and support cultural, ethnic, and spiritual beliefs and traditions </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Provide </a:t>
            </a: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timely access </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to care and support </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Preserve </a:t>
            </a: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dignity</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and counter stigma, shame, and discrimination </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Promote </a:t>
            </a: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choice</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and collaboration in care </a:t>
            </a:r>
          </a:p>
          <a:p>
            <a:pPr marL="969963" marR="0" lvl="3" indent="-3365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Connect</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persons to </a:t>
            </a:r>
            <a:r>
              <a:rPr kumimoji="0" lang="en-US" sz="2400" b="0" i="0" u="none" strike="noStrike" kern="1200" cap="none" spc="0" normalizeH="0" baseline="0" noProof="0" dirty="0">
                <a:ln>
                  <a:noFill/>
                </a:ln>
                <a:solidFill>
                  <a:srgbClr val="F59040"/>
                </a:solidFill>
                <a:effectLst/>
                <a:uLnTx/>
                <a:uFillTx/>
                <a:latin typeface="Calibri" panose="020F0502020204030204"/>
                <a:ea typeface="+mn-ea"/>
                <a:cs typeface="+mn-cs"/>
              </a:rPr>
              <a:t>peer</a:t>
            </a: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support</a:t>
            </a:r>
          </a:p>
          <a:p>
            <a:pPr marL="1371600" marR="0" lvl="3"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Didi Hirsch Foundation, 2021</a:t>
            </a:r>
          </a:p>
          <a:p>
            <a:pPr marL="1714500" marR="0" lvl="3"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35AD31E-E382-640E-CE7C-FF1E9482A0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035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00F3-213B-9D81-3405-A52A03E17804}"/>
              </a:ext>
            </a:extLst>
          </p:cNvPr>
          <p:cNvSpPr>
            <a:spLocks noGrp="1"/>
          </p:cNvSpPr>
          <p:nvPr>
            <p:ph type="title"/>
          </p:nvPr>
        </p:nvSpPr>
        <p:spPr>
          <a:xfrm>
            <a:off x="910122" y="0"/>
            <a:ext cx="10091084" cy="709053"/>
          </a:xfrm>
        </p:spPr>
        <p:txBody>
          <a:bodyPr>
            <a:normAutofit/>
          </a:bodyPr>
          <a:lstStyle/>
          <a:p>
            <a:r>
              <a:rPr lang="en-US" sz="4000" dirty="0"/>
              <a:t>Goals for the Support Group</a:t>
            </a:r>
          </a:p>
        </p:txBody>
      </p:sp>
      <p:sp>
        <p:nvSpPr>
          <p:cNvPr id="3" name="TextBox 2">
            <a:extLst>
              <a:ext uri="{FF2B5EF4-FFF2-40B4-BE49-F238E27FC236}">
                <a16:creationId xmlns:a16="http://schemas.microsoft.com/office/drawing/2014/main" id="{861D9EA5-11E4-40D8-5107-DE6D377378EC}"/>
              </a:ext>
            </a:extLst>
          </p:cNvPr>
          <p:cNvSpPr txBox="1"/>
          <p:nvPr/>
        </p:nvSpPr>
        <p:spPr>
          <a:xfrm>
            <a:off x="910122" y="1024038"/>
            <a:ext cx="11281878" cy="58616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59040"/>
                </a:solidFill>
                <a:effectLst/>
                <a:uLnTx/>
                <a:uFillTx/>
                <a:latin typeface="Calibri" panose="020F0502020204030204"/>
                <a:ea typeface="+mn-ea"/>
                <a:cs typeface="+mn-cs"/>
              </a:rPr>
              <a:t>Short-term goals of the group include: </a:t>
            </a:r>
          </a:p>
          <a:p>
            <a:pPr marL="68897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tab pos="520700" algn="l"/>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Maintaining participant safety and managing risk </a:t>
            </a:r>
            <a:endPar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Calibri"/>
            </a:endParaRPr>
          </a:p>
          <a:p>
            <a:pPr marL="68897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tab pos="520700" algn="l"/>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Reducing internalized/perceived stigma </a:t>
            </a:r>
            <a:endPar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Calibri"/>
            </a:endParaRPr>
          </a:p>
          <a:p>
            <a:pPr marL="68897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tab pos="520700" algn="l"/>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Increasing comfort with and ability to speak about the thoughts and feelings that led to their suicide attempt </a:t>
            </a:r>
            <a:endPar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Calibri"/>
            </a:endParaRPr>
          </a:p>
          <a:p>
            <a:pPr marL="68897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tab pos="520700" algn="l"/>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Decreasing the likelihood of another attempt by learning how to recognize and cope with thoughts of suicide </a:t>
            </a:r>
            <a:endPar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Calibri"/>
            </a:endParaRPr>
          </a:p>
          <a:p>
            <a:pPr marL="688975"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tab pos="520700" algn="l"/>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Increasing coping skills as they relate to suicidal thoughts </a:t>
            </a:r>
            <a:endPar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Didi Hirsch Foundation, 2021</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ACEFECF-04B5-2EB8-C657-658C84F6E7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363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00F3-213B-9D81-3405-A52A03E17804}"/>
              </a:ext>
            </a:extLst>
          </p:cNvPr>
          <p:cNvSpPr>
            <a:spLocks noGrp="1"/>
          </p:cNvSpPr>
          <p:nvPr>
            <p:ph type="title"/>
          </p:nvPr>
        </p:nvSpPr>
        <p:spPr>
          <a:xfrm>
            <a:off x="918235" y="1081"/>
            <a:ext cx="10091084" cy="709053"/>
          </a:xfrm>
        </p:spPr>
        <p:txBody>
          <a:bodyPr>
            <a:normAutofit/>
          </a:bodyPr>
          <a:lstStyle/>
          <a:p>
            <a:r>
              <a:rPr lang="en-US" sz="4000" dirty="0"/>
              <a:t>Goals for the Support Group</a:t>
            </a:r>
          </a:p>
        </p:txBody>
      </p:sp>
      <p:sp>
        <p:nvSpPr>
          <p:cNvPr id="3" name="TextBox 2">
            <a:extLst>
              <a:ext uri="{FF2B5EF4-FFF2-40B4-BE49-F238E27FC236}">
                <a16:creationId xmlns:a16="http://schemas.microsoft.com/office/drawing/2014/main" id="{861D9EA5-11E4-40D8-5107-DE6D377378EC}"/>
              </a:ext>
            </a:extLst>
          </p:cNvPr>
          <p:cNvSpPr txBox="1"/>
          <p:nvPr/>
        </p:nvSpPr>
        <p:spPr>
          <a:xfrm>
            <a:off x="918235" y="874845"/>
            <a:ext cx="11273765" cy="59539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59040"/>
                </a:solidFill>
                <a:effectLst/>
                <a:uLnTx/>
                <a:uFillTx/>
                <a:latin typeface="Calibri" panose="020F0502020204030204"/>
                <a:ea typeface="+mn-ea"/>
                <a:cs typeface="+mn-cs"/>
              </a:rPr>
              <a:t>Short-term goals of the group (continued):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Increasing knowledge about, and the likelihood of using, safety planning tools and resources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Increasing connectedness, including access to peers who can support each other in times of crisis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Creating a “built-in” safety net where members are comfortable sharing thoughts/risk for suicide without fear of how others will react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Managing and reducing lethal means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Increasing hopefulness</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Didi Hirsch Foundation,2021</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Calibri" panose="020F0502020204030204"/>
              <a:ea typeface="+mn-ea"/>
              <a:cs typeface="Calibri"/>
            </a:endParaRPr>
          </a:p>
        </p:txBody>
      </p:sp>
      <p:sp>
        <p:nvSpPr>
          <p:cNvPr id="4" name="Slide Number Placeholder 3">
            <a:extLst>
              <a:ext uri="{FF2B5EF4-FFF2-40B4-BE49-F238E27FC236}">
                <a16:creationId xmlns:a16="http://schemas.microsoft.com/office/drawing/2014/main" id="{E5323819-E2A1-161B-679A-96F57CFBDB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697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5C75B9-5056-CB40-73AA-5F071CC16E23}"/>
              </a:ext>
            </a:extLst>
          </p:cNvPr>
          <p:cNvSpPr>
            <a:spLocks noGrp="1"/>
          </p:cNvSpPr>
          <p:nvPr>
            <p:ph type="title"/>
          </p:nvPr>
        </p:nvSpPr>
        <p:spPr>
          <a:xfrm>
            <a:off x="889576" y="0"/>
            <a:ext cx="10091084" cy="709053"/>
          </a:xfrm>
        </p:spPr>
        <p:txBody>
          <a:bodyPr>
            <a:normAutofit/>
          </a:bodyPr>
          <a:lstStyle/>
          <a:p>
            <a:r>
              <a:rPr lang="en-US" sz="4000" dirty="0"/>
              <a:t>Goals for the Support Group</a:t>
            </a:r>
          </a:p>
        </p:txBody>
      </p:sp>
      <p:sp>
        <p:nvSpPr>
          <p:cNvPr id="4" name="TextBox 3">
            <a:extLst>
              <a:ext uri="{FF2B5EF4-FFF2-40B4-BE49-F238E27FC236}">
                <a16:creationId xmlns:a16="http://schemas.microsoft.com/office/drawing/2014/main" id="{029EA3B5-06F0-D084-BE87-133B71527A77}"/>
              </a:ext>
            </a:extLst>
          </p:cNvPr>
          <p:cNvSpPr txBox="1"/>
          <p:nvPr/>
        </p:nvSpPr>
        <p:spPr>
          <a:xfrm>
            <a:off x="1097281" y="1292349"/>
            <a:ext cx="10944664" cy="399583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59040"/>
                </a:solidFill>
                <a:effectLst/>
                <a:uLnTx/>
                <a:uFillTx/>
                <a:latin typeface="Calibri" panose="020F0502020204030204"/>
                <a:ea typeface="+mn-ea"/>
                <a:cs typeface="+mn-cs"/>
              </a:rPr>
              <a:t>Long-term goals include: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Reducing suicidal desire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Reducing suicidal intent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Increasing protective factors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Preventing future attempts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Creating a peer support network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59040"/>
                </a:solidFill>
                <a:effectLst/>
                <a:uLnTx/>
                <a:uFillTx/>
                <a:latin typeface="Calibri" panose="020F0502020204030204"/>
                <a:ea typeface="+mn-ea"/>
                <a:cs typeface="+mn-cs"/>
              </a:rPr>
              <a:t>Increasing in individual’s ability to plan for the future</a:t>
            </a:r>
          </a:p>
        </p:txBody>
      </p:sp>
      <p:sp>
        <p:nvSpPr>
          <p:cNvPr id="2" name="Slide Number Placeholder 1">
            <a:extLst>
              <a:ext uri="{FF2B5EF4-FFF2-40B4-BE49-F238E27FC236}">
                <a16:creationId xmlns:a16="http://schemas.microsoft.com/office/drawing/2014/main" id="{1F5B974C-3D4C-8158-CCC4-379A76EB4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786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chat or text message&#10;&#10;Description automatically generated">
            <a:extLst>
              <a:ext uri="{FF2B5EF4-FFF2-40B4-BE49-F238E27FC236}">
                <a16:creationId xmlns:a16="http://schemas.microsoft.com/office/drawing/2014/main" id="{3BEB1F18-8C89-35EB-5D8D-A164A79FC015}"/>
              </a:ext>
            </a:extLst>
          </p:cNvPr>
          <p:cNvPicPr>
            <a:picLocks noChangeAspect="1"/>
          </p:cNvPicPr>
          <p:nvPr/>
        </p:nvPicPr>
        <p:blipFill>
          <a:blip r:embed="rId3">
            <a:duotone>
              <a:schemeClr val="accent2">
                <a:shade val="45000"/>
                <a:satMod val="135000"/>
              </a:schemeClr>
              <a:prstClr val="white"/>
            </a:duotone>
          </a:blip>
          <a:stretch>
            <a:fillRect/>
          </a:stretch>
        </p:blipFill>
        <p:spPr>
          <a:xfrm>
            <a:off x="890230" y="354274"/>
            <a:ext cx="11366237" cy="6503726"/>
          </a:xfrm>
          <a:prstGeom prst="rect">
            <a:avLst/>
          </a:prstGeom>
        </p:spPr>
      </p:pic>
      <p:sp>
        <p:nvSpPr>
          <p:cNvPr id="3" name="Slide Number Placeholder 2">
            <a:extLst>
              <a:ext uri="{FF2B5EF4-FFF2-40B4-BE49-F238E27FC236}">
                <a16:creationId xmlns:a16="http://schemas.microsoft.com/office/drawing/2014/main" id="{F37D3C6D-4EC4-8078-56AC-401426FECC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A325F5-2211-E3AF-8EA8-94991AAB8778}"/>
              </a:ext>
            </a:extLst>
          </p:cNvPr>
          <p:cNvSpPr>
            <a:spLocks noGrp="1"/>
          </p:cNvSpPr>
          <p:nvPr>
            <p:ph type="title"/>
          </p:nvPr>
        </p:nvSpPr>
        <p:spPr>
          <a:xfrm>
            <a:off x="1527807" y="0"/>
            <a:ext cx="10091084" cy="709053"/>
          </a:xfrm>
        </p:spPr>
        <p:txBody>
          <a:bodyPr>
            <a:normAutofit/>
          </a:bodyPr>
          <a:lstStyle/>
          <a:p>
            <a:r>
              <a:rPr lang="en-US" sz="4000" dirty="0"/>
              <a:t>Ask Suicide Questions (ASQ)</a:t>
            </a:r>
          </a:p>
        </p:txBody>
      </p:sp>
    </p:spTree>
    <p:extLst>
      <p:ext uri="{BB962C8B-B14F-4D97-AF65-F5344CB8AC3E}">
        <p14:creationId xmlns:p14="http://schemas.microsoft.com/office/powerpoint/2010/main" val="192132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25F5-2211-E3AF-8EA8-94991AAB8778}"/>
              </a:ext>
            </a:extLst>
          </p:cNvPr>
          <p:cNvSpPr>
            <a:spLocks noGrp="1"/>
          </p:cNvSpPr>
          <p:nvPr>
            <p:ph type="title"/>
          </p:nvPr>
        </p:nvSpPr>
        <p:spPr>
          <a:xfrm>
            <a:off x="863066" y="0"/>
            <a:ext cx="6115113" cy="1123758"/>
          </a:xfrm>
        </p:spPr>
        <p:txBody>
          <a:bodyPr>
            <a:normAutofit fontScale="90000"/>
          </a:bodyPr>
          <a:lstStyle/>
          <a:p>
            <a:r>
              <a:rPr lang="en-US" dirty="0"/>
              <a:t>Patient Health Questionnaire-9 (PHQ-9)</a:t>
            </a:r>
          </a:p>
        </p:txBody>
      </p:sp>
      <p:sp>
        <p:nvSpPr>
          <p:cNvPr id="4" name="TextBox 3">
            <a:extLst>
              <a:ext uri="{FF2B5EF4-FFF2-40B4-BE49-F238E27FC236}">
                <a16:creationId xmlns:a16="http://schemas.microsoft.com/office/drawing/2014/main" id="{1915C464-C560-EFCB-FF47-A0D3FD0850CD}"/>
              </a:ext>
            </a:extLst>
          </p:cNvPr>
          <p:cNvSpPr txBox="1"/>
          <p:nvPr/>
        </p:nvSpPr>
        <p:spPr>
          <a:xfrm>
            <a:off x="1050458" y="1815552"/>
            <a:ext cx="5740328" cy="40010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F58A42"/>
                </a:solidFill>
                <a:effectLst/>
                <a:uLnTx/>
                <a:uFillTx/>
                <a:latin typeface="Calibri" panose="020F0502020204030204"/>
                <a:ea typeface="+mn-ea"/>
                <a:cs typeface="+mn-cs"/>
              </a:rPr>
              <a:t>multipurpose instrument </a:t>
            </a:r>
            <a:r>
              <a:rPr kumimoji="0" lang="en-US" sz="2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for screening, diagnosing, monitoring and measuring the severity of 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58A42"/>
                </a:solidFill>
                <a:effectLst/>
                <a:uLnTx/>
                <a:uFillTx/>
                <a:latin typeface="Calibri" panose="020F0502020204030204"/>
                <a:ea typeface="+mn-ea"/>
                <a:cs typeface="+mn-cs"/>
              </a:rPr>
              <a:t>9</a:t>
            </a:r>
            <a:r>
              <a:rPr kumimoji="0" lang="en-US" sz="2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items are based on the diagnostic criteria for major depressive disorder in the DSM-IV.</a:t>
            </a:r>
          </a:p>
        </p:txBody>
      </p:sp>
      <p:pic>
        <p:nvPicPr>
          <p:cNvPr id="7" name="Picture 6" descr="Patient Health Questionnaire (PHQ-9)">
            <a:extLst>
              <a:ext uri="{FF2B5EF4-FFF2-40B4-BE49-F238E27FC236}">
                <a16:creationId xmlns:a16="http://schemas.microsoft.com/office/drawing/2014/main" id="{A3B8DE4D-912C-CF9E-827C-86AECD23E6A0}"/>
              </a:ext>
            </a:extLst>
          </p:cNvPr>
          <p:cNvPicPr>
            <a:picLocks noChangeAspect="1"/>
          </p:cNvPicPr>
          <p:nvPr/>
        </p:nvPicPr>
        <p:blipFill>
          <a:blip r:embed="rId3"/>
          <a:stretch>
            <a:fillRect/>
          </a:stretch>
        </p:blipFill>
        <p:spPr>
          <a:xfrm>
            <a:off x="6790786" y="0"/>
            <a:ext cx="5401214" cy="6858000"/>
          </a:xfrm>
          <a:prstGeom prst="rect">
            <a:avLst/>
          </a:prstGeom>
        </p:spPr>
      </p:pic>
      <p:sp>
        <p:nvSpPr>
          <p:cNvPr id="3" name="Slide Number Placeholder 2">
            <a:extLst>
              <a:ext uri="{FF2B5EF4-FFF2-40B4-BE49-F238E27FC236}">
                <a16:creationId xmlns:a16="http://schemas.microsoft.com/office/drawing/2014/main" id="{00678929-A85E-0BDB-18BF-5432C954A6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57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F302-9111-E8DA-9263-44FB5D73B1DF}"/>
              </a:ext>
            </a:extLst>
          </p:cNvPr>
          <p:cNvSpPr>
            <a:spLocks noGrp="1"/>
          </p:cNvSpPr>
          <p:nvPr>
            <p:ph type="title"/>
          </p:nvPr>
        </p:nvSpPr>
        <p:spPr>
          <a:xfrm>
            <a:off x="1262716" y="531520"/>
            <a:ext cx="10091084" cy="709053"/>
          </a:xfrm>
        </p:spPr>
        <p:txBody>
          <a:bodyPr vert="horz" lIns="91440" tIns="45720" rIns="91440" bIns="45720" rtlCol="0" anchor="ctr">
            <a:normAutofit/>
          </a:bodyPr>
          <a:lstStyle/>
          <a:p>
            <a:pPr algn="ctr"/>
            <a:r>
              <a:rPr lang="en-US" dirty="0">
                <a:latin typeface="Arial"/>
                <a:cs typeface="Arial"/>
              </a:rPr>
              <a:t>Disclaimer</a:t>
            </a:r>
            <a:endParaRPr lang="en-US" dirty="0"/>
          </a:p>
        </p:txBody>
      </p:sp>
      <p:sp>
        <p:nvSpPr>
          <p:cNvPr id="3" name="Content Placeholder 2">
            <a:extLst>
              <a:ext uri="{FF2B5EF4-FFF2-40B4-BE49-F238E27FC236}">
                <a16:creationId xmlns:a16="http://schemas.microsoft.com/office/drawing/2014/main" id="{3E337E44-92A8-6717-F67C-1B9A6F2DCC67}"/>
              </a:ext>
            </a:extLst>
          </p:cNvPr>
          <p:cNvSpPr>
            <a:spLocks noGrp="1"/>
          </p:cNvSpPr>
          <p:nvPr>
            <p:ph idx="1"/>
          </p:nvPr>
        </p:nvSpPr>
        <p:spPr>
          <a:xfrm>
            <a:off x="838018" y="1281530"/>
            <a:ext cx="11353982" cy="5278581"/>
          </a:xfrm>
        </p:spPr>
        <p:txBody>
          <a:bodyPr vert="horz" lIns="91440" tIns="45720" rIns="91440" bIns="45720" rtlCol="0" anchor="t">
            <a:noAutofit/>
          </a:bodyPr>
          <a:lstStyle/>
          <a:p>
            <a:pPr marL="0" indent="0" algn="ctr">
              <a:lnSpc>
                <a:spcPct val="100000"/>
              </a:lnSpc>
              <a:buNone/>
            </a:pPr>
            <a:r>
              <a:rPr lang="en-US" sz="4400" dirty="0">
                <a:ea typeface="+mn-lt"/>
                <a:cs typeface="+mn-lt"/>
              </a:rPr>
              <a:t>This presentation may include readings, media, and discussion on topics which include suicide, trauma, and crisis intervention. These topics may result in stress reactions. </a:t>
            </a:r>
          </a:p>
          <a:p>
            <a:pPr marL="0" indent="0" algn="ctr">
              <a:lnSpc>
                <a:spcPct val="100000"/>
              </a:lnSpc>
              <a:buNone/>
            </a:pPr>
            <a:r>
              <a:rPr lang="en-US" sz="4400" dirty="0">
                <a:ea typeface="+mn-lt"/>
                <a:cs typeface="+mn-lt"/>
              </a:rPr>
              <a:t>Please monitor your reactions and if necessary, reach out to someone you trust if these topics cause considerable  discomfort. </a:t>
            </a:r>
            <a:endParaRPr lang="en-US" sz="4400" dirty="0">
              <a:cs typeface="Calibri"/>
            </a:endParaRPr>
          </a:p>
        </p:txBody>
      </p:sp>
      <p:sp>
        <p:nvSpPr>
          <p:cNvPr id="4" name="Slide Number Placeholder 3">
            <a:extLst>
              <a:ext uri="{FF2B5EF4-FFF2-40B4-BE49-F238E27FC236}">
                <a16:creationId xmlns:a16="http://schemas.microsoft.com/office/drawing/2014/main" id="{7D138B9D-F6DC-6A3B-C57A-1B0A90704012}"/>
              </a:ext>
            </a:extLst>
          </p:cNvPr>
          <p:cNvSpPr>
            <a:spLocks noGrp="1"/>
          </p:cNvSpPr>
          <p:nvPr>
            <p:ph type="sldNum" sz="quarter" idx="12"/>
          </p:nvPr>
        </p:nvSpPr>
        <p:spPr/>
        <p:txBody>
          <a:bodyPr/>
          <a:lstStyle/>
          <a:p>
            <a:fld id="{6D486360-FF34-7B48-AD05-62F8407C4C7E}" type="slidenum">
              <a:rPr lang="en-US" smtClean="0"/>
              <a:t>3</a:t>
            </a:fld>
            <a:endParaRPr lang="en-US"/>
          </a:p>
        </p:txBody>
      </p:sp>
    </p:spTree>
    <p:extLst>
      <p:ext uri="{BB962C8B-B14F-4D97-AF65-F5344CB8AC3E}">
        <p14:creationId xmlns:p14="http://schemas.microsoft.com/office/powerpoint/2010/main" val="3600196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BD181-D414-7F87-D57B-8C8E2F4D476E}"/>
              </a:ext>
            </a:extLst>
          </p:cNvPr>
          <p:cNvSpPr>
            <a:spLocks noGrp="1"/>
          </p:cNvSpPr>
          <p:nvPr>
            <p:ph type="title"/>
          </p:nvPr>
        </p:nvSpPr>
        <p:spPr>
          <a:xfrm>
            <a:off x="943566" y="343989"/>
            <a:ext cx="10829333" cy="885994"/>
          </a:xfrm>
        </p:spPr>
        <p:txBody>
          <a:bodyPr>
            <a:normAutofit fontScale="90000"/>
          </a:bodyPr>
          <a:lstStyle/>
          <a:p>
            <a:pPr algn="ctr"/>
            <a:r>
              <a:rPr lang="en-US" dirty="0"/>
              <a:t>Columbia Suicide Severity Rating Scale </a:t>
            </a:r>
            <a:br>
              <a:rPr lang="en-US" dirty="0"/>
            </a:br>
            <a:r>
              <a:rPr lang="en-US" dirty="0"/>
              <a:t>(C-SSRS)</a:t>
            </a:r>
          </a:p>
        </p:txBody>
      </p:sp>
      <p:sp>
        <p:nvSpPr>
          <p:cNvPr id="4" name="TextBox 3">
            <a:extLst>
              <a:ext uri="{FF2B5EF4-FFF2-40B4-BE49-F238E27FC236}">
                <a16:creationId xmlns:a16="http://schemas.microsoft.com/office/drawing/2014/main" id="{58534748-9635-0605-CADA-D6CBA2FDEE55}"/>
              </a:ext>
            </a:extLst>
          </p:cNvPr>
          <p:cNvSpPr txBox="1"/>
          <p:nvPr/>
        </p:nvSpPr>
        <p:spPr>
          <a:xfrm>
            <a:off x="943566" y="1501455"/>
            <a:ext cx="10197976" cy="4708981"/>
          </a:xfrm>
          <a:prstGeom prst="rect">
            <a:avLst/>
          </a:prstGeom>
          <a:noFill/>
        </p:spPr>
        <p:txBody>
          <a:bodyPr wrap="square">
            <a:spAutoFit/>
          </a:bodyPr>
          <a:lstStyle/>
          <a:p>
            <a:pPr marL="342900" indent="-342900" algn="l">
              <a:buFont typeface="Arial" panose="020B0604020202020204" pitchFamily="34" charset="0"/>
              <a:buChar char="•"/>
            </a:pPr>
            <a:r>
              <a:rPr lang="en-US" sz="2400" b="0" i="0" dirty="0">
                <a:solidFill>
                  <a:schemeClr val="tx1">
                    <a:lumMod val="50000"/>
                    <a:lumOff val="50000"/>
                  </a:schemeClr>
                </a:solidFill>
                <a:effectLst/>
                <a:latin typeface="Source Sans Pro" panose="020B0503030403020204" pitchFamily="34" charset="0"/>
              </a:rPr>
              <a:t>The C-SSRS is a short questionnaire that can be administered quickly in the field by responders with no formal mental health training, and it is relevant in a wide range of settings and for individuals of all ages. </a:t>
            </a:r>
          </a:p>
          <a:p>
            <a:pPr algn="l"/>
            <a:endParaRPr lang="en-US" sz="2400" b="0" i="0" dirty="0">
              <a:solidFill>
                <a:schemeClr val="tx1">
                  <a:lumMod val="50000"/>
                  <a:lumOff val="50000"/>
                </a:schemeClr>
              </a:solidFill>
              <a:effectLst/>
              <a:latin typeface="Source Sans Pro" panose="020B0503030403020204" pitchFamily="34" charset="0"/>
            </a:endParaRPr>
          </a:p>
          <a:p>
            <a:pPr marL="342900" indent="-342900" algn="l">
              <a:buFont typeface="Arial" panose="020B0604020202020204" pitchFamily="34" charset="0"/>
              <a:buChar char="•"/>
            </a:pPr>
            <a:r>
              <a:rPr lang="en-US" sz="2400" b="0" i="0" dirty="0">
                <a:solidFill>
                  <a:schemeClr val="tx1">
                    <a:lumMod val="50000"/>
                    <a:lumOff val="50000"/>
                  </a:schemeClr>
                </a:solidFill>
                <a:effectLst/>
                <a:latin typeface="Source Sans Pro" panose="020B0503030403020204" pitchFamily="34" charset="0"/>
              </a:rPr>
              <a:t>The website provides information about the C-SSRS, also known as the Columbia Protocol, including the history of its development and how it can be used.</a:t>
            </a:r>
          </a:p>
          <a:p>
            <a:pPr algn="l"/>
            <a:endParaRPr lang="en-US" sz="2400" b="0" i="0" dirty="0">
              <a:solidFill>
                <a:schemeClr val="tx1">
                  <a:lumMod val="50000"/>
                  <a:lumOff val="50000"/>
                </a:schemeClr>
              </a:solidFill>
              <a:effectLst/>
              <a:latin typeface="Source Sans Pro" panose="020B0503030403020204" pitchFamily="34" charset="0"/>
            </a:endParaRPr>
          </a:p>
          <a:p>
            <a:pPr algn="l"/>
            <a:r>
              <a:rPr lang="en-US" sz="2400" b="1" i="0" dirty="0">
                <a:solidFill>
                  <a:schemeClr val="tx1">
                    <a:lumMod val="50000"/>
                    <a:lumOff val="50000"/>
                  </a:schemeClr>
                </a:solidFill>
                <a:effectLst/>
                <a:latin typeface="Source Sans Pro" panose="020B0503030403020204" pitchFamily="34" charset="0"/>
              </a:rPr>
              <a:t>Authoring Agency</a:t>
            </a:r>
          </a:p>
          <a:p>
            <a:pPr algn="l"/>
            <a:r>
              <a:rPr lang="en-US" sz="2400" b="0" i="0" dirty="0">
                <a:solidFill>
                  <a:schemeClr val="tx1">
                    <a:lumMod val="50000"/>
                    <a:lumOff val="50000"/>
                  </a:schemeClr>
                </a:solidFill>
                <a:effectLst/>
                <a:latin typeface="Source Sans Pro" panose="020B0503030403020204" pitchFamily="34" charset="0"/>
              </a:rPr>
              <a:t>Columbia University Medical Center, Center for Suicidal Thinking, Behavior, Attempts Risk Assessment</a:t>
            </a:r>
          </a:p>
          <a:p>
            <a:pPr algn="l"/>
            <a:br>
              <a:rPr lang="en-US" b="0" i="0" dirty="0">
                <a:solidFill>
                  <a:srgbClr val="4A4A4A"/>
                </a:solidFill>
                <a:effectLst/>
                <a:latin typeface="Source Sans Pro" panose="020B0503030403020204" pitchFamily="34" charset="0"/>
              </a:rPr>
            </a:br>
            <a:endParaRPr lang="en-US" b="0" i="0" dirty="0">
              <a:solidFill>
                <a:srgbClr val="4A4A4A"/>
              </a:solidFill>
              <a:effectLst/>
              <a:latin typeface="Source Sans Pro" panose="020B0503030403020204" pitchFamily="34" charset="0"/>
            </a:endParaRPr>
          </a:p>
        </p:txBody>
      </p:sp>
      <p:sp>
        <p:nvSpPr>
          <p:cNvPr id="3" name="Slide Number Placeholder 2">
            <a:extLst>
              <a:ext uri="{FF2B5EF4-FFF2-40B4-BE49-F238E27FC236}">
                <a16:creationId xmlns:a16="http://schemas.microsoft.com/office/drawing/2014/main" id="{834D0763-25EA-5388-2C2D-1846CA3C319C}"/>
              </a:ext>
            </a:extLst>
          </p:cNvPr>
          <p:cNvSpPr>
            <a:spLocks noGrp="1"/>
          </p:cNvSpPr>
          <p:nvPr>
            <p:ph type="sldNum" sz="quarter" idx="12"/>
          </p:nvPr>
        </p:nvSpPr>
        <p:spPr/>
        <p:txBody>
          <a:bodyPr/>
          <a:lstStyle/>
          <a:p>
            <a:fld id="{6D486360-FF34-7B48-AD05-62F8407C4C7E}" type="slidenum">
              <a:rPr lang="en-US" smtClean="0"/>
              <a:t>30</a:t>
            </a:fld>
            <a:endParaRPr lang="en-US"/>
          </a:p>
        </p:txBody>
      </p:sp>
    </p:spTree>
    <p:extLst>
      <p:ext uri="{BB962C8B-B14F-4D97-AF65-F5344CB8AC3E}">
        <p14:creationId xmlns:p14="http://schemas.microsoft.com/office/powerpoint/2010/main" val="294334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096E79-99C3-49AC-C880-860E4DE512CE}"/>
              </a:ext>
            </a:extLst>
          </p:cNvPr>
          <p:cNvSpPr>
            <a:spLocks noGrp="1"/>
          </p:cNvSpPr>
          <p:nvPr>
            <p:ph type="title"/>
          </p:nvPr>
        </p:nvSpPr>
        <p:spPr/>
        <p:txBody>
          <a:bodyPr/>
          <a:lstStyle/>
          <a:p>
            <a:pPr algn="ctr"/>
            <a:r>
              <a:rPr lang="en-US" dirty="0"/>
              <a:t>Action Steps for Helping</a:t>
            </a:r>
          </a:p>
        </p:txBody>
      </p:sp>
      <p:sp>
        <p:nvSpPr>
          <p:cNvPr id="4" name="Slide Number Placeholder 3">
            <a:extLst>
              <a:ext uri="{FF2B5EF4-FFF2-40B4-BE49-F238E27FC236}">
                <a16:creationId xmlns:a16="http://schemas.microsoft.com/office/drawing/2014/main" id="{42D6D61B-C0B6-4A15-B901-FB1702483ABB}"/>
              </a:ext>
            </a:extLst>
          </p:cNvPr>
          <p:cNvSpPr>
            <a:spLocks noGrp="1"/>
          </p:cNvSpPr>
          <p:nvPr>
            <p:ph type="sldNum" sz="quarter" idx="12"/>
          </p:nvPr>
        </p:nvSpPr>
        <p:spPr/>
        <p:txBody>
          <a:bodyPr/>
          <a:lstStyle/>
          <a:p>
            <a:fld id="{6D486360-FF34-7B48-AD05-62F8407C4C7E}" type="slidenum">
              <a:rPr lang="en-US" smtClean="0"/>
              <a:t>31</a:t>
            </a:fld>
            <a:endParaRPr lang="en-US"/>
          </a:p>
        </p:txBody>
      </p:sp>
      <p:pic>
        <p:nvPicPr>
          <p:cNvPr id="7" name="Picture 6" descr="5 Action Steps for Helping Someone in Emotional Pain: Ask, Keep them safe, Be there, Help them connect, and Stay connected.">
            <a:extLst>
              <a:ext uri="{FF2B5EF4-FFF2-40B4-BE49-F238E27FC236}">
                <a16:creationId xmlns:a16="http://schemas.microsoft.com/office/drawing/2014/main" id="{ADCEBACF-8B76-1B8B-B086-81946E0B87EC}"/>
              </a:ext>
            </a:extLst>
          </p:cNvPr>
          <p:cNvPicPr>
            <a:picLocks noChangeAspect="1"/>
          </p:cNvPicPr>
          <p:nvPr/>
        </p:nvPicPr>
        <p:blipFill>
          <a:blip r:embed="rId3"/>
          <a:stretch>
            <a:fillRect/>
          </a:stretch>
        </p:blipFill>
        <p:spPr>
          <a:xfrm>
            <a:off x="-50481" y="297889"/>
            <a:ext cx="12292961" cy="6260820"/>
          </a:xfrm>
          <a:prstGeom prst="rect">
            <a:avLst/>
          </a:prstGeom>
        </p:spPr>
      </p:pic>
    </p:spTree>
    <p:extLst>
      <p:ext uri="{BB962C8B-B14F-4D97-AF65-F5344CB8AC3E}">
        <p14:creationId xmlns:p14="http://schemas.microsoft.com/office/powerpoint/2010/main" val="3038173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5E986-B33E-678B-874B-482036737AB8}"/>
              </a:ext>
            </a:extLst>
          </p:cNvPr>
          <p:cNvSpPr>
            <a:spLocks noGrp="1"/>
          </p:cNvSpPr>
          <p:nvPr>
            <p:ph type="title"/>
          </p:nvPr>
        </p:nvSpPr>
        <p:spPr>
          <a:xfrm>
            <a:off x="909343" y="57442"/>
            <a:ext cx="12129324" cy="709053"/>
          </a:xfrm>
        </p:spPr>
        <p:txBody>
          <a:bodyPr>
            <a:noAutofit/>
          </a:bodyPr>
          <a:lstStyle/>
          <a:p>
            <a:r>
              <a:rPr lang="en-US" sz="3800" dirty="0"/>
              <a:t>Engaging Individuals Presenting with Suicidality</a:t>
            </a:r>
          </a:p>
        </p:txBody>
      </p:sp>
      <p:pic>
        <p:nvPicPr>
          <p:cNvPr id="3" name="Online Media 2" descr="Diana Cortez Yanez – A Lived Experience Story About What Makes a Difference">
            <a:hlinkClick r:id="" action="ppaction://media"/>
            <a:extLst>
              <a:ext uri="{FF2B5EF4-FFF2-40B4-BE49-F238E27FC236}">
                <a16:creationId xmlns:a16="http://schemas.microsoft.com/office/drawing/2014/main" id="{BB6ABFD8-193B-0676-31DD-688AFB8105A3}"/>
              </a:ext>
            </a:extLst>
          </p:cNvPr>
          <p:cNvPicPr>
            <a:picLocks noRot="1" noChangeAspect="1"/>
          </p:cNvPicPr>
          <p:nvPr>
            <a:videoFile r:link="rId1"/>
          </p:nvPr>
        </p:nvPicPr>
        <p:blipFill>
          <a:blip r:embed="rId4"/>
          <a:stretch>
            <a:fillRect/>
          </a:stretch>
        </p:blipFill>
        <p:spPr>
          <a:xfrm>
            <a:off x="2434263" y="1351867"/>
            <a:ext cx="8128000" cy="4572000"/>
          </a:xfrm>
          <a:prstGeom prst="rect">
            <a:avLst/>
          </a:prstGeom>
        </p:spPr>
      </p:pic>
      <p:sp>
        <p:nvSpPr>
          <p:cNvPr id="5" name="TextBox 4">
            <a:extLst>
              <a:ext uri="{FF2B5EF4-FFF2-40B4-BE49-F238E27FC236}">
                <a16:creationId xmlns:a16="http://schemas.microsoft.com/office/drawing/2014/main" id="{4587DEA5-F39B-D638-5BF9-C5FFEED4AAEF}"/>
              </a:ext>
            </a:extLst>
          </p:cNvPr>
          <p:cNvSpPr txBox="1"/>
          <p:nvPr/>
        </p:nvSpPr>
        <p:spPr>
          <a:xfrm>
            <a:off x="4831434" y="6149498"/>
            <a:ext cx="2916568" cy="369332"/>
          </a:xfrm>
          <a:prstGeom prst="rect">
            <a:avLst/>
          </a:prstGeom>
          <a:noFill/>
        </p:spPr>
        <p:txBody>
          <a:bodyPr wrap="none" rtlCol="0">
            <a:spAutoFit/>
          </a:bodyPr>
          <a:lstStyle/>
          <a:p>
            <a:r>
              <a:rPr lang="en-US" dirty="0"/>
              <a:t>Source: Zero Suicide Institute</a:t>
            </a:r>
          </a:p>
        </p:txBody>
      </p:sp>
      <p:sp>
        <p:nvSpPr>
          <p:cNvPr id="4" name="Slide Number Placeholder 3">
            <a:extLst>
              <a:ext uri="{FF2B5EF4-FFF2-40B4-BE49-F238E27FC236}">
                <a16:creationId xmlns:a16="http://schemas.microsoft.com/office/drawing/2014/main" id="{EDFF8EEA-0E56-D0D1-029C-F3A3413A89AC}"/>
              </a:ext>
            </a:extLst>
          </p:cNvPr>
          <p:cNvSpPr>
            <a:spLocks noGrp="1"/>
          </p:cNvSpPr>
          <p:nvPr>
            <p:ph type="sldNum" sz="quarter" idx="12"/>
          </p:nvPr>
        </p:nvSpPr>
        <p:spPr/>
        <p:txBody>
          <a:bodyPr/>
          <a:lstStyle/>
          <a:p>
            <a:fld id="{6D486360-FF34-7B48-AD05-62F8407C4C7E}" type="slidenum">
              <a:rPr lang="en-US" smtClean="0"/>
              <a:t>32</a:t>
            </a:fld>
            <a:endParaRPr lang="en-US"/>
          </a:p>
        </p:txBody>
      </p:sp>
    </p:spTree>
    <p:extLst>
      <p:ext uri="{BB962C8B-B14F-4D97-AF65-F5344CB8AC3E}">
        <p14:creationId xmlns:p14="http://schemas.microsoft.com/office/powerpoint/2010/main" val="233084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051B564-7789-5F28-8BF0-70085CF30602}"/>
              </a:ext>
            </a:extLst>
          </p:cNvPr>
          <p:cNvSpPr>
            <a:spLocks noGrp="1"/>
          </p:cNvSpPr>
          <p:nvPr>
            <p:ph type="title"/>
          </p:nvPr>
        </p:nvSpPr>
        <p:spPr>
          <a:xfrm>
            <a:off x="1006207" y="955589"/>
            <a:ext cx="3080763" cy="2865458"/>
          </a:xfrm>
        </p:spPr>
        <p:txBody>
          <a:bodyPr vert="horz" lIns="91440" tIns="45720" rIns="91440" bIns="45720" rtlCol="0" anchor="ctr">
            <a:normAutofit/>
          </a:bodyPr>
          <a:lstStyle/>
          <a:p>
            <a:pPr algn="ctr"/>
            <a:r>
              <a:rPr lang="en-US" sz="3600" dirty="0">
                <a:solidFill>
                  <a:srgbClr val="7F7F7F"/>
                </a:solidFill>
                <a:latin typeface="+mj-lt"/>
                <a:cs typeface="+mj-cs"/>
              </a:rPr>
              <a:t>My Mental Health: </a:t>
            </a:r>
            <a:br>
              <a:rPr lang="en-US" sz="3600" dirty="0">
                <a:solidFill>
                  <a:srgbClr val="7F7F7F"/>
                </a:solidFill>
                <a:latin typeface="+mj-lt"/>
                <a:cs typeface="+mj-cs"/>
              </a:rPr>
            </a:br>
            <a:r>
              <a:rPr lang="en-US" sz="3600" dirty="0">
                <a:solidFill>
                  <a:srgbClr val="7F7F7F"/>
                </a:solidFill>
                <a:latin typeface="+mj-lt"/>
                <a:cs typeface="+mj-cs"/>
              </a:rPr>
              <a:t>Do I Need Help?</a:t>
            </a:r>
          </a:p>
        </p:txBody>
      </p:sp>
      <p:grpSp>
        <p:nvGrpSpPr>
          <p:cNvPr id="27" name="Group 26">
            <a:extLst>
              <a:ext uri="{FF2B5EF4-FFF2-40B4-BE49-F238E27FC236}">
                <a16:creationId xmlns:a16="http://schemas.microsoft.com/office/drawing/2014/main" id="{30483244-3FE1-5CDD-710A-F74FDBFB2F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707" y="5350720"/>
            <a:ext cx="1952954" cy="1663853"/>
            <a:chOff x="-115707" y="5350720"/>
            <a:chExt cx="1952954" cy="1663853"/>
          </a:xfrm>
        </p:grpSpPr>
        <p:sp>
          <p:nvSpPr>
            <p:cNvPr id="28" name="Freeform: Shape 27">
              <a:extLst>
                <a:ext uri="{FF2B5EF4-FFF2-40B4-BE49-F238E27FC236}">
                  <a16:creationId xmlns:a16="http://schemas.microsoft.com/office/drawing/2014/main" id="{C19FC087-ADB8-F0CB-388D-4029C1B53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111881">
              <a:off x="259292" y="6176131"/>
              <a:ext cx="325448" cy="313454"/>
            </a:xfrm>
            <a:custGeom>
              <a:avLst/>
              <a:gdLst>
                <a:gd name="connsiteX0" fmla="*/ 845218 w 2601267"/>
                <a:gd name="connsiteY0" fmla="*/ 6508 h 3247197"/>
                <a:gd name="connsiteX1" fmla="*/ 666313 w 2601267"/>
                <a:gd name="connsiteY1" fmla="*/ 158908 h 3247197"/>
                <a:gd name="connsiteX2" fmla="*/ 778957 w 2601267"/>
                <a:gd name="connsiteY2" fmla="*/ 3213534 h 3247197"/>
                <a:gd name="connsiteX3" fmla="*/ 1415061 w 2601267"/>
                <a:gd name="connsiteY3" fmla="*/ 3240039 h 3247197"/>
                <a:gd name="connsiteX4" fmla="*/ 1965026 w 2601267"/>
                <a:gd name="connsiteY4" fmla="*/ 2994874 h 3247197"/>
                <a:gd name="connsiteX5" fmla="*/ 2521618 w 2601267"/>
                <a:gd name="connsiteY5" fmla="*/ 2179865 h 3247197"/>
                <a:gd name="connsiteX6" fmla="*/ 2601131 w 2601267"/>
                <a:gd name="connsiteY6" fmla="*/ 1722665 h 3247197"/>
                <a:gd name="connsiteX7" fmla="*/ 2501739 w 2601267"/>
                <a:gd name="connsiteY7" fmla="*/ 1238960 h 3247197"/>
                <a:gd name="connsiteX8" fmla="*/ 2276452 w 2601267"/>
                <a:gd name="connsiteY8" fmla="*/ 801639 h 3247197"/>
                <a:gd name="connsiteX9" fmla="*/ 1627096 w 2601267"/>
                <a:gd name="connsiteY9" fmla="*/ 198665 h 3247197"/>
                <a:gd name="connsiteX10" fmla="*/ 1415061 w 2601267"/>
                <a:gd name="connsiteY10" fmla="*/ 132404 h 3247197"/>
                <a:gd name="connsiteX11" fmla="*/ 1189774 w 2601267"/>
                <a:gd name="connsiteY11" fmla="*/ 79395 h 3247197"/>
                <a:gd name="connsiteX12" fmla="*/ 1024122 w 2601267"/>
                <a:gd name="connsiteY12" fmla="*/ 46265 h 3247197"/>
                <a:gd name="connsiteX13" fmla="*/ 878348 w 2601267"/>
                <a:gd name="connsiteY13" fmla="*/ 52891 h 3247197"/>
                <a:gd name="connsiteX14" fmla="*/ 818713 w 2601267"/>
                <a:gd name="connsiteY14" fmla="*/ 26387 h 3247197"/>
                <a:gd name="connsiteX15" fmla="*/ 845218 w 2601267"/>
                <a:gd name="connsiteY15" fmla="*/ 6508 h 3247197"/>
                <a:gd name="connsiteX0" fmla="*/ 1205667 w 2961716"/>
                <a:gd name="connsiteY0" fmla="*/ 75319 h 3445468"/>
                <a:gd name="connsiteX1" fmla="*/ 72605 w 2961716"/>
                <a:gd name="connsiteY1" fmla="*/ 1175249 h 3445468"/>
                <a:gd name="connsiteX2" fmla="*/ 1139406 w 2961716"/>
                <a:gd name="connsiteY2" fmla="*/ 3282345 h 3445468"/>
                <a:gd name="connsiteX3" fmla="*/ 1775510 w 2961716"/>
                <a:gd name="connsiteY3" fmla="*/ 3308850 h 3445468"/>
                <a:gd name="connsiteX4" fmla="*/ 2325475 w 2961716"/>
                <a:gd name="connsiteY4" fmla="*/ 3063685 h 3445468"/>
                <a:gd name="connsiteX5" fmla="*/ 2882067 w 2961716"/>
                <a:gd name="connsiteY5" fmla="*/ 2248676 h 3445468"/>
                <a:gd name="connsiteX6" fmla="*/ 2961580 w 2961716"/>
                <a:gd name="connsiteY6" fmla="*/ 1791476 h 3445468"/>
                <a:gd name="connsiteX7" fmla="*/ 2862188 w 2961716"/>
                <a:gd name="connsiteY7" fmla="*/ 1307771 h 3445468"/>
                <a:gd name="connsiteX8" fmla="*/ 2636901 w 2961716"/>
                <a:gd name="connsiteY8" fmla="*/ 870450 h 3445468"/>
                <a:gd name="connsiteX9" fmla="*/ 1987545 w 2961716"/>
                <a:gd name="connsiteY9" fmla="*/ 267476 h 3445468"/>
                <a:gd name="connsiteX10" fmla="*/ 1775510 w 2961716"/>
                <a:gd name="connsiteY10" fmla="*/ 201215 h 3445468"/>
                <a:gd name="connsiteX11" fmla="*/ 1550223 w 2961716"/>
                <a:gd name="connsiteY11" fmla="*/ 148206 h 3445468"/>
                <a:gd name="connsiteX12" fmla="*/ 1384571 w 2961716"/>
                <a:gd name="connsiteY12" fmla="*/ 115076 h 3445468"/>
                <a:gd name="connsiteX13" fmla="*/ 1238797 w 2961716"/>
                <a:gd name="connsiteY13" fmla="*/ 121702 h 3445468"/>
                <a:gd name="connsiteX14" fmla="*/ 1179162 w 2961716"/>
                <a:gd name="connsiteY14" fmla="*/ 95198 h 3445468"/>
                <a:gd name="connsiteX15" fmla="*/ 1205667 w 2961716"/>
                <a:gd name="connsiteY15" fmla="*/ 75319 h 3445468"/>
                <a:gd name="connsiteX0" fmla="*/ 1237442 w 2993491"/>
                <a:gd name="connsiteY0" fmla="*/ 75319 h 3308850"/>
                <a:gd name="connsiteX1" fmla="*/ 104380 w 2993491"/>
                <a:gd name="connsiteY1" fmla="*/ 1175249 h 3308850"/>
                <a:gd name="connsiteX2" fmla="*/ 243528 w 2993491"/>
                <a:gd name="connsiteY2" fmla="*/ 2878153 h 3308850"/>
                <a:gd name="connsiteX3" fmla="*/ 1807285 w 2993491"/>
                <a:gd name="connsiteY3" fmla="*/ 3308850 h 3308850"/>
                <a:gd name="connsiteX4" fmla="*/ 2357250 w 2993491"/>
                <a:gd name="connsiteY4" fmla="*/ 3063685 h 3308850"/>
                <a:gd name="connsiteX5" fmla="*/ 2913842 w 2993491"/>
                <a:gd name="connsiteY5" fmla="*/ 2248676 h 3308850"/>
                <a:gd name="connsiteX6" fmla="*/ 2993355 w 2993491"/>
                <a:gd name="connsiteY6" fmla="*/ 1791476 h 3308850"/>
                <a:gd name="connsiteX7" fmla="*/ 2893963 w 2993491"/>
                <a:gd name="connsiteY7" fmla="*/ 1307771 h 3308850"/>
                <a:gd name="connsiteX8" fmla="*/ 2668676 w 2993491"/>
                <a:gd name="connsiteY8" fmla="*/ 870450 h 3308850"/>
                <a:gd name="connsiteX9" fmla="*/ 2019320 w 2993491"/>
                <a:gd name="connsiteY9" fmla="*/ 267476 h 3308850"/>
                <a:gd name="connsiteX10" fmla="*/ 1807285 w 2993491"/>
                <a:gd name="connsiteY10" fmla="*/ 201215 h 3308850"/>
                <a:gd name="connsiteX11" fmla="*/ 1581998 w 2993491"/>
                <a:gd name="connsiteY11" fmla="*/ 148206 h 3308850"/>
                <a:gd name="connsiteX12" fmla="*/ 1416346 w 2993491"/>
                <a:gd name="connsiteY12" fmla="*/ 115076 h 3308850"/>
                <a:gd name="connsiteX13" fmla="*/ 1270572 w 2993491"/>
                <a:gd name="connsiteY13" fmla="*/ 121702 h 3308850"/>
                <a:gd name="connsiteX14" fmla="*/ 1210937 w 2993491"/>
                <a:gd name="connsiteY14" fmla="*/ 95198 h 3308850"/>
                <a:gd name="connsiteX15" fmla="*/ 1237442 w 2993491"/>
                <a:gd name="connsiteY15" fmla="*/ 75319 h 3308850"/>
                <a:gd name="connsiteX0" fmla="*/ 1209047 w 2991601"/>
                <a:gd name="connsiteY0" fmla="*/ 0 h 3213652"/>
                <a:gd name="connsiteX1" fmla="*/ 102490 w 2991601"/>
                <a:gd name="connsiteY1" fmla="*/ 1080051 h 3213652"/>
                <a:gd name="connsiteX2" fmla="*/ 241638 w 2991601"/>
                <a:gd name="connsiteY2" fmla="*/ 2782955 h 3213652"/>
                <a:gd name="connsiteX3" fmla="*/ 1805395 w 2991601"/>
                <a:gd name="connsiteY3" fmla="*/ 3213652 h 3213652"/>
                <a:gd name="connsiteX4" fmla="*/ 2355360 w 2991601"/>
                <a:gd name="connsiteY4" fmla="*/ 2968487 h 3213652"/>
                <a:gd name="connsiteX5" fmla="*/ 2911952 w 2991601"/>
                <a:gd name="connsiteY5" fmla="*/ 2153478 h 3213652"/>
                <a:gd name="connsiteX6" fmla="*/ 2991465 w 2991601"/>
                <a:gd name="connsiteY6" fmla="*/ 1696278 h 3213652"/>
                <a:gd name="connsiteX7" fmla="*/ 2892073 w 2991601"/>
                <a:gd name="connsiteY7" fmla="*/ 1212573 h 3213652"/>
                <a:gd name="connsiteX8" fmla="*/ 2666786 w 2991601"/>
                <a:gd name="connsiteY8" fmla="*/ 775252 h 3213652"/>
                <a:gd name="connsiteX9" fmla="*/ 2017430 w 2991601"/>
                <a:gd name="connsiteY9" fmla="*/ 172278 h 3213652"/>
                <a:gd name="connsiteX10" fmla="*/ 1805395 w 2991601"/>
                <a:gd name="connsiteY10" fmla="*/ 106017 h 3213652"/>
                <a:gd name="connsiteX11" fmla="*/ 1580108 w 2991601"/>
                <a:gd name="connsiteY11" fmla="*/ 53008 h 3213652"/>
                <a:gd name="connsiteX12" fmla="*/ 1414456 w 2991601"/>
                <a:gd name="connsiteY12" fmla="*/ 19878 h 3213652"/>
                <a:gd name="connsiteX13" fmla="*/ 1268682 w 2991601"/>
                <a:gd name="connsiteY13" fmla="*/ 26504 h 3213652"/>
                <a:gd name="connsiteX14" fmla="*/ 1209047 w 2991601"/>
                <a:gd name="connsiteY14" fmla="*/ 0 h 3213652"/>
                <a:gd name="connsiteX0" fmla="*/ 564076 w 2949603"/>
                <a:gd name="connsiteY0" fmla="*/ 153160 h 3201160"/>
                <a:gd name="connsiteX1" fmla="*/ 60492 w 2949603"/>
                <a:gd name="connsiteY1" fmla="*/ 1067559 h 3201160"/>
                <a:gd name="connsiteX2" fmla="*/ 199640 w 2949603"/>
                <a:gd name="connsiteY2" fmla="*/ 2770463 h 3201160"/>
                <a:gd name="connsiteX3" fmla="*/ 1763397 w 2949603"/>
                <a:gd name="connsiteY3" fmla="*/ 3201160 h 3201160"/>
                <a:gd name="connsiteX4" fmla="*/ 2313362 w 2949603"/>
                <a:gd name="connsiteY4" fmla="*/ 2955995 h 3201160"/>
                <a:gd name="connsiteX5" fmla="*/ 2869954 w 2949603"/>
                <a:gd name="connsiteY5" fmla="*/ 2140986 h 3201160"/>
                <a:gd name="connsiteX6" fmla="*/ 2949467 w 2949603"/>
                <a:gd name="connsiteY6" fmla="*/ 1683786 h 3201160"/>
                <a:gd name="connsiteX7" fmla="*/ 2850075 w 2949603"/>
                <a:gd name="connsiteY7" fmla="*/ 1200081 h 3201160"/>
                <a:gd name="connsiteX8" fmla="*/ 2624788 w 2949603"/>
                <a:gd name="connsiteY8" fmla="*/ 762760 h 3201160"/>
                <a:gd name="connsiteX9" fmla="*/ 1975432 w 2949603"/>
                <a:gd name="connsiteY9" fmla="*/ 159786 h 3201160"/>
                <a:gd name="connsiteX10" fmla="*/ 1763397 w 2949603"/>
                <a:gd name="connsiteY10" fmla="*/ 93525 h 3201160"/>
                <a:gd name="connsiteX11" fmla="*/ 1538110 w 2949603"/>
                <a:gd name="connsiteY11" fmla="*/ 40516 h 3201160"/>
                <a:gd name="connsiteX12" fmla="*/ 1372458 w 2949603"/>
                <a:gd name="connsiteY12" fmla="*/ 7386 h 3201160"/>
                <a:gd name="connsiteX13" fmla="*/ 1226684 w 2949603"/>
                <a:gd name="connsiteY13" fmla="*/ 14012 h 3201160"/>
                <a:gd name="connsiteX14" fmla="*/ 564076 w 2949603"/>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624788 w 2949538"/>
                <a:gd name="connsiteY8" fmla="*/ 762760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595248 w 2949538"/>
                <a:gd name="connsiteY8" fmla="*/ 653943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44905 h 3192905"/>
                <a:gd name="connsiteX1" fmla="*/ 60492 w 2949538"/>
                <a:gd name="connsiteY1" fmla="*/ 1059304 h 3192905"/>
                <a:gd name="connsiteX2" fmla="*/ 199640 w 2949538"/>
                <a:gd name="connsiteY2" fmla="*/ 2762208 h 3192905"/>
                <a:gd name="connsiteX3" fmla="*/ 1763397 w 2949538"/>
                <a:gd name="connsiteY3" fmla="*/ 3192905 h 3192905"/>
                <a:gd name="connsiteX4" fmla="*/ 2313362 w 2949538"/>
                <a:gd name="connsiteY4" fmla="*/ 2947740 h 3192905"/>
                <a:gd name="connsiteX5" fmla="*/ 2869954 w 2949538"/>
                <a:gd name="connsiteY5" fmla="*/ 2132731 h 3192905"/>
                <a:gd name="connsiteX6" fmla="*/ 2949467 w 2949538"/>
                <a:gd name="connsiteY6" fmla="*/ 1675531 h 3192905"/>
                <a:gd name="connsiteX7" fmla="*/ 2855983 w 2949538"/>
                <a:gd name="connsiteY7" fmla="*/ 1076963 h 3192905"/>
                <a:gd name="connsiteX8" fmla="*/ 2595248 w 2949538"/>
                <a:gd name="connsiteY8" fmla="*/ 645688 h 3192905"/>
                <a:gd name="connsiteX9" fmla="*/ 1975432 w 2949538"/>
                <a:gd name="connsiteY9" fmla="*/ 151531 h 3192905"/>
                <a:gd name="connsiteX10" fmla="*/ 1763397 w 2949538"/>
                <a:gd name="connsiteY10" fmla="*/ 85270 h 3192905"/>
                <a:gd name="connsiteX11" fmla="*/ 1538110 w 2949538"/>
                <a:gd name="connsiteY11" fmla="*/ 32261 h 3192905"/>
                <a:gd name="connsiteX12" fmla="*/ 1226684 w 2949538"/>
                <a:gd name="connsiteY12" fmla="*/ 5757 h 3192905"/>
                <a:gd name="connsiteX13" fmla="*/ 564076 w 2949538"/>
                <a:gd name="connsiteY13" fmla="*/ 144905 h 3192905"/>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678882 w 3064344"/>
                <a:gd name="connsiteY0" fmla="*/ 146377 h 3194377"/>
                <a:gd name="connsiteX1" fmla="*/ 23660 w 3064344"/>
                <a:gd name="connsiteY1" fmla="*/ 1451714 h 3194377"/>
                <a:gd name="connsiteX2" fmla="*/ 314446 w 3064344"/>
                <a:gd name="connsiteY2" fmla="*/ 2763680 h 3194377"/>
                <a:gd name="connsiteX3" fmla="*/ 1878203 w 3064344"/>
                <a:gd name="connsiteY3" fmla="*/ 3194377 h 3194377"/>
                <a:gd name="connsiteX4" fmla="*/ 2428168 w 3064344"/>
                <a:gd name="connsiteY4" fmla="*/ 2949212 h 3194377"/>
                <a:gd name="connsiteX5" fmla="*/ 2984760 w 3064344"/>
                <a:gd name="connsiteY5" fmla="*/ 2134203 h 3194377"/>
                <a:gd name="connsiteX6" fmla="*/ 3064273 w 3064344"/>
                <a:gd name="connsiteY6" fmla="*/ 1677003 h 3194377"/>
                <a:gd name="connsiteX7" fmla="*/ 2970789 w 3064344"/>
                <a:gd name="connsiteY7" fmla="*/ 1078435 h 3194377"/>
                <a:gd name="connsiteX8" fmla="*/ 2710054 w 3064344"/>
                <a:gd name="connsiteY8" fmla="*/ 647160 h 3194377"/>
                <a:gd name="connsiteX9" fmla="*/ 2090238 w 3064344"/>
                <a:gd name="connsiteY9" fmla="*/ 153003 h 3194377"/>
                <a:gd name="connsiteX10" fmla="*/ 1652916 w 3064344"/>
                <a:gd name="connsiteY10" fmla="*/ 33733 h 3194377"/>
                <a:gd name="connsiteX11" fmla="*/ 1341490 w 3064344"/>
                <a:gd name="connsiteY11" fmla="*/ 7229 h 3194377"/>
                <a:gd name="connsiteX12" fmla="*/ 678882 w 3064344"/>
                <a:gd name="connsiteY12" fmla="*/ 146377 h 3194377"/>
                <a:gd name="connsiteX0" fmla="*/ 655721 w 3041183"/>
                <a:gd name="connsiteY0" fmla="*/ 146377 h 3194377"/>
                <a:gd name="connsiteX1" fmla="*/ 499 w 3041183"/>
                <a:gd name="connsiteY1" fmla="*/ 1451714 h 3194377"/>
                <a:gd name="connsiteX2" fmla="*/ 291285 w 3041183"/>
                <a:gd name="connsiteY2" fmla="*/ 2763680 h 3194377"/>
                <a:gd name="connsiteX3" fmla="*/ 1855042 w 3041183"/>
                <a:gd name="connsiteY3" fmla="*/ 3194377 h 3194377"/>
                <a:gd name="connsiteX4" fmla="*/ 2405007 w 3041183"/>
                <a:gd name="connsiteY4" fmla="*/ 2949212 h 3194377"/>
                <a:gd name="connsiteX5" fmla="*/ 2961599 w 3041183"/>
                <a:gd name="connsiteY5" fmla="*/ 2134203 h 3194377"/>
                <a:gd name="connsiteX6" fmla="*/ 3041112 w 3041183"/>
                <a:gd name="connsiteY6" fmla="*/ 1677003 h 3194377"/>
                <a:gd name="connsiteX7" fmla="*/ 2947628 w 3041183"/>
                <a:gd name="connsiteY7" fmla="*/ 1078435 h 3194377"/>
                <a:gd name="connsiteX8" fmla="*/ 2686893 w 3041183"/>
                <a:gd name="connsiteY8" fmla="*/ 647160 h 3194377"/>
                <a:gd name="connsiteX9" fmla="*/ 2067077 w 3041183"/>
                <a:gd name="connsiteY9" fmla="*/ 153003 h 3194377"/>
                <a:gd name="connsiteX10" fmla="*/ 1629755 w 3041183"/>
                <a:gd name="connsiteY10" fmla="*/ 33733 h 3194377"/>
                <a:gd name="connsiteX11" fmla="*/ 1318329 w 3041183"/>
                <a:gd name="connsiteY11" fmla="*/ 7229 h 3194377"/>
                <a:gd name="connsiteX12" fmla="*/ 655721 w 3041183"/>
                <a:gd name="connsiteY12" fmla="*/ 146377 h 3194377"/>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896817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09741"/>
                <a:gd name="connsiteX1" fmla="*/ 498 w 3041182"/>
                <a:gd name="connsiteY1" fmla="*/ 1451714 h 3109741"/>
                <a:gd name="connsiteX2" fmla="*/ 291284 w 3041182"/>
                <a:gd name="connsiteY2" fmla="*/ 2763680 h 3109741"/>
                <a:gd name="connsiteX3" fmla="*/ 1518287 w 3041182"/>
                <a:gd name="connsiteY3" fmla="*/ 3109741 h 3109741"/>
                <a:gd name="connsiteX4" fmla="*/ 2405006 w 3041182"/>
                <a:gd name="connsiteY4" fmla="*/ 2896817 h 3109741"/>
                <a:gd name="connsiteX5" fmla="*/ 2961598 w 3041182"/>
                <a:gd name="connsiteY5" fmla="*/ 2134203 h 3109741"/>
                <a:gd name="connsiteX6" fmla="*/ 3041111 w 3041182"/>
                <a:gd name="connsiteY6" fmla="*/ 1677003 h 3109741"/>
                <a:gd name="connsiteX7" fmla="*/ 2947627 w 3041182"/>
                <a:gd name="connsiteY7" fmla="*/ 1078435 h 3109741"/>
                <a:gd name="connsiteX8" fmla="*/ 2686892 w 3041182"/>
                <a:gd name="connsiteY8" fmla="*/ 647160 h 3109741"/>
                <a:gd name="connsiteX9" fmla="*/ 2067076 w 3041182"/>
                <a:gd name="connsiteY9" fmla="*/ 153003 h 3109741"/>
                <a:gd name="connsiteX10" fmla="*/ 1629754 w 3041182"/>
                <a:gd name="connsiteY10" fmla="*/ 33733 h 3109741"/>
                <a:gd name="connsiteX11" fmla="*/ 1318328 w 3041182"/>
                <a:gd name="connsiteY11" fmla="*/ 7229 h 3109741"/>
                <a:gd name="connsiteX12" fmla="*/ 655720 w 3041182"/>
                <a:gd name="connsiteY12" fmla="*/ 146377 h 3109741"/>
                <a:gd name="connsiteX0" fmla="*/ 683078 w 3068540"/>
                <a:gd name="connsiteY0" fmla="*/ 146377 h 3109741"/>
                <a:gd name="connsiteX1" fmla="*/ 27856 w 3068540"/>
                <a:gd name="connsiteY1" fmla="*/ 1451714 h 3109741"/>
                <a:gd name="connsiteX2" fmla="*/ 265470 w 3068540"/>
                <a:gd name="connsiteY2" fmla="*/ 2550075 h 3109741"/>
                <a:gd name="connsiteX3" fmla="*/ 1545645 w 3068540"/>
                <a:gd name="connsiteY3" fmla="*/ 3109741 h 3109741"/>
                <a:gd name="connsiteX4" fmla="*/ 2432364 w 3068540"/>
                <a:gd name="connsiteY4" fmla="*/ 2896817 h 3109741"/>
                <a:gd name="connsiteX5" fmla="*/ 2988956 w 3068540"/>
                <a:gd name="connsiteY5" fmla="*/ 2134203 h 3109741"/>
                <a:gd name="connsiteX6" fmla="*/ 3068469 w 3068540"/>
                <a:gd name="connsiteY6" fmla="*/ 1677003 h 3109741"/>
                <a:gd name="connsiteX7" fmla="*/ 2974985 w 3068540"/>
                <a:gd name="connsiteY7" fmla="*/ 1078435 h 3109741"/>
                <a:gd name="connsiteX8" fmla="*/ 2714250 w 3068540"/>
                <a:gd name="connsiteY8" fmla="*/ 647160 h 3109741"/>
                <a:gd name="connsiteX9" fmla="*/ 2094434 w 3068540"/>
                <a:gd name="connsiteY9" fmla="*/ 153003 h 3109741"/>
                <a:gd name="connsiteX10" fmla="*/ 1657112 w 3068540"/>
                <a:gd name="connsiteY10" fmla="*/ 33733 h 3109741"/>
                <a:gd name="connsiteX11" fmla="*/ 1345686 w 3068540"/>
                <a:gd name="connsiteY11" fmla="*/ 7229 h 3109741"/>
                <a:gd name="connsiteX12" fmla="*/ 683078 w 3068540"/>
                <a:gd name="connsiteY12" fmla="*/ 146377 h 3109741"/>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3148 h 3108956"/>
                <a:gd name="connsiteX1" fmla="*/ 27856 w 3068540"/>
                <a:gd name="connsiteY1" fmla="*/ 1448485 h 3108956"/>
                <a:gd name="connsiteX2" fmla="*/ 265470 w 3068540"/>
                <a:gd name="connsiteY2" fmla="*/ 2546846 h 3108956"/>
                <a:gd name="connsiteX3" fmla="*/ 1545645 w 3068540"/>
                <a:gd name="connsiteY3" fmla="*/ 3106512 h 3108956"/>
                <a:gd name="connsiteX4" fmla="*/ 2432364 w 3068540"/>
                <a:gd name="connsiteY4" fmla="*/ 2893588 h 3108956"/>
                <a:gd name="connsiteX5" fmla="*/ 2988956 w 3068540"/>
                <a:gd name="connsiteY5" fmla="*/ 2130974 h 3108956"/>
                <a:gd name="connsiteX6" fmla="*/ 3068469 w 3068540"/>
                <a:gd name="connsiteY6" fmla="*/ 1673774 h 3108956"/>
                <a:gd name="connsiteX7" fmla="*/ 2974985 w 3068540"/>
                <a:gd name="connsiteY7" fmla="*/ 1075206 h 3108956"/>
                <a:gd name="connsiteX8" fmla="*/ 2714250 w 3068540"/>
                <a:gd name="connsiteY8" fmla="*/ 643931 h 3108956"/>
                <a:gd name="connsiteX9" fmla="*/ 2094434 w 3068540"/>
                <a:gd name="connsiteY9" fmla="*/ 149774 h 3108956"/>
                <a:gd name="connsiteX10" fmla="*/ 1345686 w 3068540"/>
                <a:gd name="connsiteY10" fmla="*/ 4000 h 3108956"/>
                <a:gd name="connsiteX11" fmla="*/ 683078 w 3068540"/>
                <a:gd name="connsiteY11" fmla="*/ 143148 h 3108956"/>
                <a:gd name="connsiteX0" fmla="*/ 683078 w 3082038"/>
                <a:gd name="connsiteY0" fmla="*/ 143148 h 3108956"/>
                <a:gd name="connsiteX1" fmla="*/ 27856 w 3082038"/>
                <a:gd name="connsiteY1" fmla="*/ 1448485 h 3108956"/>
                <a:gd name="connsiteX2" fmla="*/ 265470 w 3082038"/>
                <a:gd name="connsiteY2" fmla="*/ 2546846 h 3108956"/>
                <a:gd name="connsiteX3" fmla="*/ 1545645 w 3082038"/>
                <a:gd name="connsiteY3" fmla="*/ 3106512 h 3108956"/>
                <a:gd name="connsiteX4" fmla="*/ 2432364 w 3082038"/>
                <a:gd name="connsiteY4" fmla="*/ 2893588 h 3108956"/>
                <a:gd name="connsiteX5" fmla="*/ 2988956 w 3082038"/>
                <a:gd name="connsiteY5" fmla="*/ 2130974 h 3108956"/>
                <a:gd name="connsiteX6" fmla="*/ 3068469 w 3082038"/>
                <a:gd name="connsiteY6" fmla="*/ 1673774 h 3108956"/>
                <a:gd name="connsiteX7" fmla="*/ 2974985 w 3082038"/>
                <a:gd name="connsiteY7" fmla="*/ 1075206 h 3108956"/>
                <a:gd name="connsiteX8" fmla="*/ 2094434 w 3082038"/>
                <a:gd name="connsiteY8" fmla="*/ 149774 h 3108956"/>
                <a:gd name="connsiteX9" fmla="*/ 1345686 w 3082038"/>
                <a:gd name="connsiteY9" fmla="*/ 4000 h 3108956"/>
                <a:gd name="connsiteX10" fmla="*/ 683078 w 3082038"/>
                <a:gd name="connsiteY10" fmla="*/ 143148 h 3108956"/>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2988956 w 3082038"/>
                <a:gd name="connsiteY5" fmla="*/ 2125306 h 3103288"/>
                <a:gd name="connsiteX6" fmla="*/ 3068469 w 3082038"/>
                <a:gd name="connsiteY6" fmla="*/ 1668106 h 3103288"/>
                <a:gd name="connsiteX7" fmla="*/ 2974985 w 3082038"/>
                <a:gd name="connsiteY7" fmla="*/ 1069538 h 3103288"/>
                <a:gd name="connsiteX8" fmla="*/ 2094434 w 3082038"/>
                <a:gd name="connsiteY8" fmla="*/ 144106 h 3103288"/>
                <a:gd name="connsiteX9" fmla="*/ 683078 w 3082038"/>
                <a:gd name="connsiteY9" fmla="*/ 137480 h 3103288"/>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3068469 w 3082038"/>
                <a:gd name="connsiteY5" fmla="*/ 1668106 h 3103288"/>
                <a:gd name="connsiteX6" fmla="*/ 2974985 w 3082038"/>
                <a:gd name="connsiteY6" fmla="*/ 1069538 h 3103288"/>
                <a:gd name="connsiteX7" fmla="*/ 2094434 w 3082038"/>
                <a:gd name="connsiteY7" fmla="*/ 144106 h 3103288"/>
                <a:gd name="connsiteX8" fmla="*/ 683078 w 3082038"/>
                <a:gd name="connsiteY8" fmla="*/ 137480 h 3103288"/>
                <a:gd name="connsiteX0" fmla="*/ 683078 w 2980867"/>
                <a:gd name="connsiteY0" fmla="*/ 137480 h 3121480"/>
                <a:gd name="connsiteX1" fmla="*/ 27856 w 2980867"/>
                <a:gd name="connsiteY1" fmla="*/ 1442817 h 3121480"/>
                <a:gd name="connsiteX2" fmla="*/ 265470 w 2980867"/>
                <a:gd name="connsiteY2" fmla="*/ 2541178 h 3121480"/>
                <a:gd name="connsiteX3" fmla="*/ 1545645 w 2980867"/>
                <a:gd name="connsiteY3" fmla="*/ 3100844 h 3121480"/>
                <a:gd name="connsiteX4" fmla="*/ 2432364 w 2980867"/>
                <a:gd name="connsiteY4" fmla="*/ 2887920 h 3121480"/>
                <a:gd name="connsiteX5" fmla="*/ 2974985 w 2980867"/>
                <a:gd name="connsiteY5" fmla="*/ 1069538 h 3121480"/>
                <a:gd name="connsiteX6" fmla="*/ 2094434 w 2980867"/>
                <a:gd name="connsiteY6" fmla="*/ 144106 h 3121480"/>
                <a:gd name="connsiteX7" fmla="*/ 683078 w 2980867"/>
                <a:gd name="connsiteY7" fmla="*/ 137480 h 3121480"/>
                <a:gd name="connsiteX0" fmla="*/ 683078 w 2992555"/>
                <a:gd name="connsiteY0" fmla="*/ 137480 h 3103288"/>
                <a:gd name="connsiteX1" fmla="*/ 27856 w 2992555"/>
                <a:gd name="connsiteY1" fmla="*/ 1442817 h 3103288"/>
                <a:gd name="connsiteX2" fmla="*/ 265470 w 2992555"/>
                <a:gd name="connsiteY2" fmla="*/ 2541178 h 3103288"/>
                <a:gd name="connsiteX3" fmla="*/ 1545645 w 2992555"/>
                <a:gd name="connsiteY3" fmla="*/ 3100844 h 3103288"/>
                <a:gd name="connsiteX4" fmla="*/ 2593572 w 2992555"/>
                <a:gd name="connsiteY4" fmla="*/ 2617316 h 3103288"/>
                <a:gd name="connsiteX5" fmla="*/ 2974985 w 2992555"/>
                <a:gd name="connsiteY5" fmla="*/ 1069538 h 3103288"/>
                <a:gd name="connsiteX6" fmla="*/ 2094434 w 2992555"/>
                <a:gd name="connsiteY6" fmla="*/ 144106 h 3103288"/>
                <a:gd name="connsiteX7" fmla="*/ 683078 w 2992555"/>
                <a:gd name="connsiteY7" fmla="*/ 137480 h 3103288"/>
                <a:gd name="connsiteX0" fmla="*/ 663919 w 2973396"/>
                <a:gd name="connsiteY0" fmla="*/ 130849 h 3096776"/>
                <a:gd name="connsiteX1" fmla="*/ 31428 w 2973396"/>
                <a:gd name="connsiteY1" fmla="*/ 1337983 h 3096776"/>
                <a:gd name="connsiteX2" fmla="*/ 246311 w 2973396"/>
                <a:gd name="connsiteY2" fmla="*/ 2534547 h 3096776"/>
                <a:gd name="connsiteX3" fmla="*/ 1526486 w 2973396"/>
                <a:gd name="connsiteY3" fmla="*/ 3094213 h 3096776"/>
                <a:gd name="connsiteX4" fmla="*/ 2574413 w 2973396"/>
                <a:gd name="connsiteY4" fmla="*/ 2610685 h 3096776"/>
                <a:gd name="connsiteX5" fmla="*/ 2955826 w 2973396"/>
                <a:gd name="connsiteY5" fmla="*/ 1062907 h 3096776"/>
                <a:gd name="connsiteX6" fmla="*/ 2075275 w 2973396"/>
                <a:gd name="connsiteY6" fmla="*/ 137475 h 3096776"/>
                <a:gd name="connsiteX7" fmla="*/ 663919 w 2973396"/>
                <a:gd name="connsiteY7" fmla="*/ 130849 h 3096776"/>
                <a:gd name="connsiteX0" fmla="*/ 711207 w 3020684"/>
                <a:gd name="connsiteY0" fmla="*/ 130849 h 2750940"/>
                <a:gd name="connsiteX1" fmla="*/ 78716 w 3020684"/>
                <a:gd name="connsiteY1" fmla="*/ 1337983 h 2750940"/>
                <a:gd name="connsiteX2" fmla="*/ 293599 w 3020684"/>
                <a:gd name="connsiteY2" fmla="*/ 2534547 h 2750940"/>
                <a:gd name="connsiteX3" fmla="*/ 2621701 w 3020684"/>
                <a:gd name="connsiteY3" fmla="*/ 2610685 h 2750940"/>
                <a:gd name="connsiteX4" fmla="*/ 3003114 w 3020684"/>
                <a:gd name="connsiteY4" fmla="*/ 1062907 h 2750940"/>
                <a:gd name="connsiteX5" fmla="*/ 2122563 w 3020684"/>
                <a:gd name="connsiteY5" fmla="*/ 137475 h 2750940"/>
                <a:gd name="connsiteX6" fmla="*/ 711207 w 3020684"/>
                <a:gd name="connsiteY6" fmla="*/ 130849 h 2750940"/>
                <a:gd name="connsiteX0" fmla="*/ 529556 w 2839033"/>
                <a:gd name="connsiteY0" fmla="*/ 130849 h 2750940"/>
                <a:gd name="connsiteX1" fmla="*/ 111948 w 2839033"/>
                <a:gd name="connsiteY1" fmla="*/ 2534547 h 2750940"/>
                <a:gd name="connsiteX2" fmla="*/ 2440050 w 2839033"/>
                <a:gd name="connsiteY2" fmla="*/ 2610685 h 2750940"/>
                <a:gd name="connsiteX3" fmla="*/ 2821463 w 2839033"/>
                <a:gd name="connsiteY3" fmla="*/ 1062907 h 2750940"/>
                <a:gd name="connsiteX4" fmla="*/ 1940912 w 2839033"/>
                <a:gd name="connsiteY4" fmla="*/ 137475 h 2750940"/>
                <a:gd name="connsiteX5" fmla="*/ 529556 w 2839033"/>
                <a:gd name="connsiteY5" fmla="*/ 130849 h 2750940"/>
                <a:gd name="connsiteX0" fmla="*/ 274338 w 2973736"/>
                <a:gd name="connsiteY0" fmla="*/ 422384 h 2697767"/>
                <a:gd name="connsiteX1" fmla="*/ 246651 w 2973736"/>
                <a:gd name="connsiteY1" fmla="*/ 2436688 h 2697767"/>
                <a:gd name="connsiteX2" fmla="*/ 2574753 w 2973736"/>
                <a:gd name="connsiteY2" fmla="*/ 2512826 h 2697767"/>
                <a:gd name="connsiteX3" fmla="*/ 2956166 w 2973736"/>
                <a:gd name="connsiteY3" fmla="*/ 965048 h 2697767"/>
                <a:gd name="connsiteX4" fmla="*/ 2075615 w 2973736"/>
                <a:gd name="connsiteY4" fmla="*/ 39616 h 2697767"/>
                <a:gd name="connsiteX5" fmla="*/ 274338 w 2973736"/>
                <a:gd name="connsiteY5" fmla="*/ 422384 h 2697767"/>
                <a:gd name="connsiteX0" fmla="*/ 100018 w 2811870"/>
                <a:gd name="connsiteY0" fmla="*/ 446539 h 2755139"/>
                <a:gd name="connsiteX1" fmla="*/ 462726 w 2811870"/>
                <a:gd name="connsiteY1" fmla="*/ 2519633 h 2755139"/>
                <a:gd name="connsiteX2" fmla="*/ 2400433 w 2811870"/>
                <a:gd name="connsiteY2" fmla="*/ 2536981 h 2755139"/>
                <a:gd name="connsiteX3" fmla="*/ 2781846 w 2811870"/>
                <a:gd name="connsiteY3" fmla="*/ 989203 h 2755139"/>
                <a:gd name="connsiteX4" fmla="*/ 1901295 w 2811870"/>
                <a:gd name="connsiteY4" fmla="*/ 63771 h 2755139"/>
                <a:gd name="connsiteX5" fmla="*/ 100018 w 2811870"/>
                <a:gd name="connsiteY5" fmla="*/ 446539 h 2755139"/>
                <a:gd name="connsiteX0" fmla="*/ 91560 w 2784878"/>
                <a:gd name="connsiteY0" fmla="*/ 446539 h 2832031"/>
                <a:gd name="connsiteX1" fmla="*/ 454268 w 2784878"/>
                <a:gd name="connsiteY1" fmla="*/ 2519633 h 2832031"/>
                <a:gd name="connsiteX2" fmla="*/ 2087171 w 2784878"/>
                <a:gd name="connsiteY2" fmla="*/ 2666122 h 2832031"/>
                <a:gd name="connsiteX3" fmla="*/ 2773388 w 2784878"/>
                <a:gd name="connsiteY3" fmla="*/ 989203 h 2832031"/>
                <a:gd name="connsiteX4" fmla="*/ 1892837 w 2784878"/>
                <a:gd name="connsiteY4" fmla="*/ 63771 h 2832031"/>
                <a:gd name="connsiteX5" fmla="*/ 91560 w 2784878"/>
                <a:gd name="connsiteY5" fmla="*/ 446539 h 283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4878" h="2832031">
                  <a:moveTo>
                    <a:pt x="91560" y="446539"/>
                  </a:moveTo>
                  <a:cubicBezTo>
                    <a:pt x="-148201" y="855849"/>
                    <a:pt x="121666" y="2149703"/>
                    <a:pt x="454268" y="2519633"/>
                  </a:cubicBezTo>
                  <a:cubicBezTo>
                    <a:pt x="786870" y="2889563"/>
                    <a:pt x="1700651" y="2921194"/>
                    <a:pt x="2087171" y="2666122"/>
                  </a:cubicBezTo>
                  <a:cubicBezTo>
                    <a:pt x="2473691" y="2411050"/>
                    <a:pt x="2856578" y="1401405"/>
                    <a:pt x="2773388" y="989203"/>
                  </a:cubicBezTo>
                  <a:cubicBezTo>
                    <a:pt x="2690198" y="577001"/>
                    <a:pt x="2164387" y="242305"/>
                    <a:pt x="1892837" y="63771"/>
                  </a:cubicBezTo>
                  <a:cubicBezTo>
                    <a:pt x="1510852" y="-91572"/>
                    <a:pt x="331321" y="37229"/>
                    <a:pt x="91560" y="446539"/>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2DCB3265-6690-DE15-57A0-D46EAD5D5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40295">
              <a:off x="-115707" y="5352001"/>
              <a:ext cx="1075445" cy="459406"/>
            </a:xfrm>
            <a:custGeom>
              <a:avLst/>
              <a:gdLst>
                <a:gd name="connsiteX0" fmla="*/ 0 w 1075445"/>
                <a:gd name="connsiteY0" fmla="*/ 0 h 459406"/>
                <a:gd name="connsiteX1" fmla="*/ 125139 w 1075445"/>
                <a:gd name="connsiteY1" fmla="*/ 34070 h 459406"/>
                <a:gd name="connsiteX2" fmla="*/ 1075445 w 1075445"/>
                <a:gd name="connsiteY2" fmla="*/ 296789 h 459406"/>
                <a:gd name="connsiteX3" fmla="*/ 1040119 w 1075445"/>
                <a:gd name="connsiteY3" fmla="*/ 459252 h 459406"/>
                <a:gd name="connsiteX4" fmla="*/ 209223 w 1075445"/>
                <a:gd name="connsiteY4" fmla="*/ 342343 h 459406"/>
                <a:gd name="connsiteX5" fmla="*/ 123893 w 1075445"/>
                <a:gd name="connsiteY5" fmla="*/ 328364 h 4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45" h="459406">
                  <a:moveTo>
                    <a:pt x="0" y="0"/>
                  </a:moveTo>
                  <a:lnTo>
                    <a:pt x="125139" y="34070"/>
                  </a:lnTo>
                  <a:cubicBezTo>
                    <a:pt x="505458" y="136618"/>
                    <a:pt x="1044653" y="276605"/>
                    <a:pt x="1075445" y="296789"/>
                  </a:cubicBezTo>
                  <a:cubicBezTo>
                    <a:pt x="1071846" y="332177"/>
                    <a:pt x="1052634" y="464544"/>
                    <a:pt x="1040119" y="459252"/>
                  </a:cubicBezTo>
                  <a:cubicBezTo>
                    <a:pt x="1010602" y="460855"/>
                    <a:pt x="384281" y="402112"/>
                    <a:pt x="209223" y="342343"/>
                  </a:cubicBezTo>
                  <a:lnTo>
                    <a:pt x="123893" y="328364"/>
                  </a:ln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50FBE3D-043E-DA22-353D-CC5A0EEC7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40295">
              <a:off x="-115707" y="5350720"/>
              <a:ext cx="1075445" cy="459406"/>
            </a:xfrm>
            <a:custGeom>
              <a:avLst/>
              <a:gdLst>
                <a:gd name="connsiteX0" fmla="*/ 0 w 1075445"/>
                <a:gd name="connsiteY0" fmla="*/ 0 h 459406"/>
                <a:gd name="connsiteX1" fmla="*/ 125139 w 1075445"/>
                <a:gd name="connsiteY1" fmla="*/ 34070 h 459406"/>
                <a:gd name="connsiteX2" fmla="*/ 1075445 w 1075445"/>
                <a:gd name="connsiteY2" fmla="*/ 296789 h 459406"/>
                <a:gd name="connsiteX3" fmla="*/ 1040119 w 1075445"/>
                <a:gd name="connsiteY3" fmla="*/ 459252 h 459406"/>
                <a:gd name="connsiteX4" fmla="*/ 209223 w 1075445"/>
                <a:gd name="connsiteY4" fmla="*/ 342343 h 459406"/>
                <a:gd name="connsiteX5" fmla="*/ 123893 w 1075445"/>
                <a:gd name="connsiteY5" fmla="*/ 328364 h 4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45" h="459406">
                  <a:moveTo>
                    <a:pt x="0" y="0"/>
                  </a:moveTo>
                  <a:lnTo>
                    <a:pt x="125139" y="34070"/>
                  </a:lnTo>
                  <a:cubicBezTo>
                    <a:pt x="505458" y="136618"/>
                    <a:pt x="1044653" y="276605"/>
                    <a:pt x="1075445" y="296789"/>
                  </a:cubicBezTo>
                  <a:cubicBezTo>
                    <a:pt x="1071846" y="332177"/>
                    <a:pt x="1052634" y="464544"/>
                    <a:pt x="1040119" y="459252"/>
                  </a:cubicBezTo>
                  <a:cubicBezTo>
                    <a:pt x="1010602" y="460855"/>
                    <a:pt x="384281" y="402112"/>
                    <a:pt x="209223" y="342343"/>
                  </a:cubicBezTo>
                  <a:lnTo>
                    <a:pt x="123893" y="328364"/>
                  </a:ln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546BE822-3E2C-8A7A-8BDC-049080C181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435277" flipH="1" flipV="1">
              <a:off x="926606" y="6033104"/>
              <a:ext cx="910640" cy="981469"/>
            </a:xfrm>
            <a:custGeom>
              <a:avLst/>
              <a:gdLst>
                <a:gd name="connsiteX0" fmla="*/ 0 w 910640"/>
                <a:gd name="connsiteY0" fmla="*/ 141849 h 981469"/>
                <a:gd name="connsiteX1" fmla="*/ 528917 w 910640"/>
                <a:gd name="connsiteY1" fmla="*/ 646629 h 981469"/>
                <a:gd name="connsiteX2" fmla="*/ 805510 w 910640"/>
                <a:gd name="connsiteY2" fmla="*/ 986 h 981469"/>
                <a:gd name="connsiteX3" fmla="*/ 895796 w 910640"/>
                <a:gd name="connsiteY3" fmla="*/ 403546 h 981469"/>
                <a:gd name="connsiteX4" fmla="*/ 910640 w 910640"/>
                <a:gd name="connsiteY4" fmla="*/ 516168 h 981469"/>
                <a:gd name="connsiteX5" fmla="*/ 427480 w 910640"/>
                <a:gd name="connsiteY5" fmla="*/ 981469 h 981469"/>
                <a:gd name="connsiteX6" fmla="*/ 346136 w 910640"/>
                <a:gd name="connsiteY6" fmla="*/ 971263 h 981469"/>
                <a:gd name="connsiteX7" fmla="*/ 271594 w 910640"/>
                <a:gd name="connsiteY7" fmla="*/ 941984 h 981469"/>
                <a:gd name="connsiteX8" fmla="*/ 109689 w 910640"/>
                <a:gd name="connsiteY8" fmla="*/ 652521 h 981469"/>
                <a:gd name="connsiteX9" fmla="*/ 0 w 910640"/>
                <a:gd name="connsiteY9" fmla="*/ 141849 h 9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640" h="981469">
                  <a:moveTo>
                    <a:pt x="0" y="141849"/>
                  </a:moveTo>
                  <a:cubicBezTo>
                    <a:pt x="129897" y="117360"/>
                    <a:pt x="365447" y="465069"/>
                    <a:pt x="528917" y="646629"/>
                  </a:cubicBezTo>
                  <a:cubicBezTo>
                    <a:pt x="621115" y="431415"/>
                    <a:pt x="793780" y="-14848"/>
                    <a:pt x="805510" y="986"/>
                  </a:cubicBezTo>
                  <a:cubicBezTo>
                    <a:pt x="811749" y="-18180"/>
                    <a:pt x="877877" y="246482"/>
                    <a:pt x="895796" y="403546"/>
                  </a:cubicBezTo>
                  <a:lnTo>
                    <a:pt x="910640" y="516168"/>
                  </a:lnTo>
                  <a:lnTo>
                    <a:pt x="427480" y="981469"/>
                  </a:lnTo>
                  <a:lnTo>
                    <a:pt x="346136" y="971263"/>
                  </a:lnTo>
                  <a:cubicBezTo>
                    <a:pt x="317946" y="964813"/>
                    <a:pt x="292334" y="955366"/>
                    <a:pt x="271594" y="941984"/>
                  </a:cubicBezTo>
                  <a:cubicBezTo>
                    <a:pt x="188637" y="888458"/>
                    <a:pt x="125212" y="719108"/>
                    <a:pt x="109689" y="652521"/>
                  </a:cubicBezTo>
                  <a:cubicBezTo>
                    <a:pt x="79978" y="541726"/>
                    <a:pt x="23903" y="300243"/>
                    <a:pt x="0" y="14184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8315343-0191-368B-3F08-DD7E500DB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435277" flipH="1" flipV="1">
              <a:off x="926607" y="6033104"/>
              <a:ext cx="910640" cy="981469"/>
            </a:xfrm>
            <a:custGeom>
              <a:avLst/>
              <a:gdLst>
                <a:gd name="connsiteX0" fmla="*/ 0 w 910640"/>
                <a:gd name="connsiteY0" fmla="*/ 141849 h 981469"/>
                <a:gd name="connsiteX1" fmla="*/ 528918 w 910640"/>
                <a:gd name="connsiteY1" fmla="*/ 646629 h 981469"/>
                <a:gd name="connsiteX2" fmla="*/ 805509 w 910640"/>
                <a:gd name="connsiteY2" fmla="*/ 986 h 981469"/>
                <a:gd name="connsiteX3" fmla="*/ 895796 w 910640"/>
                <a:gd name="connsiteY3" fmla="*/ 403546 h 981469"/>
                <a:gd name="connsiteX4" fmla="*/ 910640 w 910640"/>
                <a:gd name="connsiteY4" fmla="*/ 516168 h 981469"/>
                <a:gd name="connsiteX5" fmla="*/ 427480 w 910640"/>
                <a:gd name="connsiteY5" fmla="*/ 981469 h 981469"/>
                <a:gd name="connsiteX6" fmla="*/ 346136 w 910640"/>
                <a:gd name="connsiteY6" fmla="*/ 971263 h 981469"/>
                <a:gd name="connsiteX7" fmla="*/ 271594 w 910640"/>
                <a:gd name="connsiteY7" fmla="*/ 941984 h 981469"/>
                <a:gd name="connsiteX8" fmla="*/ 109689 w 910640"/>
                <a:gd name="connsiteY8" fmla="*/ 652521 h 981469"/>
                <a:gd name="connsiteX9" fmla="*/ 0 w 910640"/>
                <a:gd name="connsiteY9" fmla="*/ 141849 h 9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640" h="981469">
                  <a:moveTo>
                    <a:pt x="0" y="141849"/>
                  </a:moveTo>
                  <a:cubicBezTo>
                    <a:pt x="129897" y="117360"/>
                    <a:pt x="365447" y="465069"/>
                    <a:pt x="528918" y="646629"/>
                  </a:cubicBezTo>
                  <a:cubicBezTo>
                    <a:pt x="621115" y="431415"/>
                    <a:pt x="793780" y="-14848"/>
                    <a:pt x="805509" y="986"/>
                  </a:cubicBezTo>
                  <a:cubicBezTo>
                    <a:pt x="811749" y="-18180"/>
                    <a:pt x="877878" y="246482"/>
                    <a:pt x="895796" y="403546"/>
                  </a:cubicBezTo>
                  <a:lnTo>
                    <a:pt x="910640" y="516168"/>
                  </a:lnTo>
                  <a:lnTo>
                    <a:pt x="427480" y="981469"/>
                  </a:lnTo>
                  <a:lnTo>
                    <a:pt x="346136" y="971263"/>
                  </a:lnTo>
                  <a:cubicBezTo>
                    <a:pt x="317946" y="964813"/>
                    <a:pt x="292334" y="955366"/>
                    <a:pt x="271594" y="941984"/>
                  </a:cubicBezTo>
                  <a:cubicBezTo>
                    <a:pt x="188637" y="888458"/>
                    <a:pt x="125212" y="719108"/>
                    <a:pt x="109689" y="652521"/>
                  </a:cubicBezTo>
                  <a:cubicBezTo>
                    <a:pt x="79978" y="541726"/>
                    <a:pt x="23903" y="300243"/>
                    <a:pt x="0" y="141849"/>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3" name="Content Placeholder 12" descr="A blue and white poster with text and images&#10;&#10;Description automatically generated">
            <a:extLst>
              <a:ext uri="{FF2B5EF4-FFF2-40B4-BE49-F238E27FC236}">
                <a16:creationId xmlns:a16="http://schemas.microsoft.com/office/drawing/2014/main" id="{FA08F731-86E0-16DE-7626-EAF28B6F0085}"/>
              </a:ext>
            </a:extLst>
          </p:cNvPr>
          <p:cNvPicPr>
            <a:picLocks noGrp="1" noChangeAspect="1"/>
          </p:cNvPicPr>
          <p:nvPr>
            <p:ph idx="1"/>
          </p:nvPr>
        </p:nvPicPr>
        <p:blipFill rotWithShape="1">
          <a:blip r:embed="rId3"/>
          <a:srcRect t="13135" r="-2" b="13932"/>
          <a:stretch/>
        </p:blipFill>
        <p:spPr>
          <a:xfrm>
            <a:off x="4716326" y="10"/>
            <a:ext cx="7475674" cy="6857990"/>
          </a:xfrm>
          <a:prstGeom prst="rect">
            <a:avLst/>
          </a:prstGeom>
        </p:spPr>
      </p:pic>
      <p:sp>
        <p:nvSpPr>
          <p:cNvPr id="3" name="Slide Number Placeholder 2">
            <a:extLst>
              <a:ext uri="{FF2B5EF4-FFF2-40B4-BE49-F238E27FC236}">
                <a16:creationId xmlns:a16="http://schemas.microsoft.com/office/drawing/2014/main" id="{719DEA73-C404-8C0C-E8C0-3216D11EFC75}"/>
              </a:ext>
            </a:extLst>
          </p:cNvPr>
          <p:cNvSpPr>
            <a:spLocks noGrp="1"/>
          </p:cNvSpPr>
          <p:nvPr>
            <p:ph type="sldNum" sz="quarter" idx="12"/>
          </p:nvPr>
        </p:nvSpPr>
        <p:spPr>
          <a:xfrm>
            <a:off x="11448288" y="6356350"/>
            <a:ext cx="548640" cy="365125"/>
          </a:xfrm>
        </p:spPr>
        <p:txBody>
          <a:bodyPr vert="horz" lIns="91440" tIns="45720" rIns="91440" bIns="45720" rtlCol="0" anchor="ctr">
            <a:normAutofit/>
          </a:bodyPr>
          <a:lstStyle/>
          <a:p>
            <a:pPr>
              <a:spcAft>
                <a:spcPts val="600"/>
              </a:spcAft>
              <a:defRPr/>
            </a:pPr>
            <a:fld id="{6D486360-FF34-7B48-AD05-62F8407C4C7E}" type="slidenum">
              <a:rPr lang="en-US" smtClean="0">
                <a:solidFill>
                  <a:srgbClr val="FFFFFF"/>
                </a:solidFill>
                <a:latin typeface="Calibri" panose="020F0502020204030204"/>
              </a:rPr>
              <a:pPr>
                <a:spcAft>
                  <a:spcPts val="600"/>
                </a:spcAft>
                <a:defRPr/>
              </a:pPr>
              <a:t>33</a:t>
            </a:fld>
            <a:endParaRPr lang="en-US">
              <a:solidFill>
                <a:srgbClr val="FFFFFF"/>
              </a:solidFill>
              <a:latin typeface="Calibri" panose="020F0502020204030204"/>
            </a:endParaRPr>
          </a:p>
        </p:txBody>
      </p:sp>
    </p:spTree>
    <p:extLst>
      <p:ext uri="{BB962C8B-B14F-4D97-AF65-F5344CB8AC3E}">
        <p14:creationId xmlns:p14="http://schemas.microsoft.com/office/powerpoint/2010/main" val="1898008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516775"/>
            <a:ext cx="10091084" cy="709053"/>
          </a:xfrm>
        </p:spPr>
        <p:txBody>
          <a:bodyPr/>
          <a:lstStyle/>
          <a:p>
            <a:r>
              <a:rPr lang="en-US" dirty="0"/>
              <a:t>Resources</a:t>
            </a:r>
          </a:p>
        </p:txBody>
      </p:sp>
      <p:sp>
        <p:nvSpPr>
          <p:cNvPr id="3" name="Content Placeholder 2"/>
          <p:cNvSpPr>
            <a:spLocks noGrp="1"/>
          </p:cNvSpPr>
          <p:nvPr>
            <p:ph idx="1"/>
          </p:nvPr>
        </p:nvSpPr>
        <p:spPr>
          <a:xfrm>
            <a:off x="1262716" y="1520590"/>
            <a:ext cx="6396338" cy="4379633"/>
          </a:xfrm>
        </p:spPr>
        <p:txBody>
          <a:bodyPr>
            <a:normAutofit fontScale="92500" lnSpcReduction="20000"/>
          </a:bodyPr>
          <a:lstStyle/>
          <a:p>
            <a:pPr marL="0" indent="0">
              <a:buNone/>
            </a:pPr>
            <a:r>
              <a:rPr lang="en-US" b="1" dirty="0">
                <a:solidFill>
                  <a:srgbClr val="ED7D31"/>
                </a:solidFill>
              </a:rPr>
              <a:t>Suicide Prevention: </a:t>
            </a:r>
          </a:p>
          <a:p>
            <a:pPr marL="457200">
              <a:lnSpc>
                <a:spcPct val="150000"/>
              </a:lnSpc>
            </a:pPr>
            <a:r>
              <a:rPr lang="en-US" dirty="0"/>
              <a:t>Zero Suicide Institute</a:t>
            </a:r>
          </a:p>
          <a:p>
            <a:pPr marL="457200">
              <a:lnSpc>
                <a:spcPct val="150000"/>
              </a:lnSpc>
            </a:pPr>
            <a:r>
              <a:rPr lang="en-US" dirty="0"/>
              <a:t>Zero Suicide Listserv</a:t>
            </a:r>
          </a:p>
          <a:p>
            <a:pPr marL="457200">
              <a:lnSpc>
                <a:spcPct val="150000"/>
              </a:lnSpc>
            </a:pPr>
            <a:r>
              <a:rPr lang="en-US" dirty="0"/>
              <a:t>NV Office for Suicide Prevention</a:t>
            </a:r>
          </a:p>
          <a:p>
            <a:pPr marL="457200">
              <a:lnSpc>
                <a:spcPct val="150000"/>
              </a:lnSpc>
            </a:pPr>
            <a:r>
              <a:rPr lang="en-US" dirty="0"/>
              <a:t>NV Zero Suicide Initiative</a:t>
            </a:r>
          </a:p>
          <a:p>
            <a:pPr marL="457200">
              <a:lnSpc>
                <a:spcPct val="150000"/>
              </a:lnSpc>
            </a:pPr>
            <a:r>
              <a:rPr lang="en-US" dirty="0"/>
              <a:t>The Lifeline and 988</a:t>
            </a:r>
          </a:p>
          <a:p>
            <a:pPr marL="457200">
              <a:lnSpc>
                <a:spcPct val="150000"/>
              </a:lnSpc>
            </a:pPr>
            <a:r>
              <a:rPr lang="en-US" dirty="0"/>
              <a:t>UNR </a:t>
            </a:r>
            <a:r>
              <a:rPr lang="en-US" dirty="0" err="1"/>
              <a:t>LiveWell</a:t>
            </a:r>
            <a:r>
              <a:rPr lang="en-US" dirty="0"/>
              <a:t> Resource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If you or someone you know needs support now, call or text 988 or chat 988lifeline.org"/>
          <p:cNvPicPr>
            <a:picLocks noChangeAspect="1"/>
          </p:cNvPicPr>
          <p:nvPr/>
        </p:nvPicPr>
        <p:blipFill>
          <a:blip r:embed="rId3"/>
          <a:stretch>
            <a:fillRect/>
          </a:stretch>
        </p:blipFill>
        <p:spPr>
          <a:xfrm>
            <a:off x="8061961" y="516775"/>
            <a:ext cx="2888932" cy="5340147"/>
          </a:xfrm>
          <a:prstGeom prst="rect">
            <a:avLst/>
          </a:prstGeom>
        </p:spPr>
      </p:pic>
    </p:spTree>
    <p:extLst>
      <p:ext uri="{BB962C8B-B14F-4D97-AF65-F5344CB8AC3E}">
        <p14:creationId xmlns:p14="http://schemas.microsoft.com/office/powerpoint/2010/main" val="3993764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615874"/>
            <a:ext cx="10091084" cy="709053"/>
          </a:xfrm>
        </p:spPr>
        <p:txBody>
          <a:bodyPr/>
          <a:lstStyle/>
          <a:p>
            <a:r>
              <a:rPr lang="en-US" dirty="0"/>
              <a:t>Resources </a:t>
            </a:r>
          </a:p>
        </p:txBody>
      </p:sp>
      <p:sp>
        <p:nvSpPr>
          <p:cNvPr id="3" name="Content Placeholder 2"/>
          <p:cNvSpPr>
            <a:spLocks noGrp="1"/>
          </p:cNvSpPr>
          <p:nvPr>
            <p:ph idx="1"/>
          </p:nvPr>
        </p:nvSpPr>
        <p:spPr>
          <a:xfrm>
            <a:off x="993913" y="1450228"/>
            <a:ext cx="11198087" cy="4744758"/>
          </a:xfrm>
        </p:spPr>
        <p:txBody>
          <a:bodyPr>
            <a:normAutofit/>
          </a:bodyPr>
          <a:lstStyle/>
          <a:p>
            <a:pPr marL="344487" indent="0">
              <a:buNone/>
            </a:pPr>
            <a:r>
              <a:rPr lang="en-US" sz="2400" b="1" dirty="0">
                <a:solidFill>
                  <a:srgbClr val="ED7D31"/>
                </a:solidFill>
              </a:rPr>
              <a:t>Community Resources:</a:t>
            </a:r>
          </a:p>
          <a:p>
            <a:pPr marL="688975" indent="-344488"/>
            <a:r>
              <a:rPr lang="en-US" dirty="0">
                <a:solidFill>
                  <a:schemeClr val="tx1">
                    <a:lumMod val="50000"/>
                    <a:lumOff val="50000"/>
                  </a:schemeClr>
                </a:solidFill>
              </a:rPr>
              <a:t>UNR Disabilities Resource Center</a:t>
            </a:r>
          </a:p>
          <a:p>
            <a:pPr marL="688975" indent="-344488"/>
            <a:r>
              <a:rPr lang="en-US" dirty="0">
                <a:solidFill>
                  <a:schemeClr val="tx1">
                    <a:lumMod val="50000"/>
                    <a:lumOff val="50000"/>
                  </a:schemeClr>
                </a:solidFill>
              </a:rPr>
              <a:t>Nevada Center for Excellence in Disabilities Directory</a:t>
            </a:r>
          </a:p>
          <a:p>
            <a:pPr marL="688975" indent="-344488"/>
            <a:r>
              <a:rPr lang="en-US" dirty="0">
                <a:solidFill>
                  <a:schemeClr val="tx1">
                    <a:lumMod val="50000"/>
                    <a:lumOff val="50000"/>
                  </a:schemeClr>
                </a:solidFill>
              </a:rPr>
              <a:t>CASAT on Demand Resources &amp; Downloads</a:t>
            </a:r>
          </a:p>
          <a:p>
            <a:pPr marL="688975" indent="-344488"/>
            <a:r>
              <a:rPr lang="en-US" dirty="0">
                <a:solidFill>
                  <a:schemeClr val="tx1">
                    <a:lumMod val="50000"/>
                    <a:lumOff val="50000"/>
                  </a:schemeClr>
                </a:solidFill>
              </a:rPr>
              <a:t>Pacific Southwest Addiction Technology Transfer Center (PSATTC)</a:t>
            </a:r>
          </a:p>
          <a:p>
            <a:pPr marL="688975" indent="-344488"/>
            <a:r>
              <a:rPr lang="en-US" dirty="0">
                <a:solidFill>
                  <a:schemeClr val="tx1">
                    <a:lumMod val="50000"/>
                    <a:lumOff val="50000"/>
                  </a:schemeClr>
                </a:solidFill>
              </a:rPr>
              <a:t>The Mental Health Technology Transfer Center Network</a:t>
            </a:r>
          </a:p>
          <a:p>
            <a:pPr marL="688975" indent="-344488"/>
            <a:r>
              <a:rPr lang="en-US" dirty="0"/>
              <a:t>The Prevention Technology Transfer Center Network</a:t>
            </a:r>
          </a:p>
          <a:p>
            <a:pPr marL="688975" indent="-344488"/>
            <a:r>
              <a:rPr lang="en-US" dirty="0"/>
              <a:t>Dep. of Health &amp; Human Services Aging and Disability Services Division</a:t>
            </a:r>
          </a:p>
          <a:p>
            <a:pPr marL="688975" indent="-344488"/>
            <a:r>
              <a:rPr lang="en-US" dirty="0"/>
              <a:t>SAMHSA’s Technology Transfer Center (TTC) Programs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544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20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FC8003-58B1-4685-9800-8F8784BC0007}"/>
              </a:ext>
            </a:extLst>
          </p:cNvPr>
          <p:cNvSpPr>
            <a:spLocks noGrp="1"/>
          </p:cNvSpPr>
          <p:nvPr>
            <p:ph type="title"/>
          </p:nvPr>
        </p:nvSpPr>
        <p:spPr>
          <a:xfrm>
            <a:off x="1665687" y="1346257"/>
            <a:ext cx="10091084" cy="709053"/>
          </a:xfrm>
        </p:spPr>
        <p:txBody>
          <a:bodyPr/>
          <a:lstStyle/>
          <a:p>
            <a:r>
              <a:rPr lang="en-US" dirty="0"/>
              <a:t>Suicide Prevention Starts With You</a:t>
            </a:r>
          </a:p>
        </p:txBody>
      </p:sp>
      <p:sp>
        <p:nvSpPr>
          <p:cNvPr id="2" name="Slide Number Placeholder 1">
            <a:extLst>
              <a:ext uri="{FF2B5EF4-FFF2-40B4-BE49-F238E27FC236}">
                <a16:creationId xmlns:a16="http://schemas.microsoft.com/office/drawing/2014/main" id="{912C8BD5-6E45-A388-D1A8-A78BE30887FE}"/>
              </a:ext>
            </a:extLst>
          </p:cNvPr>
          <p:cNvSpPr>
            <a:spLocks noGrp="1"/>
          </p:cNvSpPr>
          <p:nvPr>
            <p:ph type="sldNum" sz="quarter" idx="12"/>
          </p:nvPr>
        </p:nvSpPr>
        <p:spPr/>
        <p:txBody>
          <a:bodyPr/>
          <a:lstStyle/>
          <a:p>
            <a:pPr lvl="0"/>
            <a:fld id="{6D486360-FF34-7B48-AD05-62F8407C4C7E}" type="slidenum">
              <a:rPr lang="en-US" noProof="0" smtClean="0"/>
              <a:pPr lvl="0"/>
              <a:t>4</a:t>
            </a:fld>
            <a:endParaRPr lang="en-US" noProof="0"/>
          </a:p>
        </p:txBody>
      </p:sp>
      <p:pic>
        <p:nvPicPr>
          <p:cNvPr id="4" name="Picture 3" descr="Depression and &lt;strong&gt;Suicide&lt;/strong&gt; has Risen among Teens, and Here is a Likely Culpr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291" y="3401568"/>
            <a:ext cx="6979228" cy="3438144"/>
          </a:xfrm>
          <a:prstGeom prst="rect">
            <a:avLst/>
          </a:prstGeom>
        </p:spPr>
      </p:pic>
      <p:pic>
        <p:nvPicPr>
          <p:cNvPr id="1026" name="Picture 2" descr="Suicide prevention starts with you. Friends and family exhibiting unusual behaviors may be showing signs of a struggle with their mental health. Help prevent suicide by recognizing warning signs.">
            <a:extLst>
              <a:ext uri="{FF2B5EF4-FFF2-40B4-BE49-F238E27FC236}">
                <a16:creationId xmlns:a16="http://schemas.microsoft.com/office/drawing/2014/main" id="{DF386505-498D-58BF-4C8D-D0786592EF7A}"/>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r="645" b="80000"/>
          <a:stretch/>
        </p:blipFill>
        <p:spPr bwMode="auto">
          <a:xfrm>
            <a:off x="824973" y="786384"/>
            <a:ext cx="1133654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707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1248"/>
            <a:ext cx="9385539" cy="1142861"/>
          </a:xfrm>
        </p:spPr>
        <p:txBody>
          <a:bodyPr>
            <a:normAutofit/>
          </a:bodyPr>
          <a:lstStyle/>
          <a:p>
            <a:r>
              <a:rPr lang="en-US" sz="3600" dirty="0"/>
              <a:t>Mental Health Spectrum</a:t>
            </a:r>
          </a:p>
        </p:txBody>
      </p:sp>
      <p:sp>
        <p:nvSpPr>
          <p:cNvPr id="4" name="Text Placeholder 3"/>
          <p:cNvSpPr>
            <a:spLocks noGrp="1"/>
          </p:cNvSpPr>
          <p:nvPr>
            <p:ph type="body" sz="half" idx="2"/>
          </p:nvPr>
        </p:nvSpPr>
        <p:spPr>
          <a:xfrm>
            <a:off x="914400" y="1082781"/>
            <a:ext cx="11277600" cy="1568290"/>
          </a:xfrm>
        </p:spPr>
        <p:txBody>
          <a:bodyPr>
            <a:normAutofit/>
          </a:bodyPr>
          <a:lstStyle/>
          <a:p>
            <a:pPr marL="457200" indent="-228600">
              <a:spcAft>
                <a:spcPts val="600"/>
              </a:spcAft>
              <a:buFont typeface="Arial" panose="020B0604020202020204" pitchFamily="34" charset="0"/>
              <a:buChar char="•"/>
            </a:pPr>
            <a:r>
              <a:rPr lang="en-US" sz="3600" dirty="0">
                <a:solidFill>
                  <a:schemeClr val="tx1">
                    <a:lumMod val="50000"/>
                    <a:lumOff val="50000"/>
                  </a:schemeClr>
                </a:solidFill>
              </a:rPr>
              <a:t>Mental Health is multidimensional (non-binary)</a:t>
            </a:r>
          </a:p>
          <a:p>
            <a:pPr marL="457200" indent="-228600">
              <a:spcAft>
                <a:spcPts val="600"/>
              </a:spcAft>
              <a:buFont typeface="Arial" panose="020B0604020202020204" pitchFamily="34" charset="0"/>
              <a:buChar char="•"/>
            </a:pPr>
            <a:r>
              <a:rPr lang="en-US" sz="3600" dirty="0">
                <a:solidFill>
                  <a:schemeClr val="tx1">
                    <a:lumMod val="50000"/>
                    <a:lumOff val="50000"/>
                  </a:schemeClr>
                </a:solidFill>
              </a:rPr>
              <a:t>Suicide is the end stage of mental health disease</a:t>
            </a:r>
          </a:p>
          <a:p>
            <a:endParaRPr lang="en-US" dirty="0"/>
          </a:p>
        </p:txBody>
      </p:sp>
      <p:sp>
        <p:nvSpPr>
          <p:cNvPr id="5" name="Slide Number Placeholder 4"/>
          <p:cNvSpPr>
            <a:spLocks noGrp="1"/>
          </p:cNvSpPr>
          <p:nvPr>
            <p:ph type="sldNum" sz="quarter" idx="12"/>
          </p:nvPr>
        </p:nvSpPr>
        <p:spPr/>
        <p:txBody>
          <a:bodyPr/>
          <a:lstStyle/>
          <a:p>
            <a:fld id="{6D486360-FF34-7B48-AD05-62F8407C4C7E}" type="slidenum">
              <a:rPr lang="en-US" smtClean="0"/>
              <a:t>5</a:t>
            </a:fld>
            <a:endParaRPr lang="en-US"/>
          </a:p>
        </p:txBody>
      </p:sp>
      <p:pic>
        <p:nvPicPr>
          <p:cNvPr id="6" name="Content Placeholder 5" descr="Graphical user interface, application&#10;&#10;Description automatically generated">
            <a:extLst>
              <a:ext uri="{FF2B5EF4-FFF2-40B4-BE49-F238E27FC236}">
                <a16:creationId xmlns:a16="http://schemas.microsoft.com/office/drawing/2014/main" id="{FB0EEF98-4011-4246-690B-67345242AF61}"/>
              </a:ext>
            </a:extLst>
          </p:cNvPr>
          <p:cNvPicPr>
            <a:picLocks noGrp="1" noChangeAspect="1"/>
          </p:cNvPicPr>
          <p:nvPr>
            <p:ph idx="1"/>
          </p:nvPr>
        </p:nvPicPr>
        <p:blipFill>
          <a:blip r:embed="rId3">
            <a:duotone>
              <a:schemeClr val="accent2">
                <a:shade val="45000"/>
                <a:satMod val="135000"/>
              </a:schemeClr>
              <a:prstClr val="white"/>
            </a:duotone>
          </a:blip>
          <a:stretch>
            <a:fillRect/>
          </a:stretch>
        </p:blipFill>
        <p:spPr>
          <a:xfrm>
            <a:off x="914400" y="2303598"/>
            <a:ext cx="10936224" cy="3745084"/>
          </a:xfrm>
          <a:prstGeom prst="rect">
            <a:avLst/>
          </a:prstGeom>
        </p:spPr>
      </p:pic>
    </p:spTree>
    <p:extLst>
      <p:ext uri="{BB962C8B-B14F-4D97-AF65-F5344CB8AC3E}">
        <p14:creationId xmlns:p14="http://schemas.microsoft.com/office/powerpoint/2010/main" val="2038666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Saving Lives Worldwide - A Call to Action - The Columbia Lighthouse Project">
            <a:hlinkClick r:id="" action="ppaction://media"/>
            <a:extLst>
              <a:ext uri="{FF2B5EF4-FFF2-40B4-BE49-F238E27FC236}">
                <a16:creationId xmlns:a16="http://schemas.microsoft.com/office/drawing/2014/main" id="{0D0744B3-192E-637E-EBD5-38DBD85613E3}"/>
              </a:ext>
            </a:extLst>
          </p:cNvPr>
          <p:cNvPicPr>
            <a:picLocks noGrp="1" noRot="1" noChangeAspect="1"/>
          </p:cNvPicPr>
          <p:nvPr>
            <p:ph idx="1"/>
            <a:videoFile r:link="rId1"/>
          </p:nvPr>
        </p:nvPicPr>
        <p:blipFill>
          <a:blip r:embed="rId4"/>
          <a:stretch>
            <a:fillRect/>
          </a:stretch>
        </p:blipFill>
        <p:spPr>
          <a:xfrm>
            <a:off x="1155939" y="39401"/>
            <a:ext cx="10439400" cy="5898261"/>
          </a:xfrm>
          <a:prstGeom prst="rect">
            <a:avLst/>
          </a:prstGeom>
        </p:spPr>
      </p:pic>
      <p:sp>
        <p:nvSpPr>
          <p:cNvPr id="10" name="TextBox 9">
            <a:extLst>
              <a:ext uri="{FF2B5EF4-FFF2-40B4-BE49-F238E27FC236}">
                <a16:creationId xmlns:a16="http://schemas.microsoft.com/office/drawing/2014/main" id="{F7C9186F-48B4-60F8-16BE-101CE60992AB}"/>
              </a:ext>
            </a:extLst>
          </p:cNvPr>
          <p:cNvSpPr txBox="1"/>
          <p:nvPr/>
        </p:nvSpPr>
        <p:spPr>
          <a:xfrm>
            <a:off x="4178402" y="6017927"/>
            <a:ext cx="4448013" cy="400110"/>
          </a:xfrm>
          <a:prstGeom prst="rect">
            <a:avLst/>
          </a:prstGeom>
          <a:noFill/>
        </p:spPr>
        <p:txBody>
          <a:bodyPr wrap="none" rtlCol="0">
            <a:spAutoFit/>
          </a:bodyPr>
          <a:lstStyle/>
          <a:p>
            <a:r>
              <a:rPr lang="en-US" sz="2000" dirty="0">
                <a:solidFill>
                  <a:schemeClr val="bg1">
                    <a:lumMod val="50000"/>
                  </a:schemeClr>
                </a:solidFill>
              </a:rPr>
              <a:t>Source: The Colombia Lighthouse Project</a:t>
            </a:r>
          </a:p>
        </p:txBody>
      </p:sp>
      <p:sp>
        <p:nvSpPr>
          <p:cNvPr id="2" name="Slide Number Placeholder 1">
            <a:extLst>
              <a:ext uri="{FF2B5EF4-FFF2-40B4-BE49-F238E27FC236}">
                <a16:creationId xmlns:a16="http://schemas.microsoft.com/office/drawing/2014/main" id="{F78F3B09-D03C-D1A3-5B5C-844762E77CAA}"/>
              </a:ext>
            </a:extLst>
          </p:cNvPr>
          <p:cNvSpPr>
            <a:spLocks noGrp="1"/>
          </p:cNvSpPr>
          <p:nvPr>
            <p:ph type="sldNum" sz="quarter" idx="12"/>
          </p:nvPr>
        </p:nvSpPr>
        <p:spPr/>
        <p:txBody>
          <a:bodyPr/>
          <a:lstStyle/>
          <a:p>
            <a:fld id="{6D486360-FF34-7B48-AD05-62F8407C4C7E}" type="slidenum">
              <a:rPr lang="en-US" smtClean="0"/>
              <a:t>6</a:t>
            </a:fld>
            <a:endParaRPr lang="en-US"/>
          </a:p>
        </p:txBody>
      </p:sp>
    </p:spTree>
    <p:extLst>
      <p:ext uri="{BB962C8B-B14F-4D97-AF65-F5344CB8AC3E}">
        <p14:creationId xmlns:p14="http://schemas.microsoft.com/office/powerpoint/2010/main" val="60447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13F8-597D-C579-0DEF-D87D3F2D4160}"/>
              </a:ext>
            </a:extLst>
          </p:cNvPr>
          <p:cNvSpPr>
            <a:spLocks noGrp="1"/>
          </p:cNvSpPr>
          <p:nvPr>
            <p:ph type="title"/>
          </p:nvPr>
        </p:nvSpPr>
        <p:spPr>
          <a:xfrm>
            <a:off x="534838" y="274267"/>
            <a:ext cx="10091084" cy="1017764"/>
          </a:xfrm>
          <a:solidFill>
            <a:schemeClr val="bg1"/>
          </a:solidFill>
        </p:spPr>
        <p:txBody>
          <a:bodyPr>
            <a:normAutofit fontScale="90000"/>
          </a:bodyPr>
          <a:lstStyle/>
          <a:p>
            <a:pPr algn="ctr"/>
            <a:r>
              <a:rPr lang="en-US" dirty="0"/>
              <a:t>National State of Emergency: </a:t>
            </a:r>
            <a:br>
              <a:rPr lang="en-US" dirty="0"/>
            </a:br>
            <a:r>
              <a:rPr lang="en-US" dirty="0"/>
              <a:t>Youth &amp; Adolescent Mental Health</a:t>
            </a:r>
          </a:p>
        </p:txBody>
      </p:sp>
      <p:sp>
        <p:nvSpPr>
          <p:cNvPr id="3" name="Slide Number Placeholder 2">
            <a:extLst>
              <a:ext uri="{FF2B5EF4-FFF2-40B4-BE49-F238E27FC236}">
                <a16:creationId xmlns:a16="http://schemas.microsoft.com/office/drawing/2014/main" id="{DF11EDBD-85CF-E881-15D6-FDA1E9A43F51}"/>
              </a:ext>
            </a:extLst>
          </p:cNvPr>
          <p:cNvSpPr>
            <a:spLocks noGrp="1"/>
          </p:cNvSpPr>
          <p:nvPr>
            <p:ph type="sldNum" sz="quarter" idx="12"/>
          </p:nvPr>
        </p:nvSpPr>
        <p:spPr/>
        <p:txBody>
          <a:bodyPr/>
          <a:lstStyle/>
          <a:p>
            <a:fld id="{6D486360-FF34-7B48-AD05-62F8407C4C7E}" type="slidenum">
              <a:rPr lang="en-US" smtClean="0"/>
              <a:t>7</a:t>
            </a:fld>
            <a:endParaRPr lang="en-US"/>
          </a:p>
        </p:txBody>
      </p:sp>
      <p:sp>
        <p:nvSpPr>
          <p:cNvPr id="5" name="TextBox 4">
            <a:extLst>
              <a:ext uri="{FF2B5EF4-FFF2-40B4-BE49-F238E27FC236}">
                <a16:creationId xmlns:a16="http://schemas.microsoft.com/office/drawing/2014/main" id="{A89512D5-024B-53FC-B269-45E774CDF2E3}"/>
              </a:ext>
            </a:extLst>
          </p:cNvPr>
          <p:cNvSpPr txBox="1"/>
          <p:nvPr/>
        </p:nvSpPr>
        <p:spPr>
          <a:xfrm>
            <a:off x="300038" y="1643063"/>
            <a:ext cx="11587162" cy="5016758"/>
          </a:xfrm>
          <a:prstGeom prst="rect">
            <a:avLst/>
          </a:prstGeom>
          <a:noFill/>
        </p:spPr>
        <p:txBody>
          <a:bodyPr wrap="square">
            <a:spAutoFit/>
          </a:bodyPr>
          <a:lstStyle/>
          <a:p>
            <a:r>
              <a:rPr lang="en-US" sz="3600" i="0" dirty="0">
                <a:solidFill>
                  <a:schemeClr val="bg1">
                    <a:lumMod val="50000"/>
                  </a:schemeClr>
                </a:solidFill>
                <a:effectLst/>
              </a:rPr>
              <a:t>This worsening crisis in child/adolescent mental health is inextricably tied to the </a:t>
            </a:r>
            <a:r>
              <a:rPr lang="en-US" sz="3600" b="1" i="0" dirty="0">
                <a:solidFill>
                  <a:srgbClr val="ED7D31"/>
                </a:solidFill>
                <a:effectLst/>
              </a:rPr>
              <a:t>stress brought on by COVID-19 </a:t>
            </a:r>
            <a:r>
              <a:rPr lang="en-US" sz="3600" i="0" dirty="0">
                <a:solidFill>
                  <a:schemeClr val="bg1">
                    <a:lumMod val="50000"/>
                  </a:schemeClr>
                </a:solidFill>
                <a:effectLst/>
              </a:rPr>
              <a:t>and the </a:t>
            </a:r>
            <a:r>
              <a:rPr lang="en-US" sz="3600" b="1" i="0" dirty="0">
                <a:solidFill>
                  <a:srgbClr val="ED7D31"/>
                </a:solidFill>
                <a:effectLst/>
              </a:rPr>
              <a:t>ongoing struggle for racial justice </a:t>
            </a:r>
            <a:r>
              <a:rPr lang="en-US" sz="3600" i="0" dirty="0">
                <a:solidFill>
                  <a:schemeClr val="bg1">
                    <a:lumMod val="50000"/>
                  </a:schemeClr>
                </a:solidFill>
                <a:effectLst/>
              </a:rPr>
              <a:t>and represents an acceleration of trends observed prior to 2020. </a:t>
            </a:r>
          </a:p>
          <a:p>
            <a:endParaRPr lang="en-US" sz="3600" i="0" dirty="0">
              <a:solidFill>
                <a:schemeClr val="bg1">
                  <a:lumMod val="50000"/>
                </a:schemeClr>
              </a:solidFill>
              <a:effectLst/>
            </a:endParaRPr>
          </a:p>
          <a:p>
            <a:r>
              <a:rPr lang="en-US" sz="3600" i="0" dirty="0">
                <a:solidFill>
                  <a:schemeClr val="bg1">
                    <a:lumMod val="50000"/>
                  </a:schemeClr>
                </a:solidFill>
                <a:effectLst/>
              </a:rPr>
              <a:t>Rates of childhood mental health concerns and suicide rose steadily between 2010-2020 – by </a:t>
            </a:r>
            <a:r>
              <a:rPr lang="en-US" sz="3600" b="1" i="0" dirty="0">
                <a:solidFill>
                  <a:srgbClr val="ED7D31"/>
                </a:solidFill>
                <a:effectLst/>
              </a:rPr>
              <a:t>2018 suicide</a:t>
            </a:r>
            <a:r>
              <a:rPr lang="en-US" sz="3600" b="1" i="0" dirty="0">
                <a:solidFill>
                  <a:schemeClr val="bg1">
                    <a:lumMod val="50000"/>
                  </a:schemeClr>
                </a:solidFill>
                <a:effectLst/>
              </a:rPr>
              <a:t> </a:t>
            </a:r>
            <a:r>
              <a:rPr lang="en-US" sz="3600" i="0" dirty="0">
                <a:solidFill>
                  <a:schemeClr val="bg1">
                    <a:lumMod val="50000"/>
                  </a:schemeClr>
                </a:solidFill>
                <a:effectLst/>
              </a:rPr>
              <a:t>was the </a:t>
            </a:r>
            <a:r>
              <a:rPr lang="en-US" sz="3600" b="1" i="0" dirty="0">
                <a:solidFill>
                  <a:srgbClr val="ED7D31"/>
                </a:solidFill>
                <a:effectLst/>
              </a:rPr>
              <a:t>second leading cause of death for youth ages 10-24.</a:t>
            </a:r>
            <a:r>
              <a:rPr lang="en-US" sz="3600" b="1" i="0" dirty="0">
                <a:solidFill>
                  <a:schemeClr val="bg1">
                    <a:lumMod val="50000"/>
                  </a:schemeClr>
                </a:solidFill>
                <a:effectLst/>
              </a:rPr>
              <a:t> 		</a:t>
            </a:r>
            <a:r>
              <a:rPr lang="en-US" sz="3200" b="1" i="0" dirty="0">
                <a:solidFill>
                  <a:schemeClr val="bg1">
                    <a:lumMod val="50000"/>
                  </a:schemeClr>
                </a:solidFill>
                <a:effectLst/>
              </a:rPr>
              <a:t>										</a:t>
            </a:r>
            <a:r>
              <a:rPr lang="en-US" sz="1200" i="0" dirty="0">
                <a:solidFill>
                  <a:schemeClr val="bg1">
                    <a:lumMod val="50000"/>
                  </a:schemeClr>
                </a:solidFill>
                <a:effectLst/>
              </a:rPr>
              <a:t>(October 2021 )</a:t>
            </a:r>
            <a:endParaRPr lang="en-US" sz="1200" dirty="0">
              <a:solidFill>
                <a:schemeClr val="bg1">
                  <a:lumMod val="50000"/>
                </a:schemeClr>
              </a:solidFill>
            </a:endParaRPr>
          </a:p>
        </p:txBody>
      </p:sp>
    </p:spTree>
    <p:extLst>
      <p:ext uri="{BB962C8B-B14F-4D97-AF65-F5344CB8AC3E}">
        <p14:creationId xmlns:p14="http://schemas.microsoft.com/office/powerpoint/2010/main" val="1739844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7671-CB5D-9590-824C-C308158ADCA7}"/>
              </a:ext>
            </a:extLst>
          </p:cNvPr>
          <p:cNvSpPr>
            <a:spLocks noGrp="1"/>
          </p:cNvSpPr>
          <p:nvPr>
            <p:ph type="title"/>
          </p:nvPr>
        </p:nvSpPr>
        <p:spPr>
          <a:xfrm>
            <a:off x="896955" y="-33263"/>
            <a:ext cx="8947895" cy="866626"/>
          </a:xfrm>
        </p:spPr>
        <p:txBody>
          <a:bodyPr>
            <a:normAutofit/>
          </a:bodyPr>
          <a:lstStyle/>
          <a:p>
            <a:pPr algn="ctr"/>
            <a:r>
              <a:rPr lang="en-US" sz="4000" dirty="0"/>
              <a:t>Centers for Disease Control </a:t>
            </a:r>
          </a:p>
        </p:txBody>
      </p:sp>
      <p:sp>
        <p:nvSpPr>
          <p:cNvPr id="4" name="Text Placeholder 3">
            <a:extLst>
              <a:ext uri="{FF2B5EF4-FFF2-40B4-BE49-F238E27FC236}">
                <a16:creationId xmlns:a16="http://schemas.microsoft.com/office/drawing/2014/main" id="{49438F5B-F3FA-E111-A0F0-BEAEB8CD9DDE}"/>
              </a:ext>
            </a:extLst>
          </p:cNvPr>
          <p:cNvSpPr>
            <a:spLocks noGrp="1"/>
          </p:cNvSpPr>
          <p:nvPr>
            <p:ph type="body" sz="half" idx="2"/>
          </p:nvPr>
        </p:nvSpPr>
        <p:spPr>
          <a:xfrm>
            <a:off x="896955" y="4917316"/>
            <a:ext cx="11033109" cy="1112009"/>
          </a:xfrm>
        </p:spPr>
        <p:txBody>
          <a:bodyPr>
            <a:normAutofit fontScale="92500" lnSpcReduction="20000"/>
          </a:bodyPr>
          <a:lstStyle/>
          <a:p>
            <a:pPr algn="ctr">
              <a:lnSpc>
                <a:spcPct val="120000"/>
              </a:lnSpc>
            </a:pPr>
            <a:r>
              <a:rPr lang="en-US" sz="3400" b="1" i="1" dirty="0"/>
              <a:t>Mental health challenges and conditions represent our nation’s largest source of disability.</a:t>
            </a:r>
            <a:endParaRPr lang="en-US" sz="3400" b="1" dirty="0">
              <a:solidFill>
                <a:schemeClr val="tx1">
                  <a:lumMod val="50000"/>
                  <a:lumOff val="50000"/>
                </a:schemeClr>
              </a:solidFill>
            </a:endParaRPr>
          </a:p>
          <a:p>
            <a:endParaRPr lang="en-US" sz="1600" dirty="0">
              <a:solidFill>
                <a:schemeClr val="tx1">
                  <a:lumMod val="50000"/>
                  <a:lumOff val="50000"/>
                </a:schemeClr>
              </a:solidFill>
            </a:endParaRPr>
          </a:p>
          <a:p>
            <a:endParaRPr lang="en-US" dirty="0"/>
          </a:p>
        </p:txBody>
      </p:sp>
      <p:pic>
        <p:nvPicPr>
          <p:cNvPr id="6" name="Content Placeholder 5" descr="Suicide is the 12th leading cause of death in the US. In 2020, 45,979 Americans died by suicide. In 2020, there were an estimated 1.20 Million suicide attempts.">
            <a:extLst>
              <a:ext uri="{FF2B5EF4-FFF2-40B4-BE49-F238E27FC236}">
                <a16:creationId xmlns:a16="http://schemas.microsoft.com/office/drawing/2014/main" id="{989C6B8D-81A0-F911-1824-326399CBEEDF}"/>
              </a:ext>
            </a:extLst>
          </p:cNvPr>
          <p:cNvPicPr>
            <a:picLocks noGrp="1" noChangeAspect="1"/>
          </p:cNvPicPr>
          <p:nvPr>
            <p:ph idx="1"/>
          </p:nvPr>
        </p:nvPicPr>
        <p:blipFill>
          <a:blip r:embed="rId3">
            <a:duotone>
              <a:schemeClr val="accent2">
                <a:shade val="45000"/>
                <a:satMod val="135000"/>
              </a:schemeClr>
              <a:prstClr val="white"/>
            </a:duotone>
          </a:blip>
          <a:stretch>
            <a:fillRect/>
          </a:stretch>
        </p:blipFill>
        <p:spPr>
          <a:xfrm>
            <a:off x="896955" y="1494586"/>
            <a:ext cx="11033109" cy="3422730"/>
          </a:xfrm>
          <a:prstGeom prst="rect">
            <a:avLst/>
          </a:prstGeom>
        </p:spPr>
      </p:pic>
      <p:sp>
        <p:nvSpPr>
          <p:cNvPr id="3" name="Slide Number Placeholder 2">
            <a:extLst>
              <a:ext uri="{FF2B5EF4-FFF2-40B4-BE49-F238E27FC236}">
                <a16:creationId xmlns:a16="http://schemas.microsoft.com/office/drawing/2014/main" id="{818AE740-2769-D8FC-4286-6C0AAC69ABE8}"/>
              </a:ext>
            </a:extLst>
          </p:cNvPr>
          <p:cNvSpPr>
            <a:spLocks noGrp="1"/>
          </p:cNvSpPr>
          <p:nvPr>
            <p:ph type="sldNum" sz="quarter" idx="12"/>
          </p:nvPr>
        </p:nvSpPr>
        <p:spPr/>
        <p:txBody>
          <a:bodyPr/>
          <a:lstStyle/>
          <a:p>
            <a:fld id="{6D486360-FF34-7B48-AD05-62F8407C4C7E}" type="slidenum">
              <a:rPr lang="en-US" smtClean="0"/>
              <a:t>8</a:t>
            </a:fld>
            <a:endParaRPr lang="en-US"/>
          </a:p>
        </p:txBody>
      </p:sp>
    </p:spTree>
    <p:extLst>
      <p:ext uri="{BB962C8B-B14F-4D97-AF65-F5344CB8AC3E}">
        <p14:creationId xmlns:p14="http://schemas.microsoft.com/office/powerpoint/2010/main" val="248993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1029-894B-6952-FCC1-716FC9A64D46}"/>
              </a:ext>
            </a:extLst>
          </p:cNvPr>
          <p:cNvSpPr>
            <a:spLocks noGrp="1"/>
          </p:cNvSpPr>
          <p:nvPr>
            <p:ph type="title"/>
          </p:nvPr>
        </p:nvSpPr>
        <p:spPr>
          <a:xfrm>
            <a:off x="1041400" y="234136"/>
            <a:ext cx="10091084" cy="709053"/>
          </a:xfrm>
        </p:spPr>
        <p:txBody>
          <a:bodyPr>
            <a:normAutofit/>
          </a:bodyPr>
          <a:lstStyle/>
          <a:p>
            <a:pPr algn="ctr"/>
            <a:r>
              <a:rPr lang="en-US" sz="4000" dirty="0">
                <a:solidFill>
                  <a:schemeClr val="accent2"/>
                </a:solidFill>
              </a:rPr>
              <a:t>Suicide</a:t>
            </a:r>
            <a:r>
              <a:rPr lang="en-US" sz="4000" dirty="0"/>
              <a:t> and Substance Use</a:t>
            </a:r>
          </a:p>
        </p:txBody>
      </p:sp>
      <p:sp>
        <p:nvSpPr>
          <p:cNvPr id="4" name="TextBox 3">
            <a:extLst>
              <a:ext uri="{FF2B5EF4-FFF2-40B4-BE49-F238E27FC236}">
                <a16:creationId xmlns:a16="http://schemas.microsoft.com/office/drawing/2014/main" id="{4515D3B6-6059-F635-9445-DED257992147}"/>
              </a:ext>
            </a:extLst>
          </p:cNvPr>
          <p:cNvSpPr txBox="1"/>
          <p:nvPr/>
        </p:nvSpPr>
        <p:spPr>
          <a:xfrm>
            <a:off x="1041400" y="988200"/>
            <a:ext cx="11150600" cy="5616922"/>
          </a:xfrm>
          <a:prstGeom prst="rect">
            <a:avLst/>
          </a:prstGeom>
          <a:noFill/>
        </p:spPr>
        <p:txBody>
          <a:bodyPr wrap="square">
            <a:spAutoFit/>
          </a:bodyPr>
          <a:lstStyle/>
          <a:p>
            <a:pPr marL="342900" indent="-342900">
              <a:buFont typeface="Arial" panose="020B0604020202020204" pitchFamily="34" charset="0"/>
              <a:buChar char="•"/>
            </a:pPr>
            <a:r>
              <a:rPr lang="en-US" sz="3200" dirty="0">
                <a:solidFill>
                  <a:schemeClr val="bg1">
                    <a:lumMod val="50000"/>
                  </a:schemeClr>
                </a:solidFill>
              </a:rPr>
              <a:t>Over </a:t>
            </a:r>
            <a:r>
              <a:rPr lang="en-US" sz="3200" b="1" dirty="0">
                <a:solidFill>
                  <a:srgbClr val="ED7D31"/>
                </a:solidFill>
              </a:rPr>
              <a:t>50%</a:t>
            </a:r>
            <a:r>
              <a:rPr lang="en-US" sz="3200" dirty="0">
                <a:solidFill>
                  <a:schemeClr val="bg1">
                    <a:lumMod val="50000"/>
                  </a:schemeClr>
                </a:solidFill>
              </a:rPr>
              <a:t> of suicides associated with dependence on drugs/alcohol</a:t>
            </a:r>
          </a:p>
          <a:p>
            <a:pPr marL="342900" indent="-342900">
              <a:buFont typeface="Arial" panose="020B0604020202020204" pitchFamily="34" charset="0"/>
              <a:buChar char="•"/>
            </a:pPr>
            <a:r>
              <a:rPr lang="en-US" sz="3200" dirty="0">
                <a:solidFill>
                  <a:schemeClr val="bg1">
                    <a:lumMod val="50000"/>
                  </a:schemeClr>
                </a:solidFill>
              </a:rPr>
              <a:t>At least </a:t>
            </a:r>
            <a:r>
              <a:rPr lang="en-US" sz="3200" b="1" dirty="0">
                <a:solidFill>
                  <a:srgbClr val="ED7D31"/>
                </a:solidFill>
              </a:rPr>
              <a:t>25%</a:t>
            </a:r>
            <a:r>
              <a:rPr lang="en-US" sz="3200" dirty="0">
                <a:solidFill>
                  <a:schemeClr val="bg1">
                    <a:lumMod val="50000"/>
                  </a:schemeClr>
                </a:solidFill>
              </a:rPr>
              <a:t> of people with alcohol/drug active addiction die by suicide.</a:t>
            </a:r>
          </a:p>
          <a:p>
            <a:pPr marL="342900" indent="-342900">
              <a:buFont typeface="Arial" panose="020B0604020202020204" pitchFamily="34" charset="0"/>
              <a:buChar char="•"/>
            </a:pPr>
            <a:r>
              <a:rPr lang="en-US" sz="3200" dirty="0">
                <a:solidFill>
                  <a:schemeClr val="bg1">
                    <a:lumMod val="50000"/>
                  </a:schemeClr>
                </a:solidFill>
              </a:rPr>
              <a:t>More than </a:t>
            </a:r>
            <a:r>
              <a:rPr lang="en-US" sz="3200" b="1" dirty="0">
                <a:solidFill>
                  <a:srgbClr val="ED7D31"/>
                </a:solidFill>
              </a:rPr>
              <a:t>70%</a:t>
            </a:r>
            <a:r>
              <a:rPr lang="en-US" sz="3200" dirty="0">
                <a:solidFill>
                  <a:srgbClr val="ED7D31"/>
                </a:solidFill>
              </a:rPr>
              <a:t> </a:t>
            </a:r>
            <a:r>
              <a:rPr lang="en-US" sz="3200" dirty="0">
                <a:solidFill>
                  <a:schemeClr val="bg1">
                    <a:lumMod val="50000"/>
                  </a:schemeClr>
                </a:solidFill>
              </a:rPr>
              <a:t>of adolescent suicides are associated with drug/alcohol use.</a:t>
            </a:r>
          </a:p>
          <a:p>
            <a:pPr marL="342900" indent="-342900">
              <a:buFont typeface="Arial" panose="020B0604020202020204" pitchFamily="34" charset="0"/>
              <a:buChar char="•"/>
            </a:pPr>
            <a:r>
              <a:rPr lang="en-US" sz="3200" dirty="0">
                <a:solidFill>
                  <a:schemeClr val="bg1">
                    <a:lumMod val="50000"/>
                  </a:schemeClr>
                </a:solidFill>
              </a:rPr>
              <a:t>Individuals treated for substance use are </a:t>
            </a:r>
            <a:r>
              <a:rPr lang="en-US" sz="3200" b="1" dirty="0">
                <a:solidFill>
                  <a:srgbClr val="ED7D31"/>
                </a:solidFill>
              </a:rPr>
              <a:t>10x</a:t>
            </a:r>
            <a:r>
              <a:rPr lang="en-US" sz="3200" dirty="0">
                <a:solidFill>
                  <a:schemeClr val="bg1">
                    <a:lumMod val="50000"/>
                  </a:schemeClr>
                </a:solidFill>
              </a:rPr>
              <a:t> greater risk of suicide.</a:t>
            </a:r>
          </a:p>
          <a:p>
            <a:pPr algn="ctr"/>
            <a:r>
              <a:rPr lang="en-US" sz="3200" b="1" dirty="0"/>
              <a:t>Depression is a common co-occurring diagnosis among people who use substances</a:t>
            </a:r>
          </a:p>
          <a:p>
            <a:pPr marL="342900" indent="-342900">
              <a:lnSpc>
                <a:spcPct val="150000"/>
              </a:lnSpc>
              <a:buFont typeface="Arial" panose="020B0604020202020204" pitchFamily="34" charset="0"/>
              <a:buChar char="•"/>
            </a:pPr>
            <a:endParaRPr lang="en-US" sz="2600" dirty="0">
              <a:solidFill>
                <a:schemeClr val="bg1">
                  <a:lumMod val="50000"/>
                </a:schemeClr>
              </a:solidFill>
            </a:endParaRPr>
          </a:p>
        </p:txBody>
      </p:sp>
      <p:sp>
        <p:nvSpPr>
          <p:cNvPr id="3" name="Slide Number Placeholder 2">
            <a:extLst>
              <a:ext uri="{FF2B5EF4-FFF2-40B4-BE49-F238E27FC236}">
                <a16:creationId xmlns:a16="http://schemas.microsoft.com/office/drawing/2014/main" id="{E702431C-7589-D7E1-D149-9F6F8778CDE4}"/>
              </a:ext>
            </a:extLst>
          </p:cNvPr>
          <p:cNvSpPr>
            <a:spLocks noGrp="1"/>
          </p:cNvSpPr>
          <p:nvPr>
            <p:ph type="sldNum" sz="quarter" idx="12"/>
          </p:nvPr>
        </p:nvSpPr>
        <p:spPr/>
        <p:txBody>
          <a:bodyPr/>
          <a:lstStyle/>
          <a:p>
            <a:fld id="{6D486360-FF34-7B48-AD05-62F8407C4C7E}" type="slidenum">
              <a:rPr lang="en-US" smtClean="0"/>
              <a:t>9</a:t>
            </a:fld>
            <a:endParaRPr lang="en-US"/>
          </a:p>
        </p:txBody>
      </p:sp>
    </p:spTree>
    <p:extLst>
      <p:ext uri="{BB962C8B-B14F-4D97-AF65-F5344CB8AC3E}">
        <p14:creationId xmlns:p14="http://schemas.microsoft.com/office/powerpoint/2010/main" val="73365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24531</TotalTime>
  <Words>7426</Words>
  <Application>Microsoft Office PowerPoint</Application>
  <PresentationFormat>Widescreen</PresentationFormat>
  <Paragraphs>576</Paragraphs>
  <Slides>36</Slides>
  <Notes>36</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Calibri</vt:lpstr>
      <vt:lpstr>Calibri Light</vt:lpstr>
      <vt:lpstr>Roboto</vt:lpstr>
      <vt:lpstr>Source Sans Pro</vt:lpstr>
      <vt:lpstr>Times New Roman</vt:lpstr>
      <vt:lpstr>Office Theme</vt:lpstr>
      <vt:lpstr>Office Theme</vt:lpstr>
      <vt:lpstr>1_Office Theme</vt:lpstr>
      <vt:lpstr>Pathways in Crisis Services Project</vt:lpstr>
      <vt:lpstr>Overview of  Suicide Prevention</vt:lpstr>
      <vt:lpstr>Disclaimer</vt:lpstr>
      <vt:lpstr>Suicide Prevention Starts With You</vt:lpstr>
      <vt:lpstr>Mental Health Spectrum</vt:lpstr>
      <vt:lpstr>PowerPoint Presentation</vt:lpstr>
      <vt:lpstr>National State of Emergency:  Youth &amp; Adolescent Mental Health</vt:lpstr>
      <vt:lpstr>Centers for Disease Control </vt:lpstr>
      <vt:lpstr>Suicide and Substance Use</vt:lpstr>
      <vt:lpstr>Substance Use and Suicide</vt:lpstr>
      <vt:lpstr>Leading Methods of Suicide</vt:lpstr>
      <vt:lpstr>Opiates and Suicide – 3 Possible Links</vt:lpstr>
      <vt:lpstr>Discussion</vt:lpstr>
      <vt:lpstr>PowerPoint Presentation</vt:lpstr>
      <vt:lpstr>Risk and Protective Factors for Suicide</vt:lpstr>
      <vt:lpstr>Common Risk Factors for Premature Death</vt:lpstr>
      <vt:lpstr>Identifying Areas of High Need and/or Opportunity</vt:lpstr>
      <vt:lpstr>Zero Suicide Framework</vt:lpstr>
      <vt:lpstr>Discussion</vt:lpstr>
      <vt:lpstr>Collaborators in Suicide Prevention</vt:lpstr>
      <vt:lpstr>Suicide Safer Care Training </vt:lpstr>
      <vt:lpstr>Counseling on Access to Lethal Means (CALM)</vt:lpstr>
      <vt:lpstr>Treat: Suicide-Specific Brief Interventions: David Jobes </vt:lpstr>
      <vt:lpstr>Survivors of Suicide Attempts Group (SOSA)</vt:lpstr>
      <vt:lpstr>Goals for the Support Group</vt:lpstr>
      <vt:lpstr>Goals for the Support Group</vt:lpstr>
      <vt:lpstr>Goals for the Support Group</vt:lpstr>
      <vt:lpstr>Ask Suicide Questions (ASQ)</vt:lpstr>
      <vt:lpstr>Patient Health Questionnaire-9 (PHQ-9)</vt:lpstr>
      <vt:lpstr>Columbia Suicide Severity Rating Scale  (C-SSRS)</vt:lpstr>
      <vt:lpstr>Action Steps for Helping</vt:lpstr>
      <vt:lpstr>Engaging Individuals Presenting with Suicidality</vt:lpstr>
      <vt:lpstr>My Mental Health:  Do I Need Help?</vt:lpstr>
      <vt:lpstr>Resources</vt:lpstr>
      <vt:lpstr>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Sophia Graham</cp:lastModifiedBy>
  <cp:revision>248</cp:revision>
  <dcterms:created xsi:type="dcterms:W3CDTF">2022-08-31T17:27:04Z</dcterms:created>
  <dcterms:modified xsi:type="dcterms:W3CDTF">2023-10-02T15:44:00Z</dcterms:modified>
</cp:coreProperties>
</file>