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Lst>
  <p:notesMasterIdLst>
    <p:notesMasterId r:id="rId25"/>
  </p:notesMasterIdLst>
  <p:sldIdLst>
    <p:sldId id="256" r:id="rId3"/>
    <p:sldId id="402" r:id="rId4"/>
    <p:sldId id="417" r:id="rId5"/>
    <p:sldId id="279" r:id="rId6"/>
    <p:sldId id="262" r:id="rId7"/>
    <p:sldId id="263" r:id="rId8"/>
    <p:sldId id="272" r:id="rId9"/>
    <p:sldId id="273" r:id="rId10"/>
    <p:sldId id="265" r:id="rId11"/>
    <p:sldId id="274" r:id="rId12"/>
    <p:sldId id="275" r:id="rId13"/>
    <p:sldId id="277" r:id="rId14"/>
    <p:sldId id="333" r:id="rId15"/>
    <p:sldId id="267" r:id="rId16"/>
    <p:sldId id="268" r:id="rId17"/>
    <p:sldId id="269" r:id="rId18"/>
    <p:sldId id="270" r:id="rId19"/>
    <p:sldId id="271" r:id="rId20"/>
    <p:sldId id="276" r:id="rId21"/>
    <p:sldId id="412" r:id="rId22"/>
    <p:sldId id="413" r:id="rId23"/>
    <p:sldId id="3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7F7F7F"/>
    <a:srgbClr val="F5B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3"/>
    <p:restoredTop sz="67433" autoAdjust="0"/>
  </p:normalViewPr>
  <p:slideViewPr>
    <p:cSldViewPr snapToGrid="0">
      <p:cViewPr varScale="1">
        <p:scale>
          <a:sx n="74" d="100"/>
          <a:sy n="74" d="100"/>
        </p:scale>
        <p:origin x="2196"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04"/>
    </p:cViewPr>
  </p:sorterViewPr>
  <p:notesViewPr>
    <p:cSldViewPr snapToGrid="0">
      <p:cViewPr varScale="1">
        <p:scale>
          <a:sx n="81" d="100"/>
          <a:sy n="81" d="100"/>
        </p:scale>
        <p:origin x="3894" y="-107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1DEBC-CA73-F642-A238-8CD459E05DC6}"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730A5-E118-DD43-8C03-06ED1FCE0900}" type="slidenum">
              <a:rPr lang="en-US" smtClean="0"/>
              <a:t>‹#›</a:t>
            </a:fld>
            <a:endParaRPr lang="en-US"/>
          </a:p>
        </p:txBody>
      </p:sp>
    </p:spTree>
    <p:extLst>
      <p:ext uri="{BB962C8B-B14F-4D97-AF65-F5344CB8AC3E}">
        <p14:creationId xmlns:p14="http://schemas.microsoft.com/office/powerpoint/2010/main" val="302642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ocialwork.buffalo.edu/content/dam/socialwork/home/self-care-kit/emergency-self-care-worksheet.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unr.edu/livewell" TargetMode="External"/><Relationship Id="rId3" Type="http://schemas.openxmlformats.org/officeDocument/2006/relationships/hyperlink" Target="https://zerosuicideinstitute.com/" TargetMode="External"/><Relationship Id="rId7" Type="http://schemas.openxmlformats.org/officeDocument/2006/relationships/hyperlink" Target="https://988lifeline.org/current-events/the-lifeline-and-988"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nvopioidresponse.org/initiatives/zs/" TargetMode="External"/><Relationship Id="rId5" Type="http://schemas.openxmlformats.org/officeDocument/2006/relationships/hyperlink" Target="http://suicideprevention.nv.gov/" TargetMode="External"/><Relationship Id="rId4" Type="http://schemas.openxmlformats.org/officeDocument/2006/relationships/hyperlink" Target="https://zerosuicide.edc.org/movement/zero-suicide-listserv"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pttcnetwork.org/" TargetMode="External"/><Relationship Id="rId3" Type="http://schemas.openxmlformats.org/officeDocument/2006/relationships/hyperlink" Target="https://www.unr.edu/drc" TargetMode="External"/><Relationship Id="rId7" Type="http://schemas.openxmlformats.org/officeDocument/2006/relationships/hyperlink" Target="https://mhttcnetwork.org/"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attcnetwork.org/centers/pacific-southwest-attc/home" TargetMode="External"/><Relationship Id="rId5" Type="http://schemas.openxmlformats.org/officeDocument/2006/relationships/hyperlink" Target="https://casatondemand.org/resources_downloads/" TargetMode="External"/><Relationship Id="rId10" Type="http://schemas.openxmlformats.org/officeDocument/2006/relationships/hyperlink" Target="techtransfercenters.org" TargetMode="External"/><Relationship Id="rId4" Type="http://schemas.openxmlformats.org/officeDocument/2006/relationships/hyperlink" Target="https://www.unr.edu/education/faculty-and-staff/nevada-center-for-excellence-in-disabilities" TargetMode="External"/><Relationship Id="rId9" Type="http://schemas.openxmlformats.org/officeDocument/2006/relationships/hyperlink" Target="https://adsd.nv.gov/"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esearchgate.net/journal/International-Journal-of-Self-Help-and-Self-Care-1541-4450?_tp=eyJjb250ZXh0Ijp7ImZpcnN0UGFnZSI6InB1YmxpY2F0aW9uIiwicGFnZSI6InB1YmxpY2F0aW9uIn19"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dx.doi.org/10.6084/m9.figshare.1257874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100" b="0" i="0" u="none" strike="noStrike" kern="1200" dirty="0">
                <a:solidFill>
                  <a:schemeClr val="tx1"/>
                </a:solidFill>
                <a:effectLst/>
                <a:latin typeface="+mn-lt"/>
                <a:ea typeface="+mn-ea"/>
                <a:cs typeface="+mn-cs"/>
              </a:rPr>
              <a:t>Pathways to Crisis Services (PICS) Curriculum Infusion Packages (CIPs) are a product for educators and trainers developed in 2022/2023 by the Center for the Application of Substance Abuse Technologies (CASAT). The main developers of crisis services materials are April Lang-Barroga, LMFT, LCADC, NCC, and Bianca D. McCall, LMFT. Additional guidance and editing support were provided by, Terra Hamblin, MA, Nancy Roget, MS, and Sophia Graham, BS. </a:t>
            </a:r>
          </a:p>
          <a:p>
            <a:pPr rtl="0"/>
            <a:endParaRPr lang="en-US" sz="1100" b="0" dirty="0">
              <a:effectLst/>
            </a:endParaRPr>
          </a:p>
          <a:p>
            <a:pPr rtl="0"/>
            <a:r>
              <a:rPr lang="en-US" sz="1100" b="0" i="0" u="none" strike="noStrike" kern="1200" dirty="0">
                <a:solidFill>
                  <a:schemeClr val="tx1"/>
                </a:solidFill>
                <a:effectLst/>
                <a:latin typeface="+mn-lt"/>
                <a:ea typeface="+mn-ea"/>
                <a:cs typeface="+mn-cs"/>
              </a:rPr>
              <a:t>This product was developed to help community college/university faculty, as well as clinical supervisors and recovery support staff have access to brief, science-based content with the goal of providing materials that can be easily infused into existing substance use disorder and related courses (e.g., social work, nursing, criminal justice, foundation of addiction courses, ethics, counseling courses, etc.). Individuals can select the specific content to infuse into existing curricula/materials depending on the specific needs of their learners. Each slide in the slide decks contains notes to provide guidance on the topics along with references and handouts where appropriate. If you require further information, please do not hesitate to contact the CASATs PICS Project Staff located at CASAT (775-784-6265) You are free to use these slides and pictures, but please give credit to PICS when using them by referencing the PICS Program at the beginning of your presentation. </a:t>
            </a:r>
          </a:p>
          <a:p>
            <a:pPr rtl="0"/>
            <a:endParaRPr lang="en-US" sz="1100" b="0" dirty="0">
              <a:effectLst/>
            </a:endParaRPr>
          </a:p>
          <a:p>
            <a:pPr rtl="0"/>
            <a:r>
              <a:rPr lang="en-US" sz="1100" b="0" i="0" u="none" strike="noStrike" kern="1200" dirty="0">
                <a:solidFill>
                  <a:schemeClr val="tx1"/>
                </a:solidFill>
                <a:effectLst/>
                <a:latin typeface="+mn-lt"/>
                <a:ea typeface="+mn-ea"/>
                <a:cs typeface="+mn-cs"/>
              </a:rPr>
              <a:t>Funding for this product/publication was made possible in whole or in part by the Nevada Division of Public and Behavioral Health Bureau of Behavioral Health, Prevention, and Wellness (DHHS). The views expressed in these materials do not necessarily reflect the official policies or views of DHHS or the State of Nevada nor does mention of trade names, commercial practices, or organizations imply endorsement by the U.S. Government or the State.</a:t>
            </a:r>
          </a:p>
          <a:p>
            <a:pPr rtl="0"/>
            <a:endParaRPr lang="en-US" sz="1100" b="0" dirty="0">
              <a:effectLst/>
            </a:endParaRPr>
          </a:p>
          <a:p>
            <a:pPr rtl="0"/>
            <a:r>
              <a:rPr lang="en-US" sz="1100" b="0" i="0" u="none" strike="noStrike" kern="1200" dirty="0">
                <a:solidFill>
                  <a:schemeClr val="tx1"/>
                </a:solidFill>
                <a:effectLst/>
                <a:latin typeface="+mn-lt"/>
                <a:ea typeface="+mn-ea"/>
                <a:cs typeface="+mn-cs"/>
              </a:rPr>
              <a:t>Additional resources are available to enhance and support the information provided in this brief presentation.</a:t>
            </a:r>
            <a:endParaRPr lang="en-US" sz="1100" b="0" dirty="0">
              <a:effectLst/>
            </a:endParaRPr>
          </a:p>
          <a:p>
            <a:br>
              <a:rPr lang="en-US" sz="1100" dirty="0"/>
            </a:br>
            <a:r>
              <a:rPr lang="en-US" sz="1100" b="1" kern="1200" dirty="0">
                <a:solidFill>
                  <a:schemeClr val="tx1"/>
                </a:solidFill>
                <a:effectLst/>
                <a:latin typeface="+mn-lt"/>
                <a:ea typeface="+mn-ea"/>
                <a:cs typeface="+mn-cs"/>
              </a:rPr>
              <a:t>Date last updated:</a:t>
            </a:r>
            <a:r>
              <a:rPr lang="en-US" sz="1100" kern="1200" dirty="0">
                <a:solidFill>
                  <a:schemeClr val="tx1"/>
                </a:solidFill>
                <a:effectLst/>
                <a:latin typeface="+mn-lt"/>
                <a:ea typeface="+mn-ea"/>
                <a:cs typeface="+mn-cs"/>
              </a:rPr>
              <a:t> January 2023</a:t>
            </a:r>
            <a:endParaRPr lang="en-US" sz="1100" kern="1200" dirty="0">
              <a:solidFill>
                <a:schemeClr val="tx1"/>
              </a:solidFill>
              <a:effectLst/>
              <a:latin typeface="+mn-lt"/>
              <a:cs typeface="Calibri"/>
            </a:endParaRPr>
          </a:p>
          <a:p>
            <a:endParaRPr lang="en-US" sz="1100" dirty="0">
              <a:solidFill>
                <a:schemeClr val="bg2">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a:t>
            </a:fld>
            <a:endParaRPr lang="en-US"/>
          </a:p>
        </p:txBody>
      </p:sp>
    </p:spTree>
    <p:extLst>
      <p:ext uri="{BB962C8B-B14F-4D97-AF65-F5344CB8AC3E}">
        <p14:creationId xmlns:p14="http://schemas.microsoft.com/office/powerpoint/2010/main" val="43865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b="0" dirty="0"/>
              <a:t>Self-Care</a:t>
            </a:r>
          </a:p>
          <a:p>
            <a:endParaRPr lang="en-US" sz="1100" dirty="0"/>
          </a:p>
          <a:p>
            <a:r>
              <a:rPr lang="en-US" sz="1100" b="1" dirty="0"/>
              <a:t>READ</a:t>
            </a:r>
            <a:r>
              <a:rPr lang="en-US" sz="1100" dirty="0"/>
              <a:t> slide.</a:t>
            </a:r>
          </a:p>
        </p:txBody>
      </p:sp>
      <p:sp>
        <p:nvSpPr>
          <p:cNvPr id="4" name="Slide Number Placeholder 3"/>
          <p:cNvSpPr>
            <a:spLocks noGrp="1"/>
          </p:cNvSpPr>
          <p:nvPr>
            <p:ph type="sldNum" sz="quarter" idx="5"/>
          </p:nvPr>
        </p:nvSpPr>
        <p:spPr/>
        <p:txBody>
          <a:bodyPr/>
          <a:lstStyle/>
          <a:p>
            <a:fld id="{7E9730A5-E118-DD43-8C03-06ED1FCE0900}" type="slidenum">
              <a:rPr lang="en-US" smtClean="0"/>
              <a:t>10</a:t>
            </a:fld>
            <a:endParaRPr lang="en-US"/>
          </a:p>
        </p:txBody>
      </p:sp>
    </p:spTree>
    <p:extLst>
      <p:ext uri="{BB962C8B-B14F-4D97-AF65-F5344CB8AC3E}">
        <p14:creationId xmlns:p14="http://schemas.microsoft.com/office/powerpoint/2010/main" val="2852333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b="0" dirty="0"/>
              <a:t>Self-Care</a:t>
            </a:r>
          </a:p>
          <a:p>
            <a:pPr marL="0" indent="0">
              <a:lnSpc>
                <a:spcPct val="150000"/>
              </a:lnSpc>
              <a:buFont typeface="Arial" panose="020B0604020202020204" pitchFamily="34" charset="0"/>
              <a:buNone/>
            </a:pPr>
            <a:endParaRPr lang="en-US" sz="1100" dirty="0">
              <a:solidFill>
                <a:schemeClr val="bg1">
                  <a:lumMod val="50000"/>
                </a:schemeClr>
              </a:solidFill>
            </a:endParaRPr>
          </a:p>
          <a:p>
            <a:pPr marL="0" indent="0">
              <a:lnSpc>
                <a:spcPct val="150000"/>
              </a:lnSpc>
              <a:buFont typeface="Arial" panose="020B0604020202020204" pitchFamily="34" charset="0"/>
              <a:buNone/>
            </a:pPr>
            <a:r>
              <a:rPr lang="en-US" sz="1100" b="1" dirty="0">
                <a:solidFill>
                  <a:schemeClr val="bg1">
                    <a:lumMod val="50000"/>
                  </a:schemeClr>
                </a:solidFill>
              </a:rPr>
              <a:t>WATCH VIDEO: </a:t>
            </a:r>
            <a:r>
              <a:rPr lang="en-US" sz="1100" dirty="0">
                <a:solidFill>
                  <a:schemeClr val="bg1">
                    <a:lumMod val="50000"/>
                  </a:schemeClr>
                </a:solidFill>
              </a:rPr>
              <a:t>GREAT: Helpful practices to manage stress and anxiety. (25 sec) https://</a:t>
            </a:r>
            <a:r>
              <a:rPr lang="en-US" sz="1100" dirty="0" err="1">
                <a:solidFill>
                  <a:schemeClr val="bg1">
                    <a:lumMod val="50000"/>
                  </a:schemeClr>
                </a:solidFill>
              </a:rPr>
              <a:t>youtu.be</a:t>
            </a:r>
            <a:r>
              <a:rPr lang="en-US" sz="1100" dirty="0">
                <a:solidFill>
                  <a:schemeClr val="bg1">
                    <a:lumMod val="50000"/>
                  </a:schemeClr>
                </a:solidFill>
              </a:rPr>
              <a:t>/RIyge4jzeFg</a:t>
            </a:r>
          </a:p>
          <a:p>
            <a:pPr marL="0" indent="0">
              <a:lnSpc>
                <a:spcPct val="150000"/>
              </a:lnSpc>
              <a:buFont typeface="Arial" panose="020B0604020202020204" pitchFamily="34" charset="0"/>
              <a:buNone/>
            </a:pPr>
            <a:endParaRPr lang="en-US" sz="1100" dirty="0">
              <a:solidFill>
                <a:schemeClr val="bg1">
                  <a:lumMod val="50000"/>
                </a:schemeClr>
              </a:solidFill>
            </a:endParaRPr>
          </a:p>
          <a:p>
            <a:pPr marL="0" indent="0">
              <a:lnSpc>
                <a:spcPct val="150000"/>
              </a:lnSpc>
              <a:buFont typeface="Arial" panose="020B0604020202020204" pitchFamily="34" charset="0"/>
              <a:buNone/>
            </a:pPr>
            <a:r>
              <a:rPr lang="en-US" sz="1100" dirty="0">
                <a:solidFill>
                  <a:schemeClr val="bg1">
                    <a:lumMod val="50000"/>
                  </a:schemeClr>
                </a:solidFill>
              </a:rPr>
              <a:t>Have a discussion about the 7 strategies for improving environmental health and how the participants can share this knowledge with others:</a:t>
            </a:r>
          </a:p>
          <a:p>
            <a:pPr marL="342900" indent="-342900">
              <a:lnSpc>
                <a:spcPct val="150000"/>
              </a:lnSpc>
              <a:buFont typeface="+mj-lt"/>
              <a:buAutoNum type="arabicPeriod"/>
            </a:pPr>
            <a:r>
              <a:rPr lang="en-US" sz="1100" dirty="0">
                <a:solidFill>
                  <a:schemeClr val="bg1">
                    <a:lumMod val="50000"/>
                  </a:schemeClr>
                </a:solidFill>
              </a:rPr>
              <a:t>Make your home healthier</a:t>
            </a:r>
          </a:p>
          <a:p>
            <a:pPr marL="342900" indent="-342900">
              <a:lnSpc>
                <a:spcPct val="150000"/>
              </a:lnSpc>
              <a:buFont typeface="+mj-lt"/>
              <a:buAutoNum type="arabicPeriod"/>
            </a:pPr>
            <a:r>
              <a:rPr lang="en-US" sz="1100" b="0" dirty="0">
                <a:solidFill>
                  <a:schemeClr val="bg1">
                    <a:lumMod val="50000"/>
                  </a:schemeClr>
                </a:solidFill>
                <a:effectLst/>
              </a:rPr>
              <a:t>Reduce your allergies</a:t>
            </a:r>
          </a:p>
          <a:p>
            <a:pPr marL="342900" indent="-342900">
              <a:lnSpc>
                <a:spcPct val="150000"/>
              </a:lnSpc>
              <a:buFont typeface="+mj-lt"/>
              <a:buAutoNum type="arabicPeriod"/>
            </a:pPr>
            <a:r>
              <a:rPr lang="en-US" sz="1100" b="0" dirty="0">
                <a:solidFill>
                  <a:schemeClr val="bg1">
                    <a:lumMod val="50000"/>
                  </a:schemeClr>
                </a:solidFill>
                <a:effectLst/>
              </a:rPr>
              <a:t>Stay safe during hot weather</a:t>
            </a:r>
          </a:p>
          <a:p>
            <a:pPr marL="342900" indent="-342900">
              <a:lnSpc>
                <a:spcPct val="150000"/>
              </a:lnSpc>
              <a:buFont typeface="+mj-lt"/>
              <a:buAutoNum type="arabicPeriod"/>
            </a:pPr>
            <a:r>
              <a:rPr lang="en-US" sz="1100" b="0" dirty="0">
                <a:solidFill>
                  <a:schemeClr val="bg1">
                    <a:lumMod val="50000"/>
                  </a:schemeClr>
                </a:solidFill>
                <a:effectLst/>
              </a:rPr>
              <a:t>Guard against cold weather</a:t>
            </a:r>
          </a:p>
          <a:p>
            <a:pPr marL="342900" indent="-342900">
              <a:lnSpc>
                <a:spcPct val="150000"/>
              </a:lnSpc>
              <a:buFont typeface="+mj-lt"/>
              <a:buAutoNum type="arabicPeriod"/>
            </a:pPr>
            <a:r>
              <a:rPr lang="en-US" sz="1100" b="0" dirty="0">
                <a:solidFill>
                  <a:schemeClr val="bg1">
                    <a:lumMod val="50000"/>
                  </a:schemeClr>
                </a:solidFill>
                <a:effectLst/>
              </a:rPr>
              <a:t>Air quality and your health</a:t>
            </a:r>
          </a:p>
          <a:p>
            <a:pPr marL="342900" indent="-342900">
              <a:lnSpc>
                <a:spcPct val="150000"/>
              </a:lnSpc>
              <a:buFont typeface="+mj-lt"/>
              <a:buAutoNum type="arabicPeriod"/>
            </a:pPr>
            <a:r>
              <a:rPr lang="en-US" sz="1100" dirty="0">
                <a:solidFill>
                  <a:schemeClr val="bg1">
                    <a:lumMod val="50000"/>
                  </a:schemeClr>
                </a:solidFill>
              </a:rPr>
              <a:t>Stay Safe in the Water</a:t>
            </a:r>
          </a:p>
          <a:p>
            <a:pPr marL="342900" indent="-342900">
              <a:lnSpc>
                <a:spcPct val="150000"/>
              </a:lnSpc>
              <a:buFont typeface="+mj-lt"/>
              <a:buAutoNum type="arabicPeriod"/>
            </a:pPr>
            <a:r>
              <a:rPr lang="en-US" sz="1100" b="0" dirty="0">
                <a:solidFill>
                  <a:schemeClr val="bg1">
                    <a:lumMod val="50000"/>
                  </a:schemeClr>
                </a:solidFill>
                <a:effectLst/>
              </a:rPr>
              <a:t>Clear out toxins in your home</a:t>
            </a:r>
          </a:p>
          <a:p>
            <a:pPr marL="342900" indent="-342900">
              <a:lnSpc>
                <a:spcPct val="150000"/>
              </a:lnSpc>
              <a:buFont typeface="+mj-lt"/>
              <a:buAutoNum type="arabicPeriod"/>
            </a:pPr>
            <a:endParaRPr lang="en-US" sz="1100" b="0" dirty="0">
              <a:solidFill>
                <a:schemeClr val="bg1">
                  <a:lumMod val="50000"/>
                </a:schemeClr>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**Below are additional 1-page resources to further define environmental wellness: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t>Environmental-clear-out-toxins-checklist PDF is in the Self-Care Resource folder.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err="1"/>
              <a:t>Envioronmental</a:t>
            </a:r>
            <a:r>
              <a:rPr lang="en-US" sz="1100" b="0" dirty="0"/>
              <a:t>-home-healthier-checklist PDF is in the Self-Care Resource folder.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t>Environmental-hot-weather-checklist PDF is in the Self-Care Resource folder.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t>Environmental-reduce-allergies-checklist PDF is in the Self-Care Resource folder.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t>Environmental-cold-weather-checklist PDF is in the Self-Care Resource folder.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t>Environmental-air-quality-checklist PDF is in the Self-Care Resource folder.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t>Environmental-safe-water-checklist PDF is in the Self-Care Resource folder.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228600" indent="-228600">
              <a:buFont typeface="+mj-lt"/>
              <a:buAutoNum type="arabicPeriod"/>
            </a:pPr>
            <a:endParaRPr lang="en-US" sz="1100"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11</a:t>
            </a:fld>
            <a:endParaRPr lang="en-US"/>
          </a:p>
        </p:txBody>
      </p:sp>
    </p:spTree>
    <p:extLst>
      <p:ext uri="{BB962C8B-B14F-4D97-AF65-F5344CB8AC3E}">
        <p14:creationId xmlns:p14="http://schemas.microsoft.com/office/powerpoint/2010/main" val="2551993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b="0" dirty="0"/>
              <a:t>Self-Care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READ</a:t>
            </a:r>
            <a:r>
              <a:rPr lang="en-US" sz="1100" b="0" dirty="0"/>
              <a: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**Below are additional 1-page resources to further define social wellness: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t>The Social-care-yourself-others-checklist PDF &lt;</a:t>
            </a:r>
            <a:r>
              <a:rPr lang="en-US" sz="1100" b="0" u="sng" dirty="0"/>
              <a:t>https://www.nih.gov/sites/default/files/health-info/wellness-toolkits/social-care-yourself-others-checklist-2.pdf</a:t>
            </a:r>
            <a:r>
              <a:rPr lang="en-US" sz="1100" b="0" dirty="0"/>
              <a:t>&gt;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t>The social-healthy-relationships-checklist PDF &lt;</a:t>
            </a:r>
            <a:r>
              <a:rPr lang="en-US" sz="1100" b="0" u="sng" dirty="0"/>
              <a:t>https://www.nih.gov/sites/default/files/health-info/wellness-toolkits/social-healthy-relationships-checklist-2.pdf</a:t>
            </a:r>
            <a:r>
              <a:rPr lang="en-US" sz="1100" b="0" dirty="0"/>
              <a:t>&gt;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t>The social-bond-kids-checklist PDF  &lt;</a:t>
            </a:r>
            <a:r>
              <a:rPr lang="en-US" sz="1100" b="0" u="sng" dirty="0"/>
              <a:t>https://www.nih.gov/sites/default/files/health-info/wellness-toolkits/social-bond-kids-checklist-2.pdf</a:t>
            </a:r>
            <a:r>
              <a:rPr lang="en-US" sz="1100" b="0" dirty="0"/>
              <a:t>&gt;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t>The social-</a:t>
            </a:r>
            <a:r>
              <a:rPr lang="en-US" sz="1100" b="0" dirty="0" err="1"/>
              <a:t>familys</a:t>
            </a:r>
            <a:r>
              <a:rPr lang="en-US" sz="1100" b="0" dirty="0"/>
              <a:t>-health-habits-checklist PDF &lt;</a:t>
            </a:r>
            <a:r>
              <a:rPr lang="en-US" sz="1100" b="0" u="sng" dirty="0"/>
              <a:t>https://www.nih.gov/sites/default/files/health-info/wellness-toolkits/social-familys-health-habits-checklist-2.pdf</a:t>
            </a:r>
            <a:r>
              <a:rPr lang="en-US" sz="1100" b="0" dirty="0"/>
              <a:t>&gt;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t>The social-active-together-checklist PDF &lt;</a:t>
            </a:r>
            <a:r>
              <a:rPr lang="en-US" sz="1100" b="0" u="sng" dirty="0"/>
              <a:t>https://www.nih.gov/sites/default/files/health-info/wellness-toolkits/social-active-together-checklist-2.pdf</a:t>
            </a:r>
            <a:r>
              <a:rPr lang="en-US" sz="1100" b="0" dirty="0"/>
              <a:t>&gt;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b="0" dirty="0"/>
              <a:t>The social-make-connections-checklist PDF &lt;</a:t>
            </a:r>
            <a:r>
              <a:rPr lang="en-US" sz="1100" b="0" u="sng" dirty="0"/>
              <a:t>https://www.nih.gov/sites/default/files/health-info/wellness-toolkits/social-make-connections-checklist-2.pdf</a:t>
            </a:r>
            <a:r>
              <a:rPr lang="en-US" sz="1100" b="0" dirty="0"/>
              <a:t>&gt;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0" dirty="0"/>
              <a:t>Reference: National Institute of Mental Health, Your Healthiest Self: Wellness Toolkits https://www.nih.gov/health-information/your-healthiest-self-wellness-toolkits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0" dirty="0"/>
              <a:t>Social Wellness Toolkit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r>
              <a:rPr lang="en-US" sz="1100" b="0" dirty="0"/>
              <a:t>Image: </a:t>
            </a:r>
            <a:r>
              <a:rPr lang="en-US" sz="1100" i="1" dirty="0" err="1">
                <a:solidFill>
                  <a:schemeClr val="bg1">
                    <a:lumMod val="50000"/>
                  </a:schemeClr>
                </a:solidFill>
              </a:rPr>
              <a:t>www.nimh.nih.gov</a:t>
            </a:r>
            <a:endParaRPr lang="en-US" sz="1100" i="1" dirty="0">
              <a:solidFill>
                <a:schemeClr val="bg1">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12</a:t>
            </a:fld>
            <a:endParaRPr lang="en-US"/>
          </a:p>
        </p:txBody>
      </p:sp>
    </p:spTree>
    <p:extLst>
      <p:ext uri="{BB962C8B-B14F-4D97-AF65-F5344CB8AC3E}">
        <p14:creationId xmlns:p14="http://schemas.microsoft.com/office/powerpoint/2010/main" val="388472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b="0" dirty="0"/>
              <a:t>Self-Care</a:t>
            </a:r>
          </a:p>
          <a:p>
            <a:endParaRPr lang="en-US" sz="1100" dirty="0"/>
          </a:p>
          <a:p>
            <a:r>
              <a:rPr lang="en-US" sz="1100" b="1" dirty="0"/>
              <a:t>READ</a:t>
            </a:r>
            <a:r>
              <a:rPr lang="en-US" sz="1100" dirty="0"/>
              <a:t> slide:</a:t>
            </a:r>
          </a:p>
          <a:p>
            <a:r>
              <a:rPr lang="en-US" sz="1100" dirty="0"/>
              <a:t>Have each participant share what self-care means to them.  </a:t>
            </a:r>
          </a:p>
          <a:p>
            <a:endParaRPr lang="en-US" sz="1100" dirty="0"/>
          </a:p>
          <a:p>
            <a:r>
              <a:rPr lang="en-US" sz="1100" dirty="0"/>
              <a:t>**It is important to make note with the group that we all have differing definitions of self-care and yet they mean the same.  It will be imperative as you work in the service field to be able to explain what self-care is in a way that is understood. </a:t>
            </a:r>
          </a:p>
        </p:txBody>
      </p:sp>
      <p:sp>
        <p:nvSpPr>
          <p:cNvPr id="4" name="Slide Number Placeholder 3"/>
          <p:cNvSpPr>
            <a:spLocks noGrp="1"/>
          </p:cNvSpPr>
          <p:nvPr>
            <p:ph type="sldNum" sz="quarter" idx="5"/>
          </p:nvPr>
        </p:nvSpPr>
        <p:spPr/>
        <p:txBody>
          <a:bodyPr/>
          <a:lstStyle/>
          <a:p>
            <a:fld id="{7E9730A5-E118-DD43-8C03-06ED1FCE0900}" type="slidenum">
              <a:rPr lang="en-US" smtClean="0"/>
              <a:t>13</a:t>
            </a:fld>
            <a:endParaRPr lang="en-US"/>
          </a:p>
        </p:txBody>
      </p:sp>
    </p:spTree>
    <p:extLst>
      <p:ext uri="{BB962C8B-B14F-4D97-AF65-F5344CB8AC3E}">
        <p14:creationId xmlns:p14="http://schemas.microsoft.com/office/powerpoint/2010/main" val="1024193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17488"/>
            <a:ext cx="5486400" cy="3086100"/>
          </a:xfrm>
        </p:spPr>
      </p:sp>
      <p:sp>
        <p:nvSpPr>
          <p:cNvPr id="3" name="Notes Placeholder 2"/>
          <p:cNvSpPr>
            <a:spLocks noGrp="1"/>
          </p:cNvSpPr>
          <p:nvPr>
            <p:ph type="body" idx="1"/>
          </p:nvPr>
        </p:nvSpPr>
        <p:spPr>
          <a:xfrm>
            <a:off x="106879" y="3396342"/>
            <a:ext cx="6662056" cy="86689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b="0" dirty="0"/>
              <a:t>Self-Care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READ</a:t>
            </a:r>
            <a:r>
              <a:rPr lang="en-US" sz="1100" b="0" dirty="0"/>
              <a: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**Below is a </a:t>
            </a:r>
            <a:r>
              <a:rPr lang="en-US" sz="1100" b="1" dirty="0">
                <a:effectLst/>
              </a:rPr>
              <a:t>Transcript of “Is your lifestyle causing you stress?”</a:t>
            </a:r>
          </a:p>
          <a:p>
            <a:br>
              <a:rPr lang="en-US" sz="1100" dirty="0">
                <a:effectLst/>
              </a:rPr>
            </a:b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Image: https://socialwork.buffalo.edu/content/dam/socialwork/home/self-care-kit/lifestyle-behaviors.pdf</a:t>
            </a: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14</a:t>
            </a:fld>
            <a:endParaRPr lang="en-US"/>
          </a:p>
        </p:txBody>
      </p:sp>
    </p:spTree>
    <p:extLst>
      <p:ext uri="{BB962C8B-B14F-4D97-AF65-F5344CB8AC3E}">
        <p14:creationId xmlns:p14="http://schemas.microsoft.com/office/powerpoint/2010/main" val="2424715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b="0" dirty="0"/>
              <a:t>Self-Care</a:t>
            </a:r>
          </a:p>
          <a:p>
            <a:endParaRPr lang="en-US" sz="1100" dirty="0"/>
          </a:p>
          <a:p>
            <a:r>
              <a:rPr lang="en-US" sz="1100" b="1" dirty="0"/>
              <a:t>READ </a:t>
            </a:r>
            <a:r>
              <a:rPr lang="en-US" sz="1100" b="0" dirty="0"/>
              <a:t>slide.</a:t>
            </a:r>
          </a:p>
          <a:p>
            <a:endParaRPr lang="en-US" sz="1100" b="1" dirty="0"/>
          </a:p>
          <a:p>
            <a:r>
              <a:rPr lang="en-US" sz="1100" dirty="0"/>
              <a:t>The Self-Care Assessment PDF is in the Self-Care Resource Folder.</a:t>
            </a:r>
          </a:p>
          <a:p>
            <a:endParaRPr lang="en-US" sz="1100" dirty="0"/>
          </a:p>
          <a:p>
            <a:r>
              <a:rPr lang="en-US" sz="1100" b="1" dirty="0"/>
              <a:t>Resource</a:t>
            </a:r>
            <a:r>
              <a:rPr lang="en-US" sz="1100" dirty="0"/>
              <a:t>: https://</a:t>
            </a:r>
            <a:r>
              <a:rPr lang="en-US" sz="1100" dirty="0" err="1"/>
              <a:t>socialwork.buffalo.edu</a:t>
            </a:r>
            <a:r>
              <a:rPr lang="en-US" sz="1100" dirty="0"/>
              <a:t>/resources/self-care-starter-kit/developing-your-self-care-</a:t>
            </a:r>
            <a:r>
              <a:rPr lang="en-US" sz="1100" dirty="0" err="1"/>
              <a:t>plan.html</a:t>
            </a:r>
            <a:endParaRPr lang="en-US" sz="1100"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15</a:t>
            </a:fld>
            <a:endParaRPr lang="en-US"/>
          </a:p>
        </p:txBody>
      </p:sp>
    </p:spTree>
    <p:extLst>
      <p:ext uri="{BB962C8B-B14F-4D97-AF65-F5344CB8AC3E}">
        <p14:creationId xmlns:p14="http://schemas.microsoft.com/office/powerpoint/2010/main" val="404391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b="0" dirty="0"/>
              <a:t>Self-Care</a:t>
            </a:r>
          </a:p>
          <a:p>
            <a:endParaRPr lang="en-US" sz="1100" b="0" dirty="0"/>
          </a:p>
          <a:p>
            <a:r>
              <a:rPr lang="en-US" sz="1100" b="1" dirty="0"/>
              <a:t>READ</a:t>
            </a:r>
            <a:r>
              <a:rPr lang="en-US" sz="1100" b="0" dirty="0"/>
              <a:t> Slide.</a:t>
            </a:r>
          </a:p>
          <a:p>
            <a:endParaRPr lang="en-US" sz="1100" dirty="0"/>
          </a:p>
          <a:p>
            <a:r>
              <a:rPr lang="en-US" sz="1100" dirty="0"/>
              <a:t>The My Maintenance Self-Care Worksheet PDF is in the Self-Care Resource Folder</a:t>
            </a:r>
          </a:p>
          <a:p>
            <a:endParaRPr lang="en-US" sz="1100" dirty="0"/>
          </a:p>
          <a:p>
            <a:r>
              <a:rPr lang="en-US" sz="1100" b="1" dirty="0"/>
              <a:t>Resource</a:t>
            </a:r>
            <a:r>
              <a:rPr lang="en-US" sz="1100" dirty="0"/>
              <a:t>: https://</a:t>
            </a:r>
            <a:r>
              <a:rPr lang="en-US" sz="1100" dirty="0" err="1"/>
              <a:t>socialwork.buffalo.edu</a:t>
            </a:r>
            <a:r>
              <a:rPr lang="en-US" sz="1100" dirty="0"/>
              <a:t>/resources/self-care-starter-kit/developing-your-self-care-</a:t>
            </a:r>
            <a:r>
              <a:rPr lang="en-US" sz="1100" dirty="0" err="1"/>
              <a:t>plan.html</a:t>
            </a:r>
            <a:endParaRPr lang="en-US" sz="1100" dirty="0"/>
          </a:p>
        </p:txBody>
      </p:sp>
      <p:sp>
        <p:nvSpPr>
          <p:cNvPr id="4" name="Slide Number Placeholder 3"/>
          <p:cNvSpPr>
            <a:spLocks noGrp="1"/>
          </p:cNvSpPr>
          <p:nvPr>
            <p:ph type="sldNum" sz="quarter" idx="5"/>
          </p:nvPr>
        </p:nvSpPr>
        <p:spPr/>
        <p:txBody>
          <a:bodyPr/>
          <a:lstStyle/>
          <a:p>
            <a:fld id="{7E9730A5-E118-DD43-8C03-06ED1FCE0900}" type="slidenum">
              <a:rPr lang="en-US" smtClean="0"/>
              <a:t>16</a:t>
            </a:fld>
            <a:endParaRPr lang="en-US"/>
          </a:p>
        </p:txBody>
      </p:sp>
    </p:spTree>
    <p:extLst>
      <p:ext uri="{BB962C8B-B14F-4D97-AF65-F5344CB8AC3E}">
        <p14:creationId xmlns:p14="http://schemas.microsoft.com/office/powerpoint/2010/main" val="2489690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b="0" dirty="0"/>
              <a:t>Self-Care</a:t>
            </a:r>
          </a:p>
          <a:p>
            <a:endParaRPr lang="en-US" sz="1100" b="0" dirty="0"/>
          </a:p>
          <a:p>
            <a:r>
              <a:rPr lang="en-US" sz="1100" b="1" dirty="0"/>
              <a:t>READ</a:t>
            </a:r>
            <a:r>
              <a:rPr lang="en-US" sz="1100" b="0" dirty="0"/>
              <a:t> Slide.</a:t>
            </a:r>
          </a:p>
          <a:p>
            <a:endParaRPr lang="en-US" sz="1100" dirty="0"/>
          </a:p>
          <a:p>
            <a:r>
              <a:rPr lang="en-US" sz="1100" dirty="0"/>
              <a:t>The Emergency Self-Care Worksheet PDF&lt;</a:t>
            </a:r>
            <a:r>
              <a:rPr lang="en-US" sz="1100" dirty="0">
                <a:solidFill>
                  <a:schemeClr val="tx1"/>
                </a:solidFill>
                <a:hlinkClick r:id="rId3">
                  <a:extLst>
                    <a:ext uri="{A12FA001-AC4F-418D-AE19-62706E023703}">
                      <ahyp:hlinkClr xmlns:ahyp="http://schemas.microsoft.com/office/drawing/2018/hyperlinkcolor" val="tx"/>
                    </a:ext>
                  </a:extLst>
                </a:hlinkClick>
              </a:rPr>
              <a:t>https://socialwork.buffalo.edu/content/dam/socialwork/home/self-care-kit/emergency-self-care-worksheet.pdf</a:t>
            </a:r>
            <a:r>
              <a:rPr lang="en-US" sz="1100" dirty="0"/>
              <a:t>&gt;</a:t>
            </a:r>
          </a:p>
          <a:p>
            <a:r>
              <a:rPr lang="en-US" sz="1100" b="1" dirty="0"/>
              <a:t>Resource</a:t>
            </a:r>
            <a:r>
              <a:rPr lang="en-US" sz="1100" dirty="0"/>
              <a:t>: https://</a:t>
            </a:r>
            <a:r>
              <a:rPr lang="en-US" sz="1100" dirty="0" err="1"/>
              <a:t>socialwork.buffalo.edu</a:t>
            </a:r>
            <a:r>
              <a:rPr lang="en-US" sz="1100" dirty="0"/>
              <a:t>/resources/self-care-starter-kit/developing-your-self-care-</a:t>
            </a:r>
            <a:r>
              <a:rPr lang="en-US" sz="1100" dirty="0" err="1"/>
              <a:t>plan.html</a:t>
            </a:r>
            <a:endParaRPr lang="en-US" sz="1100" dirty="0"/>
          </a:p>
        </p:txBody>
      </p:sp>
      <p:sp>
        <p:nvSpPr>
          <p:cNvPr id="4" name="Slide Number Placeholder 3"/>
          <p:cNvSpPr>
            <a:spLocks noGrp="1"/>
          </p:cNvSpPr>
          <p:nvPr>
            <p:ph type="sldNum" sz="quarter" idx="5"/>
          </p:nvPr>
        </p:nvSpPr>
        <p:spPr/>
        <p:txBody>
          <a:bodyPr/>
          <a:lstStyle/>
          <a:p>
            <a:fld id="{7E9730A5-E118-DD43-8C03-06ED1FCE0900}" type="slidenum">
              <a:rPr lang="en-US" smtClean="0"/>
              <a:t>17</a:t>
            </a:fld>
            <a:endParaRPr lang="en-US"/>
          </a:p>
        </p:txBody>
      </p:sp>
    </p:spTree>
    <p:extLst>
      <p:ext uri="{BB962C8B-B14F-4D97-AF65-F5344CB8AC3E}">
        <p14:creationId xmlns:p14="http://schemas.microsoft.com/office/powerpoint/2010/main" val="1998191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SUBJECT MATTER: </a:t>
            </a:r>
            <a:r>
              <a:rPr lang="en-US" sz="1200" b="0" dirty="0"/>
              <a:t>Self-Care</a:t>
            </a:r>
          </a:p>
          <a:p>
            <a:endParaRPr lang="en-US" sz="1200" b="0" dirty="0"/>
          </a:p>
          <a:p>
            <a:r>
              <a:rPr lang="en-US" b="1" dirty="0"/>
              <a:t>READ: </a:t>
            </a:r>
            <a:r>
              <a:rPr lang="en-US" b="0" dirty="0"/>
              <a:t>Listed here </a:t>
            </a:r>
            <a:r>
              <a:rPr lang="en-US" dirty="0"/>
              <a:t>are additional tools to utilize for oneself and/or the people you serve. </a:t>
            </a:r>
          </a:p>
          <a:p>
            <a:endParaRPr lang="en-US" dirty="0"/>
          </a:p>
          <a:p>
            <a:r>
              <a:rPr lang="en-US" dirty="0"/>
              <a:t>The tips-for-increasing-physical-activity PDF is in the Self-Care Resource folder. https://socialwork.buffalo.edu/content/dam/socialwork/home/self-care-kit/exercises/tips-for-increasing-physical-activity.pdf</a:t>
            </a:r>
          </a:p>
          <a:p>
            <a:endParaRPr lang="en-US" b="1" dirty="0"/>
          </a:p>
          <a:p>
            <a:r>
              <a:rPr lang="en-US" b="1" dirty="0"/>
              <a:t>The dietary-guidelnes-for-americans-2020-2025 PDF </a:t>
            </a:r>
            <a:r>
              <a:rPr lang="en-US" dirty="0"/>
              <a:t>&lt;</a:t>
            </a:r>
            <a:r>
              <a:rPr lang="en-US" u="sng" dirty="0"/>
              <a:t>https://www.dietaryguidelines.gov/sites/default/files/2021-03/Dietary_Guidelines_for_Americans-2020-2025.pdf</a:t>
            </a:r>
            <a:r>
              <a:rPr lang="en-US" dirty="0"/>
              <a:t>&gt;</a:t>
            </a:r>
          </a:p>
          <a:p>
            <a:r>
              <a:rPr lang="en-US" dirty="0"/>
              <a:t>The time-management PDF &lt;</a:t>
            </a:r>
            <a:r>
              <a:rPr lang="en-US" u="sng" dirty="0"/>
              <a:t>https://socialwork.buffalo.edu/content/dam/socialwork/home/self-care-kit/exercises/time-management.pdf</a:t>
            </a:r>
            <a:r>
              <a:rPr lang="en-US" dirty="0"/>
              <a:t>&gt;</a:t>
            </a:r>
          </a:p>
          <a:p>
            <a:r>
              <a:rPr lang="en-US" dirty="0"/>
              <a:t>The HM-2022-SelfCareTips-for-HeartHealth-508 PDF &lt;</a:t>
            </a:r>
            <a:r>
              <a:rPr lang="en-US" u="sng" dirty="0"/>
              <a:t>https://www.nhlbi.nih.gov/sites/default/files/publications/SelfCareTips-for-HeartHealth-508.pdf</a:t>
            </a:r>
            <a:r>
              <a:rPr lang="en-US" dirty="0"/>
              <a:t>&gt;</a:t>
            </a:r>
          </a:p>
          <a:p>
            <a:r>
              <a:rPr lang="en-US" dirty="0"/>
              <a:t>The mindfulness PDF is in the Self-Care Resource folder. &lt;</a:t>
            </a:r>
            <a:r>
              <a:rPr lang="en-US" u="sng" dirty="0"/>
              <a:t>http://behavioraltech.org/downloads/Mindfulnesss_for_clients_and_family_members.pdf</a:t>
            </a:r>
            <a:r>
              <a:rPr lang="en-US" dirty="0"/>
              <a:t>&gt;</a:t>
            </a:r>
          </a:p>
          <a:p>
            <a:r>
              <a:rPr lang="en-US" dirty="0"/>
              <a:t>The assertiveness-and-</a:t>
            </a:r>
            <a:r>
              <a:rPr lang="en-US" dirty="0" err="1"/>
              <a:t>nonassertiveness</a:t>
            </a:r>
            <a:r>
              <a:rPr lang="en-US" dirty="0"/>
              <a:t> PDF &lt;</a:t>
            </a:r>
            <a:r>
              <a:rPr lang="en-US" u="sng" dirty="0"/>
              <a:t>https://www.healthyplace.com/depression/articles/assertiveness-non-assertiveness-and-assertive-techniques</a:t>
            </a:r>
            <a:r>
              <a:rPr lang="en-US" dirty="0"/>
              <a:t>&gt;</a:t>
            </a:r>
          </a:p>
          <a:p>
            <a:r>
              <a:rPr lang="en-US" dirty="0"/>
              <a:t>The simple-ways-to-relieve-stress PDF &lt;</a:t>
            </a:r>
            <a:r>
              <a:rPr lang="en-US" u="sng" dirty="0"/>
              <a:t>http://www.lessons4living.com/stresscat.htm</a:t>
            </a:r>
            <a:r>
              <a:rPr lang="en-US" dirty="0"/>
              <a:t>&gt;</a:t>
            </a:r>
          </a:p>
          <a:p>
            <a:r>
              <a:rPr lang="en-US" dirty="0"/>
              <a:t>The energy-management-for-care-providers PDF &lt;</a:t>
            </a:r>
            <a:r>
              <a:rPr lang="en-US" u="sng" dirty="0"/>
              <a:t>https://socialwork.buffalo.edu/content/dam/socialwork/home/self-care-kit/exercises/energy-management-for-care-providers.pdf</a:t>
            </a:r>
            <a:r>
              <a:rPr lang="en-US" dirty="0"/>
              <a:t>&gt;</a:t>
            </a:r>
          </a:p>
        </p:txBody>
      </p:sp>
      <p:sp>
        <p:nvSpPr>
          <p:cNvPr id="4" name="Slide Number Placeholder 3"/>
          <p:cNvSpPr>
            <a:spLocks noGrp="1"/>
          </p:cNvSpPr>
          <p:nvPr>
            <p:ph type="sldNum" sz="quarter" idx="5"/>
          </p:nvPr>
        </p:nvSpPr>
        <p:spPr/>
        <p:txBody>
          <a:bodyPr/>
          <a:lstStyle/>
          <a:p>
            <a:fld id="{7E9730A5-E118-DD43-8C03-06ED1FCE0900}" type="slidenum">
              <a:rPr lang="en-US" smtClean="0"/>
              <a:t>18</a:t>
            </a:fld>
            <a:endParaRPr lang="en-US"/>
          </a:p>
        </p:txBody>
      </p:sp>
    </p:spTree>
    <p:extLst>
      <p:ext uri="{BB962C8B-B14F-4D97-AF65-F5344CB8AC3E}">
        <p14:creationId xmlns:p14="http://schemas.microsoft.com/office/powerpoint/2010/main" val="4199537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SUBJECT MATTER: </a:t>
            </a:r>
            <a:r>
              <a:rPr lang="en-US" sz="1200" b="0" dirty="0"/>
              <a:t>Self-Care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WATCH VIDEO: </a:t>
            </a:r>
            <a:r>
              <a:rPr lang="en-US" sz="1200" b="0" dirty="0"/>
              <a:t>Guided Visualization: Dealing with Stress (10:26)  https://</a:t>
            </a:r>
            <a:r>
              <a:rPr lang="en-US" sz="1200" b="0" dirty="0" err="1"/>
              <a:t>youtu.be</a:t>
            </a:r>
            <a:r>
              <a:rPr lang="en-US" sz="1200" b="0" dirty="0"/>
              <a:t>/Dq9odPtHbcg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DISCUSSION: </a:t>
            </a:r>
            <a:r>
              <a:rPr lang="en-US" sz="1200" b="0" dirty="0"/>
              <a:t>How do you feel after experiencing a guided visualization?  How will you incorporate guided visualization into your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Resource</a:t>
            </a:r>
            <a:r>
              <a:rPr lang="en-US" sz="1200" b="0" dirty="0"/>
              <a:t>: https://</a:t>
            </a:r>
            <a:r>
              <a:rPr lang="en-US" sz="1200" b="0" dirty="0" err="1"/>
              <a:t>www.nimh.nih.gov</a:t>
            </a:r>
            <a:r>
              <a:rPr lang="en-US" sz="1200" b="0" dirty="0"/>
              <a:t>/research/research-conducted-at-</a:t>
            </a:r>
            <a:r>
              <a:rPr lang="en-US" sz="1200" b="0" dirty="0" err="1"/>
              <a:t>nimh</a:t>
            </a:r>
            <a:r>
              <a:rPr lang="en-US" sz="1200" b="0" dirty="0"/>
              <a:t>/research-areas/clinics-and-labs/</a:t>
            </a:r>
            <a:r>
              <a:rPr lang="en-US" sz="1200" b="0" dirty="0" err="1"/>
              <a:t>edb</a:t>
            </a:r>
            <a:r>
              <a:rPr lang="en-US" sz="1200" b="0" dirty="0"/>
              <a:t>/</a:t>
            </a:r>
            <a:r>
              <a:rPr lang="en-US" sz="1200" b="0" dirty="0" err="1"/>
              <a:t>sdan</a:t>
            </a:r>
            <a:endParaRPr lang="en-US" sz="1200" b="0"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19</a:t>
            </a:fld>
            <a:endParaRPr lang="en-US"/>
          </a:p>
        </p:txBody>
      </p:sp>
    </p:spTree>
    <p:extLst>
      <p:ext uri="{BB962C8B-B14F-4D97-AF65-F5344CB8AC3E}">
        <p14:creationId xmlns:p14="http://schemas.microsoft.com/office/powerpoint/2010/main" val="248375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87338"/>
            <a:ext cx="5486400" cy="3086100"/>
          </a:xfrm>
        </p:spPr>
      </p:sp>
      <p:sp>
        <p:nvSpPr>
          <p:cNvPr id="3" name="Notes Placeholder 2"/>
          <p:cNvSpPr>
            <a:spLocks noGrp="1"/>
          </p:cNvSpPr>
          <p:nvPr>
            <p:ph type="body" idx="1"/>
          </p:nvPr>
        </p:nvSpPr>
        <p:spPr>
          <a:xfrm>
            <a:off x="380010" y="3486149"/>
            <a:ext cx="6270172" cy="5657851"/>
          </a:xfrm>
        </p:spPr>
        <p:txBody>
          <a:bodyPr/>
          <a:lstStyle/>
          <a:p>
            <a:r>
              <a:rPr lang="en-US" sz="1100" b="1" i="0" u="none" strike="noStrike" dirty="0">
                <a:solidFill>
                  <a:srgbClr val="000000"/>
                </a:solidFill>
                <a:effectLst/>
                <a:latin typeface="+mn-lt"/>
              </a:rPr>
              <a:t>Self-Care Activities.</a:t>
            </a:r>
            <a:r>
              <a:rPr lang="en-US" sz="1100" b="0" i="0" u="none" strike="noStrike" dirty="0">
                <a:solidFill>
                  <a:srgbClr val="000000"/>
                </a:solidFill>
                <a:effectLst/>
                <a:latin typeface="+mn-lt"/>
              </a:rPr>
              <a:t> Introduces the foundational framework of the Seven Pillars of Self-Care and the Health Belief Model from a micro-perspective. Participants discuss how health promotion initiatives, health literacy interventions, and education and coaching can serve as effective interventions to promote self-care behaviors. Participants are encouraged to prioritize self-care, as a means for cultivating a more balanced and fulfilling life that supports their overall health and wellbeing. </a:t>
            </a:r>
          </a:p>
          <a:p>
            <a:endParaRPr lang="en-US" sz="1100" dirty="0">
              <a:solidFill>
                <a:srgbClr val="000000"/>
              </a:solidFill>
            </a:endParaRPr>
          </a:p>
          <a:p>
            <a:r>
              <a:rPr lang="en-US" sz="1100" b="1" i="0" u="none" strike="noStrike" dirty="0">
                <a:solidFill>
                  <a:srgbClr val="000000"/>
                </a:solidFill>
                <a:effectLst/>
                <a:latin typeface="+mn-lt"/>
              </a:rPr>
              <a:t>Self-Care Behavior. </a:t>
            </a:r>
            <a:r>
              <a:rPr lang="en-US" sz="1100" b="0" i="0" u="none" strike="noStrike" dirty="0">
                <a:solidFill>
                  <a:srgbClr val="000000"/>
                </a:solidFill>
                <a:effectLst/>
                <a:latin typeface="+mn-lt"/>
              </a:rPr>
              <a:t>While knowledge about self-care is essential, it is not enough to create lasting change.  A discussion of methods for the implementation and sustainability of self-care behaviors and they are encouraged to identify these as keys to promoting long-term health and wellbeing.</a:t>
            </a:r>
          </a:p>
          <a:p>
            <a:endParaRPr lang="en-US" sz="1100" dirty="0">
              <a:solidFill>
                <a:srgbClr val="000000"/>
              </a:solidFill>
            </a:endParaRPr>
          </a:p>
          <a:p>
            <a:r>
              <a:rPr lang="en-US" sz="1100" b="1" i="0" u="none" strike="noStrike" dirty="0">
                <a:solidFill>
                  <a:srgbClr val="000000"/>
                </a:solidFill>
                <a:effectLst/>
                <a:latin typeface="+mn-lt"/>
              </a:rPr>
              <a:t>Self-Care Context. </a:t>
            </a:r>
            <a:r>
              <a:rPr lang="en-US" sz="1100" b="0" i="0" u="none" strike="noStrike" dirty="0">
                <a:solidFill>
                  <a:srgbClr val="000000"/>
                </a:solidFill>
                <a:effectLst/>
                <a:latin typeface="+mn-lt"/>
              </a:rPr>
              <a:t>Awareness of self-care context can help to identify potential barriers to self-care, including lack of knowledge, resources, or social support. Exploration of concepts of social reinforcement and the role social networks and supports play in promoting self-care behaviors. Participants grow to understand the self-care context and leveraging social reinforcement, can improve their ability to practice self-care and maintain their health and wellbeing.</a:t>
            </a:r>
          </a:p>
          <a:p>
            <a:endParaRPr lang="en-US" sz="1100" dirty="0">
              <a:solidFill>
                <a:srgbClr val="000000"/>
              </a:solidFill>
            </a:endParaRPr>
          </a:p>
          <a:p>
            <a:r>
              <a:rPr lang="en-US" sz="1100" b="1" i="0" u="none" strike="noStrike" dirty="0">
                <a:solidFill>
                  <a:srgbClr val="000000"/>
                </a:solidFill>
                <a:effectLst/>
                <a:latin typeface="+mn-lt"/>
              </a:rPr>
              <a:t>Self-Care Environment </a:t>
            </a:r>
            <a:r>
              <a:rPr lang="en-US" sz="1100" b="0" i="0" u="none" strike="noStrike" dirty="0">
                <a:solidFill>
                  <a:srgbClr val="000000"/>
                </a:solidFill>
                <a:effectLst/>
                <a:latin typeface="+mn-lt"/>
              </a:rPr>
              <a:t>discusses the self-care environment, specifically focusing on the drivers and barriers to self-care at the macro-level. The perspective taken is system-focused, considering the broader social, political, fiscal, and cultural factors that influence self-care implementation. </a:t>
            </a:r>
          </a:p>
          <a:p>
            <a:endParaRPr lang="en-US" sz="1100" dirty="0">
              <a:solidFill>
                <a:srgbClr val="000000"/>
              </a:solidFill>
            </a:endParaRPr>
          </a:p>
          <a:p>
            <a:r>
              <a:rPr lang="en-US" sz="1100" b="1" i="0" u="none" strike="noStrike" dirty="0">
                <a:solidFill>
                  <a:srgbClr val="000000"/>
                </a:solidFill>
                <a:effectLst/>
                <a:latin typeface="+mn-lt"/>
              </a:rPr>
              <a:t>Self-Care Activities</a:t>
            </a:r>
            <a:r>
              <a:rPr lang="en-US" sz="1100" b="0" i="0" u="none" strike="noStrike" dirty="0">
                <a:solidFill>
                  <a:srgbClr val="000000"/>
                </a:solidFill>
                <a:effectLst/>
                <a:latin typeface="+mn-lt"/>
              </a:rPr>
              <a:t> initiate a journal or group discussion focused on supporting peers in their application of self-care. The participants engage in conversations about various topics related to self-care, which serve as the basis for generating discussions within the group. The primary objective of this activity is to explore ways in which individuals can provide support and assistance to their peers in their pursuit of self-care. </a:t>
            </a:r>
          </a:p>
          <a:p>
            <a:endParaRPr lang="en-US" sz="1100" dirty="0">
              <a:solidFill>
                <a:srgbClr val="000000"/>
              </a:solidFill>
            </a:endParaRPr>
          </a:p>
          <a:p>
            <a:r>
              <a:rPr lang="en-US" sz="1100" b="1" i="0" u="none" strike="noStrike" dirty="0">
                <a:solidFill>
                  <a:srgbClr val="000000"/>
                </a:solidFill>
                <a:effectLst/>
                <a:latin typeface="+mn-lt"/>
              </a:rPr>
              <a:t>Self-Care Application </a:t>
            </a:r>
            <a:r>
              <a:rPr lang="en-US" sz="1100" b="0" i="0" u="none" strike="noStrike" dirty="0">
                <a:solidFill>
                  <a:srgbClr val="000000"/>
                </a:solidFill>
                <a:effectLst/>
                <a:latin typeface="+mn-lt"/>
              </a:rPr>
              <a:t>focuses on the application of self-care for both students and clients. The primary emphasis is on understanding that self-care strategies and approaches may differ based on the unique needs and circumstances of different clients or situations. This course aims to foster critical thinking and problem-solving skills in the context of self-care implementation, preparing students to apply their knowledge in diverse professional settings.</a:t>
            </a:r>
            <a:endParaRPr lang="en-US" sz="1100" b="1" i="0" u="none" strike="noStrike" dirty="0">
              <a:solidFill>
                <a:srgbClr val="000000"/>
              </a:solidFill>
              <a:effectLst/>
              <a:latin typeface="+mn-lt"/>
            </a:endParaRPr>
          </a:p>
          <a:p>
            <a:endParaRPr lang="en-US" sz="1100" dirty="0">
              <a:latin typeface="+mn-lt"/>
              <a:cs typeface="Calibri"/>
            </a:endParaRPr>
          </a:p>
          <a:p>
            <a:r>
              <a:rPr lang="en-US" sz="1100" dirty="0">
                <a:latin typeface="+mn-lt"/>
              </a:rPr>
              <a:t>Each slide contains detailed notes for the trainer to provide guidance in effectively presenting the content, as necessary. Full citations for the content are included in the notes for each slide. </a:t>
            </a:r>
            <a:endParaRPr lang="en-US" sz="1100" dirty="0">
              <a:latin typeface="+mn-lt"/>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E9730A5-E118-DD43-8C03-06ED1FCE0900}" type="slidenum">
              <a:rPr lang="en-US" smtClean="0"/>
              <a:t>2</a:t>
            </a:fld>
            <a:endParaRPr lang="en-US"/>
          </a:p>
        </p:txBody>
      </p:sp>
    </p:spTree>
    <p:extLst>
      <p:ext uri="{BB962C8B-B14F-4D97-AF65-F5344CB8AC3E}">
        <p14:creationId xmlns:p14="http://schemas.microsoft.com/office/powerpoint/2010/main" val="1206292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3295" y="4400550"/>
            <a:ext cx="5883442" cy="3600450"/>
          </a:xfrm>
        </p:spPr>
        <p:txBody>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Calibri" panose="020F0502020204030204" pitchFamily="34" charset="0"/>
              </a:rPr>
              <a:t>Resources are provided and should assist in maintaining important referral agencies/support services as well as resources for students.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Zero Suicide Institute: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https://zerosuicideinstitute.com/</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Zero Suicide Listserv: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https://zerosuicide.edc.org/movement/zero-suicide-listserv</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NV Office for Suicide Prevention: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http://suicideprevention.nv.gov/</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NV Zero Suicide Initiative: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https://nvopioidresponse.org/initiatives/zs/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The Lifeline and 988: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https://988lifeline.org/current-events/the-lifeline-and-988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dirty="0">
                <a:effectLst/>
                <a:latin typeface="Calibri" panose="020F0502020204030204" pitchFamily="34" charset="0"/>
                <a:ea typeface="Calibri" panose="020F0502020204030204" pitchFamily="34" charset="0"/>
                <a:cs typeface="Calibri" panose="020F0502020204030204" pitchFamily="34" charset="0"/>
              </a:rPr>
              <a:t>UNR LiveWell Resource Page: </a:t>
            </a:r>
            <a:r>
              <a:rPr lang="en-US" sz="11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https://www.unr.edu/livewell</a:t>
            </a:r>
            <a:r>
              <a:rPr lang="en-US" sz="11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Image Credit: </a:t>
            </a:r>
            <a:r>
              <a:rPr lang="en-US" sz="1100" kern="100" dirty="0">
                <a:effectLst/>
                <a:latin typeface="Calibri" panose="020F0502020204030204" pitchFamily="34" charset="0"/>
                <a:ea typeface="Calibri" panose="020F0502020204030204" pitchFamily="34" charset="0"/>
                <a:cs typeface="Calibri" panose="020F0502020204030204" pitchFamily="34" charset="0"/>
              </a:rPr>
              <a:t>SAMHSA 988 Partner Toolkit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042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0317" y="4400550"/>
            <a:ext cx="6736096" cy="3600450"/>
          </a:xfrm>
        </p:spPr>
        <p:txBody>
          <a:bodyPr/>
          <a:lstStyle/>
          <a:p>
            <a:pPr marL="0" marR="0">
              <a:lnSpc>
                <a:spcPct val="107000"/>
              </a:lnSpc>
              <a:spcBef>
                <a:spcPts val="0"/>
              </a:spcBef>
              <a:spcAft>
                <a:spcPts val="800"/>
              </a:spcAft>
            </a:pPr>
            <a:r>
              <a:rPr lang="en-US" sz="1100" kern="100" dirty="0">
                <a:effectLst/>
                <a:ea typeface="Calibri" panose="020F0502020204030204" pitchFamily="34" charset="0"/>
                <a:cs typeface="Times New Roman" panose="02020603050405020304" pitchFamily="18" charset="0"/>
              </a:rPr>
              <a:t>Resources are provided and should assist in maintaining important referral agencies/support services as well as resources for students. </a:t>
            </a:r>
          </a:p>
          <a:p>
            <a:pPr marL="0" marR="0">
              <a:lnSpc>
                <a:spcPct val="107000"/>
              </a:lnSpc>
              <a:spcBef>
                <a:spcPts val="0"/>
              </a:spcBef>
              <a:spcAft>
                <a:spcPts val="800"/>
              </a:spcAft>
            </a:pPr>
            <a:r>
              <a:rPr lang="en-US" sz="1100" kern="100" dirty="0">
                <a:effectLst/>
                <a:ea typeface="Calibri" panose="020F0502020204030204" pitchFamily="34" charset="0"/>
                <a:cs typeface="Times New Roman" panose="02020603050405020304" pitchFamily="18" charset="0"/>
              </a:rPr>
              <a:t>Community Resources:</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UNR Disabilities Resource Center: </a:t>
            </a:r>
            <a:r>
              <a:rPr lang="en-US" sz="1100" u="sng" kern="100" dirty="0">
                <a:solidFill>
                  <a:srgbClr val="0563C1"/>
                </a:solidFill>
                <a:effectLst/>
                <a:ea typeface="Calibri" panose="020F0502020204030204" pitchFamily="34" charset="0"/>
                <a:cs typeface="Times New Roman" panose="02020603050405020304" pitchFamily="18" charset="0"/>
                <a:hlinkClick r:id="rId3"/>
              </a:rPr>
              <a:t>https://www.unr.edu/drc</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Nevada Center for Excellence in Disabilities Directory: </a:t>
            </a:r>
            <a:r>
              <a:rPr lang="en-US" sz="1100" u="sng" kern="100" dirty="0">
                <a:solidFill>
                  <a:srgbClr val="0563C1"/>
                </a:solidFill>
                <a:effectLst/>
                <a:ea typeface="Calibri" panose="020F0502020204030204" pitchFamily="34" charset="0"/>
                <a:cs typeface="Times New Roman" panose="02020603050405020304" pitchFamily="18" charset="0"/>
                <a:hlinkClick r:id="rId4"/>
              </a:rPr>
              <a:t>https://www.unr.edu/education/faculty-and-staff/nevada-center-for-excellence-in-disabilities</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CASAT on Demand Resources &amp; Downloads: </a:t>
            </a:r>
            <a:r>
              <a:rPr lang="en-US" sz="1100" u="sng" kern="100" dirty="0">
                <a:solidFill>
                  <a:srgbClr val="0563C1"/>
                </a:solidFill>
                <a:effectLst/>
                <a:ea typeface="Calibri" panose="020F0502020204030204" pitchFamily="34" charset="0"/>
                <a:cs typeface="Times New Roman" panose="02020603050405020304" pitchFamily="18" charset="0"/>
                <a:hlinkClick r:id="rId5"/>
              </a:rPr>
              <a:t>https://casatondemand.org/resources_downloads/</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Pacific Southwest Addiction Technology Transfer Center (PSATTC): </a:t>
            </a:r>
            <a:r>
              <a:rPr lang="en-US" sz="1100" u="sng" kern="100" dirty="0">
                <a:solidFill>
                  <a:srgbClr val="0563C1"/>
                </a:solidFill>
                <a:effectLst/>
                <a:ea typeface="Calibri" panose="020F0502020204030204" pitchFamily="34" charset="0"/>
                <a:cs typeface="Times New Roman" panose="02020603050405020304" pitchFamily="18" charset="0"/>
                <a:hlinkClick r:id="rId6"/>
              </a:rPr>
              <a:t>https://attcnetwork.org/centers/pacific-southwest-attc/home</a:t>
            </a:r>
            <a:endParaRPr lang="en-US" sz="1100" kern="100" dirty="0">
              <a:effectLst/>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The Mental Health Technology Transfer Center Network: </a:t>
            </a:r>
            <a:r>
              <a:rPr lang="en-US" sz="1100" u="sng" kern="100" dirty="0">
                <a:solidFill>
                  <a:srgbClr val="0563C1"/>
                </a:solidFill>
                <a:effectLst/>
                <a:ea typeface="Calibri" panose="020F0502020204030204" pitchFamily="34" charset="0"/>
                <a:cs typeface="Times New Roman" panose="02020603050405020304" pitchFamily="18" charset="0"/>
                <a:hlinkClick r:id="rId7"/>
              </a:rPr>
              <a:t>https://mhttcnetwork.org/ </a:t>
            </a:r>
            <a:endParaRPr lang="en-US" sz="1100" kern="100" dirty="0">
              <a:effectLst/>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The Prevention Technology Transfer Center Network: </a:t>
            </a:r>
            <a:r>
              <a:rPr lang="en-US" sz="1100" u="sng" kern="100" dirty="0">
                <a:solidFill>
                  <a:srgbClr val="0563C1"/>
                </a:solidFill>
                <a:effectLst/>
                <a:ea typeface="Calibri" panose="020F0502020204030204" pitchFamily="34" charset="0"/>
                <a:cs typeface="Times New Roman" panose="02020603050405020304" pitchFamily="18" charset="0"/>
                <a:hlinkClick r:id="rId8"/>
              </a:rPr>
              <a:t>https://pttcnetwork.org/</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Department of Health &amp; Human Services Aging and Disability Services Division: </a:t>
            </a:r>
            <a:r>
              <a:rPr lang="en-US" sz="1100" u="sng" kern="100" dirty="0">
                <a:solidFill>
                  <a:srgbClr val="0563C1"/>
                </a:solidFill>
                <a:effectLst/>
                <a:ea typeface="Calibri" panose="020F0502020204030204" pitchFamily="34" charset="0"/>
                <a:cs typeface="Times New Roman" panose="02020603050405020304" pitchFamily="18" charset="0"/>
                <a:hlinkClick r:id="rId9"/>
              </a:rPr>
              <a:t>https://adsd.nv.gov/</a:t>
            </a:r>
            <a:r>
              <a:rPr lang="en-US" sz="1100" kern="100" dirty="0">
                <a:effectLs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pPr>
            <a:r>
              <a:rPr lang="en-US" sz="1100" kern="100" dirty="0">
                <a:effectLst/>
                <a:ea typeface="Calibri" panose="020F0502020204030204" pitchFamily="34" charset="0"/>
                <a:cs typeface="Times New Roman" panose="02020603050405020304" pitchFamily="18" charset="0"/>
              </a:rPr>
              <a:t>SAMHSA’s Technology Transfer Centers (TTC) Programs: </a:t>
            </a:r>
            <a:r>
              <a:rPr lang="en-US" sz="1100" u="sng" kern="100" dirty="0">
                <a:solidFill>
                  <a:srgbClr val="0563C1"/>
                </a:solidFill>
                <a:effectLst/>
                <a:ea typeface="Calibri" panose="020F0502020204030204" pitchFamily="34" charset="0"/>
                <a:cs typeface="Times New Roman" panose="02020603050405020304" pitchFamily="18" charset="0"/>
                <a:hlinkClick r:id="rId10" action="ppaction://hlinkfile"/>
              </a:rPr>
              <a:t>techtransfercenters.org</a:t>
            </a:r>
            <a:endParaRPr lang="en-US" sz="1100" kern="100" dirty="0">
              <a:effectLst/>
              <a:ea typeface="Calibri" panose="020F0502020204030204" pitchFamily="34" charset="0"/>
              <a:cs typeface="Times New Roman" panose="02020603050405020304" pitchFamily="18" charset="0"/>
            </a:endParaRPr>
          </a:p>
          <a:p>
            <a:pPr marL="688975" indent="-344488"/>
            <a:endParaRPr lang="en-US" dirty="0">
              <a:solidFill>
                <a:schemeClr val="tx1">
                  <a:lumMod val="50000"/>
                  <a:lumOff val="50000"/>
                </a:schemeClr>
              </a:solidFill>
            </a:endParaRPr>
          </a:p>
          <a:p>
            <a:pPr>
              <a:defRPr/>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978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solidFill>
                  <a:srgbClr val="222222"/>
                </a:solidFill>
                <a:effectLst/>
                <a:ea typeface="Times New Roman" panose="02020603050405020304" pitchFamily="18" charset="0"/>
                <a:cs typeface="Arial" panose="020B0604020202020204" pitchFamily="34" charset="0"/>
              </a:rPr>
              <a:t>The Pathways in Crisis Services (PICS) Project provides academic course and professional learning events and content focused on evidence-based crisis programs that include crisis intervention, de-escalation services, mobile crisis and crisis stabilization for Pre-service (students) and Practicing Behavioral Health Professionals with the goal of increasing knowledge and skills leading to use in practice.</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solidFill>
                  <a:srgbClr val="222222"/>
                </a:solidFill>
                <a:effectLst/>
                <a:ea typeface="Times New Roman" panose="02020603050405020304" pitchFamily="18" charset="0"/>
                <a:cs typeface="Arial" panose="020B0604020202020204" pitchFamily="34" charset="0"/>
              </a:rPr>
              <a:t> </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solidFill>
                  <a:srgbClr val="222222"/>
                </a:solidFill>
                <a:effectLst/>
                <a:ea typeface="Times New Roman" panose="02020603050405020304" pitchFamily="18" charset="0"/>
                <a:cs typeface="Arial" panose="020B0604020202020204" pitchFamily="34" charset="0"/>
              </a:rPr>
              <a:t>This is accomplished by guaranteeing students get exposed to crisis intervention services and skills while in school in order to prepare them to do crisis intervention services which includes: risk determination; early intervention; de-escalation strategies; how to conduct warm-hand-off; and understanding the new (988) system through the development of curriculum infusion and training. Practicing Professionals will have the opportunity to attend a variety of training and technical assistance (T/TA) events to ensure that T/TA in crisis-based programs is available to help prepare these professionals with the knowledge and skills to provide crisis-based services.</a:t>
            </a:r>
            <a:br>
              <a:rPr lang="en-US" sz="1100" dirty="0">
                <a:solidFill>
                  <a:srgbClr val="222222"/>
                </a:solidFill>
                <a:effectLst/>
                <a:ea typeface="Times New Roman" panose="02020603050405020304" pitchFamily="18" charset="0"/>
                <a:cs typeface="Arial" panose="020B0604020202020204" pitchFamily="34" charset="0"/>
              </a:rPr>
            </a:br>
            <a:br>
              <a:rPr lang="en-US" sz="1100" dirty="0">
                <a:solidFill>
                  <a:srgbClr val="222222"/>
                </a:solidFill>
                <a:effectLst/>
                <a:ea typeface="Times New Roman" panose="02020603050405020304" pitchFamily="18" charset="0"/>
                <a:cs typeface="Arial" panose="020B0604020202020204" pitchFamily="34" charset="0"/>
              </a:rPr>
            </a:br>
            <a:r>
              <a:rPr lang="en-US" sz="1100" i="1" dirty="0">
                <a:solidFill>
                  <a:srgbClr val="222222"/>
                </a:solidFill>
                <a:effectLst/>
                <a:ea typeface="Times New Roman" panose="02020603050405020304" pitchFamily="18" charset="0"/>
                <a:cs typeface="Arial" panose="020B0604020202020204" pitchFamily="34" charset="0"/>
              </a:rPr>
              <a:t>This project was supported in whole or in part by the Nevada Division of Public and Behavioral Health Bureau of Behavioral Health, Prevention, and Wellness. The opinions, findings, conclusions and recommendations expressed in this publication are those of the author(s) and do not necessarily represent the official views of the State of Nevada or CASAT.</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dirty="0">
                <a:effectLst/>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39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cs typeface="Calibri"/>
              </a:rPr>
              <a:t>Read the Disclaimer:</a:t>
            </a:r>
            <a:endParaRPr lang="en-US" sz="1100" dirty="0"/>
          </a:p>
          <a:p>
            <a:pPr marL="0" indent="0" algn="l">
              <a:lnSpc>
                <a:spcPct val="100000"/>
              </a:lnSpc>
              <a:buNone/>
            </a:pPr>
            <a:r>
              <a:rPr lang="en-US" sz="1100" dirty="0">
                <a:ea typeface="+mn-lt"/>
                <a:cs typeface="+mn-lt"/>
              </a:rPr>
              <a:t>This presentation may include readings, media, and discussion on topics which include suicide, trauma, and crisis intervention. These topics may result in stress reactions. </a:t>
            </a:r>
          </a:p>
          <a:p>
            <a:pPr marL="0" indent="0" algn="l">
              <a:lnSpc>
                <a:spcPct val="100000"/>
              </a:lnSpc>
              <a:buNone/>
            </a:pPr>
            <a:r>
              <a:rPr lang="en-US" sz="1100" dirty="0">
                <a:ea typeface="+mn-lt"/>
                <a:cs typeface="+mn-lt"/>
              </a:rPr>
              <a:t>Please monitor your reactions and if necessary, reach out to someone you trust if these topics cause considerable  discomfort. </a:t>
            </a:r>
            <a:endParaRPr lang="en-US" sz="1100" dirty="0">
              <a:cs typeface="Calibri"/>
            </a:endParaRPr>
          </a:p>
          <a:p>
            <a:pPr algn="l"/>
            <a:endParaRPr lang="en-US" b="1" dirty="0">
              <a:cs typeface="Calibri"/>
            </a:endParaRPr>
          </a:p>
        </p:txBody>
      </p:sp>
      <p:sp>
        <p:nvSpPr>
          <p:cNvPr id="4" name="Slide Number Placeholder 3"/>
          <p:cNvSpPr>
            <a:spLocks noGrp="1"/>
          </p:cNvSpPr>
          <p:nvPr>
            <p:ph type="sldNum" sz="quarter" idx="5"/>
          </p:nvPr>
        </p:nvSpPr>
        <p:spPr/>
        <p:txBody>
          <a:bodyPr/>
          <a:lstStyle/>
          <a:p>
            <a:fld id="{7E9730A5-E118-DD43-8C03-06ED1FCE0900}" type="slidenum">
              <a:rPr lang="en-US" smtClean="0"/>
              <a:t>3</a:t>
            </a:fld>
            <a:endParaRPr lang="en-US"/>
          </a:p>
        </p:txBody>
      </p:sp>
    </p:spTree>
    <p:extLst>
      <p:ext uri="{BB962C8B-B14F-4D97-AF65-F5344CB8AC3E}">
        <p14:creationId xmlns:p14="http://schemas.microsoft.com/office/powerpoint/2010/main" val="139014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b="0" dirty="0"/>
              <a:t>Self-Care</a:t>
            </a:r>
          </a:p>
          <a:p>
            <a:endParaRPr lang="en-US" sz="1100" b="0" dirty="0"/>
          </a:p>
          <a:p>
            <a:r>
              <a:rPr lang="en-US" sz="1100" b="1" dirty="0">
                <a:cs typeface="Calibri"/>
              </a:rPr>
              <a:t>Transition</a:t>
            </a:r>
            <a:r>
              <a:rPr lang="en-US" sz="1100" b="1" baseline="0" dirty="0">
                <a:cs typeface="Calibri"/>
              </a:rPr>
              <a:t> slide: </a:t>
            </a:r>
            <a:r>
              <a:rPr lang="en-US" sz="1100" dirty="0">
                <a:cs typeface="Calibri"/>
              </a:rPr>
              <a:t>The following slides will be an overview of the importance of self-care for ourselves, the people we serve, and the application of self-care.  </a:t>
            </a:r>
          </a:p>
          <a:p>
            <a:endParaRPr lang="en-US" sz="1100" dirty="0"/>
          </a:p>
          <a:p>
            <a:r>
              <a:rPr lang="en-US" sz="1100" b="1" dirty="0"/>
              <a:t>Image Credit:</a:t>
            </a:r>
            <a:r>
              <a:rPr lang="en-US" sz="1100" dirty="0"/>
              <a:t> Flickr</a:t>
            </a:r>
            <a:endParaRPr lang="en-US" sz="1100" dirty="0">
              <a:cs typeface="Calibri"/>
            </a:endParaRPr>
          </a:p>
        </p:txBody>
      </p:sp>
      <p:sp>
        <p:nvSpPr>
          <p:cNvPr id="4" name="Slide Number Placeholder 3"/>
          <p:cNvSpPr>
            <a:spLocks noGrp="1"/>
          </p:cNvSpPr>
          <p:nvPr>
            <p:ph type="sldNum" sz="quarter" idx="5"/>
          </p:nvPr>
        </p:nvSpPr>
        <p:spPr/>
        <p:txBody>
          <a:bodyPr/>
          <a:lstStyle/>
          <a:p>
            <a:fld id="{7E9730A5-E118-DD43-8C03-06ED1FCE0900}" type="slidenum">
              <a:rPr lang="en-US" smtClean="0"/>
              <a:t>4</a:t>
            </a:fld>
            <a:endParaRPr lang="en-US"/>
          </a:p>
        </p:txBody>
      </p:sp>
    </p:spTree>
    <p:extLst>
      <p:ext uri="{BB962C8B-B14F-4D97-AF65-F5344CB8AC3E}">
        <p14:creationId xmlns:p14="http://schemas.microsoft.com/office/powerpoint/2010/main" val="4130831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b="0" dirty="0"/>
              <a:t>Self-Care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READ</a:t>
            </a:r>
            <a:r>
              <a:rPr lang="en-US" sz="1100" b="0" dirty="0"/>
              <a: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We enter the service field to help others.  Often, we teach others about how to care for oneself and neglect ourselves.  How can we ensure we practice what we preach?</a:t>
            </a: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5</a:t>
            </a:fld>
            <a:endParaRPr lang="en-US"/>
          </a:p>
        </p:txBody>
      </p:sp>
    </p:spTree>
    <p:extLst>
      <p:ext uri="{BB962C8B-B14F-4D97-AF65-F5344CB8AC3E}">
        <p14:creationId xmlns:p14="http://schemas.microsoft.com/office/powerpoint/2010/main" val="65645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b="0" dirty="0"/>
              <a:t>Self-Care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READ</a:t>
            </a:r>
            <a:r>
              <a:rPr lang="en-US" sz="1100" b="0" dirty="0"/>
              <a: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algn="l">
              <a:buFont typeface="Arial" panose="020B0604020202020204" pitchFamily="34" charset="0"/>
              <a:buNone/>
            </a:pPr>
            <a:r>
              <a:rPr lang="en-US" sz="1100" b="1" dirty="0"/>
              <a:t>Resource: </a:t>
            </a:r>
            <a:r>
              <a:rPr lang="en-US" sz="1100" b="0" dirty="0"/>
              <a:t>El-</a:t>
            </a:r>
            <a:r>
              <a:rPr lang="en-US" sz="1100" b="0" dirty="0" err="1"/>
              <a:t>Osta</a:t>
            </a:r>
            <a:r>
              <a:rPr lang="en-US" sz="1100" b="0" dirty="0"/>
              <a:t>, A. The Self-Care Matrix: a unifying framework for self-care, </a:t>
            </a:r>
            <a:r>
              <a:rPr lang="en-US" sz="1100" b="0" i="0" dirty="0">
                <a:effectLst/>
                <a:latin typeface="var(--nova-font-family-sans-serif)"/>
              </a:rPr>
              <a:t>June 2019 </a:t>
            </a:r>
            <a:r>
              <a:rPr lang="en-US" sz="1100" b="0" i="0" u="sng" dirty="0">
                <a:effectLst/>
                <a:latin typeface="inherit"/>
                <a:hlinkClick r:id="rId3"/>
              </a:rPr>
              <a:t>International Journal of Self Help and Self Care</a:t>
            </a:r>
            <a:r>
              <a:rPr lang="en-US" sz="1100" b="0" i="0" dirty="0">
                <a:effectLst/>
                <a:latin typeface="var(--nova-font-family-sans-serif)"/>
              </a:rPr>
              <a:t> 10(3):38-56 </a:t>
            </a:r>
            <a:r>
              <a:rPr lang="en-US" sz="1100" b="0" i="0" dirty="0">
                <a:effectLst/>
                <a:latin typeface="Roboto" panose="02000000000000000000" pitchFamily="2" charset="0"/>
              </a:rPr>
              <a:t>DOI:</a:t>
            </a:r>
            <a:r>
              <a:rPr lang="en-US" sz="1100" b="0" i="0" u="sng" dirty="0">
                <a:effectLst/>
                <a:latin typeface="inherit"/>
                <a:hlinkClick r:id="rId4"/>
              </a:rPr>
              <a:t>10.6084/m9.figshare.12578741</a:t>
            </a:r>
            <a:r>
              <a:rPr lang="en-US" sz="1100" b="0" i="0" u="sng" dirty="0">
                <a:effectLst/>
                <a:latin typeface="inherit"/>
              </a:rPr>
              <a:t>. </a:t>
            </a:r>
          </a:p>
          <a:p>
            <a:pPr algn="l">
              <a:buFont typeface="Arial" panose="020B0604020202020204" pitchFamily="34" charset="0"/>
              <a:buNone/>
            </a:pPr>
            <a:r>
              <a:rPr lang="en-US" sz="1100" b="0" i="0" u="none" dirty="0">
                <a:effectLst/>
                <a:latin typeface="inherit"/>
              </a:rPr>
              <a:t>Retrieved from: </a:t>
            </a:r>
            <a:r>
              <a:rPr lang="en-US" sz="1100" b="0" dirty="0"/>
              <a:t>https://www.researchgate.net/publication/342504314_The_Self-Care_Matrix_a_unifying_framework_for_self-care?enrichId=rgreq-529a9f1c10d3a826f6ac99fbfb079fd3-XXX&amp;enrichSource=Y292ZXJQYWdlOzM0MjUwNDMxNDtBUzo5MDcxNTk2NTUxNzgyNDBAMTU5MzI5NTEyNDcyNQ%3D%3D&amp;el=1_x_3&amp;_esc=publicationCover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6</a:t>
            </a:fld>
            <a:endParaRPr lang="en-US"/>
          </a:p>
        </p:txBody>
      </p:sp>
    </p:spTree>
    <p:extLst>
      <p:ext uri="{BB962C8B-B14F-4D97-AF65-F5344CB8AC3E}">
        <p14:creationId xmlns:p14="http://schemas.microsoft.com/office/powerpoint/2010/main" val="14637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b="0" dirty="0"/>
              <a:t>Self-Care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READ</a:t>
            </a:r>
            <a:r>
              <a:rPr lang="en-US" sz="1100" b="0" dirty="0"/>
              <a: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ASK: </a:t>
            </a:r>
            <a:r>
              <a:rPr lang="en-US" sz="1100" b="0" dirty="0"/>
              <a:t>participants to identify their personality trait(s) and  how this might impact them when under stress.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Have an open dialogue in small or large groups about how they can work with each other and their variable personality traits.  How might stress increase or compile with those who differ from us? </a:t>
            </a: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7</a:t>
            </a:fld>
            <a:endParaRPr lang="en-US"/>
          </a:p>
        </p:txBody>
      </p:sp>
    </p:spTree>
    <p:extLst>
      <p:ext uri="{BB962C8B-B14F-4D97-AF65-F5344CB8AC3E}">
        <p14:creationId xmlns:p14="http://schemas.microsoft.com/office/powerpoint/2010/main" val="924863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b="0" dirty="0"/>
              <a:t>Self-Care</a:t>
            </a:r>
          </a:p>
          <a:p>
            <a:endParaRPr lang="en-US" sz="1100" b="0" dirty="0"/>
          </a:p>
          <a:p>
            <a:r>
              <a:rPr lang="en-US" sz="1100" b="1" dirty="0"/>
              <a:t>Trainer Notes/Activity: </a:t>
            </a:r>
          </a:p>
          <a:p>
            <a:endParaRPr lang="en-US" sz="1100" b="0" dirty="0"/>
          </a:p>
          <a:p>
            <a:r>
              <a:rPr lang="en-US" sz="1100" b="0" dirty="0"/>
              <a:t>Refer to the PDF document labeled “Big 5 (OCEAN) Personality Test” to access the online quiz in the Self-Care Resources folder.</a:t>
            </a:r>
          </a:p>
          <a:p>
            <a:endParaRPr lang="en-US" sz="1100" b="0" dirty="0"/>
          </a:p>
          <a:p>
            <a:r>
              <a:rPr lang="en-US" sz="1100" b="0" dirty="0"/>
              <a:t>Link to Take Our Free Personality Quiz and See Where You Rank for the Big 5 Traits.  Read more at: https://</a:t>
            </a:r>
            <a:r>
              <a:rPr lang="en-US" sz="1100" b="0" dirty="0" err="1"/>
              <a:t>www.scienceofpeople.com</a:t>
            </a:r>
            <a:r>
              <a:rPr lang="en-US" sz="1100" b="0" dirty="0"/>
              <a:t>/personality/</a:t>
            </a:r>
          </a:p>
          <a:p>
            <a:endParaRPr lang="en-US" sz="1100" b="0" dirty="0"/>
          </a:p>
          <a:p>
            <a:r>
              <a:rPr lang="en-US" sz="1100" b="0" dirty="0"/>
              <a:t>The quiz is comprised of 44 questions and takes approximately 10 minutes.  Results will be emailed to the person who completes the quiz.  </a:t>
            </a:r>
          </a:p>
          <a:p>
            <a:endParaRPr lang="en-US" sz="1100" b="0" dirty="0"/>
          </a:p>
          <a:p>
            <a:r>
              <a:rPr lang="en-US" sz="1100" b="0" dirty="0"/>
              <a:t>“Fondly known as the Big 5 Personality Traits, or OCEAN, these are incredibly helpful for understanding yourself. When you understand your own personality, you can ask for your needs, connect more easily, and optimize your behavior.”</a:t>
            </a:r>
          </a:p>
          <a:p>
            <a:pPr algn="l">
              <a:buFontTx/>
              <a:buNone/>
            </a:pPr>
            <a:endParaRPr lang="en-US" sz="1100" dirty="0"/>
          </a:p>
          <a:p>
            <a:pPr algn="l">
              <a:buFontTx/>
              <a:buNone/>
            </a:pPr>
            <a:r>
              <a:rPr lang="en-US" sz="1100" b="1" dirty="0"/>
              <a:t>READ: </a:t>
            </a:r>
          </a:p>
          <a:p>
            <a:pPr marL="228600" indent="-228600" algn="l">
              <a:buFont typeface="+mj-lt"/>
              <a:buAutoNum type="arabicPeriod"/>
            </a:pPr>
            <a:r>
              <a:rPr lang="en-US" sz="1100" b="1" i="0" dirty="0">
                <a:solidFill>
                  <a:schemeClr val="bg1">
                    <a:lumMod val="50000"/>
                  </a:schemeClr>
                </a:solidFill>
                <a:effectLst/>
              </a:rPr>
              <a:t>Openness to Experience</a:t>
            </a:r>
            <a:r>
              <a:rPr lang="en-US" sz="1100" b="0" i="0" dirty="0">
                <a:solidFill>
                  <a:schemeClr val="bg1">
                    <a:lumMod val="50000"/>
                  </a:schemeClr>
                </a:solidFill>
                <a:effectLst/>
              </a:rPr>
              <a:t> – Inventive and intellectually curious. Those who are high on this factor tend to appreciate art, adventure, unique ideas and varied experience, and emotions, and are curious and imaginative.</a:t>
            </a:r>
          </a:p>
          <a:p>
            <a:pPr marL="228600" indent="-228600" algn="l">
              <a:buFont typeface="+mj-lt"/>
              <a:buAutoNum type="arabicPeriod"/>
            </a:pPr>
            <a:r>
              <a:rPr lang="en-US" sz="1100" b="1" i="0" dirty="0">
                <a:solidFill>
                  <a:schemeClr val="bg1">
                    <a:lumMod val="50000"/>
                  </a:schemeClr>
                </a:solidFill>
                <a:effectLst/>
              </a:rPr>
              <a:t>Conscientiousness</a:t>
            </a:r>
            <a:r>
              <a:rPr lang="en-US" sz="1100" b="0" i="0" dirty="0">
                <a:solidFill>
                  <a:schemeClr val="bg1">
                    <a:lumMod val="50000"/>
                  </a:schemeClr>
                </a:solidFill>
                <a:effectLst/>
              </a:rPr>
              <a:t> – Efficient and organized. Those high on this factor tend to be self-disciplined, achievement-oriented, and dutiful, and engage in planned rather than spontaneous behavior.</a:t>
            </a:r>
          </a:p>
          <a:p>
            <a:pPr marL="228600" indent="-228600" algn="l">
              <a:buFont typeface="+mj-lt"/>
              <a:buAutoNum type="arabicPeriod"/>
            </a:pPr>
            <a:r>
              <a:rPr lang="en-US" sz="1100" b="1" i="0" dirty="0">
                <a:solidFill>
                  <a:schemeClr val="bg1">
                    <a:lumMod val="50000"/>
                  </a:schemeClr>
                </a:solidFill>
                <a:effectLst/>
              </a:rPr>
              <a:t>Extraversion</a:t>
            </a:r>
            <a:r>
              <a:rPr lang="en-US" sz="1100" b="0" i="0" dirty="0">
                <a:solidFill>
                  <a:schemeClr val="bg1">
                    <a:lumMod val="50000"/>
                  </a:schemeClr>
                </a:solidFill>
                <a:effectLst/>
              </a:rPr>
              <a:t> – </a:t>
            </a:r>
            <a:r>
              <a:rPr lang="en-US" sz="1100" dirty="0">
                <a:solidFill>
                  <a:schemeClr val="bg1">
                    <a:lumMod val="50000"/>
                  </a:schemeClr>
                </a:solidFill>
              </a:rPr>
              <a:t>O</a:t>
            </a:r>
            <a:r>
              <a:rPr lang="en-US" sz="1100" b="0" i="0" dirty="0">
                <a:solidFill>
                  <a:schemeClr val="bg1">
                    <a:lumMod val="50000"/>
                  </a:schemeClr>
                </a:solidFill>
                <a:effectLst/>
              </a:rPr>
              <a:t>utgoing and energetic. Those high on this factor tend to demonstrate sociability, positive emotions, surgency (related to assertiveness, competitiveness, and self-confidence), and are stimulation-seeking in social settings.</a:t>
            </a:r>
          </a:p>
          <a:p>
            <a:pPr marL="228600" indent="-228600" algn="l">
              <a:buFont typeface="+mj-lt"/>
              <a:buAutoNum type="arabicPeriod"/>
            </a:pPr>
            <a:r>
              <a:rPr lang="en-US" sz="1100" b="1" i="0" dirty="0">
                <a:solidFill>
                  <a:schemeClr val="bg1">
                    <a:lumMod val="50000"/>
                  </a:schemeClr>
                </a:solidFill>
                <a:effectLst/>
              </a:rPr>
              <a:t>Agreeableness</a:t>
            </a:r>
            <a:r>
              <a:rPr lang="en-US" sz="1100" b="0" i="0" dirty="0">
                <a:solidFill>
                  <a:schemeClr val="bg1">
                    <a:lumMod val="50000"/>
                  </a:schemeClr>
                </a:solidFill>
                <a:effectLst/>
              </a:rPr>
              <a:t> – </a:t>
            </a:r>
            <a:r>
              <a:rPr lang="en-US" sz="1100" dirty="0">
                <a:solidFill>
                  <a:schemeClr val="bg1">
                    <a:lumMod val="50000"/>
                  </a:schemeClr>
                </a:solidFill>
              </a:rPr>
              <a:t>F</a:t>
            </a:r>
            <a:r>
              <a:rPr lang="en-US" sz="1100" b="0" i="0" dirty="0">
                <a:solidFill>
                  <a:schemeClr val="bg1">
                    <a:lumMod val="50000"/>
                  </a:schemeClr>
                </a:solidFill>
                <a:effectLst/>
              </a:rPr>
              <a:t>riendly and compassionate. Those high on this factor tend to be compassionate, considerate, cooperative, optimistic, trusting, and altruistic towards others.</a:t>
            </a:r>
          </a:p>
          <a:p>
            <a:pPr marL="228600" indent="-228600" algn="l">
              <a:buFont typeface="+mj-lt"/>
              <a:buAutoNum type="arabicPeriod"/>
            </a:pPr>
            <a:r>
              <a:rPr lang="en-US" sz="1100" b="1" i="0" dirty="0">
                <a:solidFill>
                  <a:schemeClr val="bg1">
                    <a:lumMod val="50000"/>
                  </a:schemeClr>
                </a:solidFill>
                <a:effectLst/>
              </a:rPr>
              <a:t>Neuroticism</a:t>
            </a:r>
            <a:r>
              <a:rPr lang="en-US" sz="1100" b="0" i="0" dirty="0">
                <a:solidFill>
                  <a:schemeClr val="bg1">
                    <a:lumMod val="50000"/>
                  </a:schemeClr>
                </a:solidFill>
                <a:effectLst/>
              </a:rPr>
              <a:t> – </a:t>
            </a:r>
            <a:r>
              <a:rPr lang="en-US" sz="1100" dirty="0">
                <a:solidFill>
                  <a:schemeClr val="bg1">
                    <a:lumMod val="50000"/>
                  </a:schemeClr>
                </a:solidFill>
              </a:rPr>
              <a:t>S</a:t>
            </a:r>
            <a:r>
              <a:rPr lang="en-US" sz="1100" b="0" i="0" dirty="0">
                <a:solidFill>
                  <a:schemeClr val="bg1">
                    <a:lumMod val="50000"/>
                  </a:schemeClr>
                </a:solidFill>
                <a:effectLst/>
              </a:rPr>
              <a:t>ensitive and nervous. Those high on this factor tend to experience unpleasant emotions easily (including anger, anxiety, depression, and/or vulnerability) and be highly reactive and vulnerable to stress.</a:t>
            </a:r>
          </a:p>
          <a:p>
            <a:pPr marL="228600" indent="-228600" algn="l">
              <a:buFont typeface="+mj-lt"/>
              <a:buAutoNum type="arabicPeriod"/>
            </a:pPr>
            <a:endParaRPr lang="en-US" sz="1100" b="0" i="0" dirty="0">
              <a:solidFill>
                <a:schemeClr val="bg1">
                  <a:lumMod val="50000"/>
                </a:schemeClr>
              </a:solidFill>
              <a:effectLst/>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8</a:t>
            </a:fld>
            <a:endParaRPr lang="en-US"/>
          </a:p>
        </p:txBody>
      </p:sp>
    </p:spTree>
    <p:extLst>
      <p:ext uri="{BB962C8B-B14F-4D97-AF65-F5344CB8AC3E}">
        <p14:creationId xmlns:p14="http://schemas.microsoft.com/office/powerpoint/2010/main" val="146689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a:t>
            </a:r>
            <a:r>
              <a:rPr lang="en-US" sz="1100" b="1" dirty="0"/>
              <a:t>SUBJECT MATTER: </a:t>
            </a:r>
            <a:r>
              <a:rPr lang="en-US" sz="1100" b="0" dirty="0"/>
              <a:t>Self-Care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READ</a:t>
            </a:r>
            <a:r>
              <a:rPr lang="en-US" sz="1100" b="0" dirty="0"/>
              <a: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The Self-care-assessment PDF is located in the resource files and online https://socialwork.buffalo.edu/content/dam/socialwork/home/self-care-kit/self-care-assessment.pdf.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Image Credit: </a:t>
            </a:r>
            <a:r>
              <a:rPr lang="en-US" sz="1100" dirty="0"/>
              <a:t>https://socialwork.buffalo.edu/resources/self-care-starter-kit/developing-your-self-care-plan.html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Reference</a:t>
            </a:r>
            <a:r>
              <a:rPr lang="en-US" sz="1100" dirty="0"/>
              <a:t>: Developing Your Self-Care Plan, Prepared by L.D. Butler, PhD, University of Buffalo School of Social Work based in part on materials provided by Sandra A. Lopez, LCSW, ACSW, University of Houston, Graduate School of Social Work</a:t>
            </a:r>
          </a:p>
        </p:txBody>
      </p:sp>
      <p:sp>
        <p:nvSpPr>
          <p:cNvPr id="4" name="Slide Number Placeholder 3"/>
          <p:cNvSpPr>
            <a:spLocks noGrp="1"/>
          </p:cNvSpPr>
          <p:nvPr>
            <p:ph type="sldNum" sz="quarter" idx="5"/>
          </p:nvPr>
        </p:nvSpPr>
        <p:spPr/>
        <p:txBody>
          <a:bodyPr/>
          <a:lstStyle/>
          <a:p>
            <a:fld id="{7E9730A5-E118-DD43-8C03-06ED1FCE0900}" type="slidenum">
              <a:rPr lang="en-US" smtClean="0"/>
              <a:t>9</a:t>
            </a:fld>
            <a:endParaRPr lang="en-US"/>
          </a:p>
        </p:txBody>
      </p:sp>
    </p:spTree>
    <p:extLst>
      <p:ext uri="{BB962C8B-B14F-4D97-AF65-F5344CB8AC3E}">
        <p14:creationId xmlns:p14="http://schemas.microsoft.com/office/powerpoint/2010/main" val="705546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6"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028D28-FA3D-A253-7909-9E511FB6C974}"/>
              </a:ext>
            </a:extLst>
          </p:cNvPr>
          <p:cNvPicPr>
            <a:picLocks noChangeAspect="1"/>
          </p:cNvPicPr>
          <p:nvPr userDrawn="1"/>
        </p:nvPicPr>
        <p:blipFill>
          <a:blip r:embed="rId2"/>
          <a:stretch>
            <a:fillRect/>
          </a:stretch>
        </p:blipFill>
        <p:spPr>
          <a:xfrm>
            <a:off x="51154" y="-1"/>
            <a:ext cx="12237725" cy="693344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DB47B833-550B-1040-8EF1-275DDB3C104B}" type="datetime1">
              <a:rPr lang="en-US" smtClean="0"/>
              <a:t>9/29/2023</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0" y="996433"/>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0" y="3477553"/>
            <a:ext cx="5953225" cy="589764"/>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6" name="Picture 35">
            <a:extLst>
              <a:ext uri="{FF2B5EF4-FFF2-40B4-BE49-F238E27FC236}">
                <a16:creationId xmlns:a16="http://schemas.microsoft.com/office/drawing/2014/main" id="{1D723CC9-E871-B295-B5C8-511012B37A85}"/>
              </a:ext>
            </a:extLst>
          </p:cNvPr>
          <p:cNvPicPr>
            <a:picLocks noChangeAspect="1"/>
          </p:cNvPicPr>
          <p:nvPr userDrawn="1"/>
        </p:nvPicPr>
        <p:blipFill>
          <a:blip r:embed="rId3"/>
          <a:stretch>
            <a:fillRect/>
          </a:stretch>
        </p:blipFill>
        <p:spPr>
          <a:xfrm>
            <a:off x="-215899" y="4773274"/>
            <a:ext cx="3797300" cy="2374900"/>
          </a:xfrm>
          <a:prstGeom prst="rect">
            <a:avLst/>
          </a:prstGeom>
        </p:spPr>
      </p:pic>
    </p:spTree>
    <p:extLst>
      <p:ext uri="{BB962C8B-B14F-4D97-AF65-F5344CB8AC3E}">
        <p14:creationId xmlns:p14="http://schemas.microsoft.com/office/powerpoint/2010/main" val="50768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D3A07754-0D83-5848-BD99-F4B92F0B0867}" type="datetime1">
              <a:rPr lang="en-US" smtClean="0"/>
              <a:t>9/29/2023</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38753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38"/>
            <a:ext cx="10084734"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4" y="4589463"/>
            <a:ext cx="100847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ED1A8498-B8CF-D648-9B75-D9F3A2027DFC}" type="datetime1">
              <a:rPr lang="en-US" smtClean="0"/>
              <a:t>9/29/2023</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76561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1E98A10A-0E5F-5743-9310-F7E595F558E2}" type="datetime1">
              <a:rPr lang="en-US" smtClean="0"/>
              <a:t>9/29/2023</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454301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6" y="1681163"/>
            <a:ext cx="4734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6"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0" y="1681163"/>
            <a:ext cx="47581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0"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1E837300-2F8E-9643-AE95-238CD26A85FE}" type="datetime1">
              <a:rPr lang="en-US" smtClean="0"/>
              <a:t>9/29/2023</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707592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DCA48C45-222E-EB4B-806D-58043F1F5382}" type="datetime1">
              <a:rPr lang="en-US" smtClean="0"/>
              <a:t>9/29/2023</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197793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F179378-98F3-1247-5665-D0E206651325}"/>
              </a:ext>
            </a:extLst>
          </p:cNvPr>
          <p:cNvSpPr/>
          <p:nvPr userDrawn="1"/>
        </p:nvSpPr>
        <p:spPr>
          <a:xfrm>
            <a:off x="-193288" y="-104078"/>
            <a:ext cx="12556273" cy="7084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1" y="2718533"/>
            <a:ext cx="8995317" cy="1908215"/>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dirty="0">
              <a:solidFill>
                <a:schemeClr val="bg2">
                  <a:lumMod val="50000"/>
                </a:schemeClr>
              </a:solidFill>
            </a:endParaRPr>
          </a:p>
        </p:txBody>
      </p:sp>
      <p:pic>
        <p:nvPicPr>
          <p:cNvPr id="20" name="Picture 19">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5"/>
            <a:ext cx="6063872" cy="3792455"/>
          </a:xfrm>
          <a:prstGeom prst="rect">
            <a:avLst/>
          </a:prstGeom>
        </p:spPr>
      </p:pic>
      <p:pic>
        <p:nvPicPr>
          <p:cNvPr id="22" name="Picture 21">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4" y="5110342"/>
            <a:ext cx="947745" cy="947745"/>
          </a:xfrm>
          <a:prstGeom prst="rect">
            <a:avLst/>
          </a:prstGeom>
        </p:spPr>
      </p:pic>
      <p:pic>
        <p:nvPicPr>
          <p:cNvPr id="24" name="Picture 23">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1" y="5110342"/>
            <a:ext cx="806893" cy="1026681"/>
          </a:xfrm>
          <a:prstGeom prst="rect">
            <a:avLst/>
          </a:prstGeom>
        </p:spPr>
      </p:pic>
      <p:pic>
        <p:nvPicPr>
          <p:cNvPr id="26" name="Picture 25">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7" y="5110342"/>
            <a:ext cx="2024726" cy="947744"/>
          </a:xfrm>
          <a:prstGeom prst="rect">
            <a:avLst/>
          </a:prstGeom>
        </p:spPr>
      </p:pic>
    </p:spTree>
    <p:extLst>
      <p:ext uri="{BB962C8B-B14F-4D97-AF65-F5344CB8AC3E}">
        <p14:creationId xmlns:p14="http://schemas.microsoft.com/office/powerpoint/2010/main" val="143518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0"/>
            <a:ext cx="3509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0C785498-CD91-E244-A96A-FB867A3B9771}" type="datetime1">
              <a:rPr lang="en-US" smtClean="0"/>
              <a:t>9/29/2023</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66027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FE3876ED-ECEB-9444-BF5F-000785718CAD}" type="datetime1">
              <a:rPr lang="en-US" smtClean="0"/>
              <a:t>9/29/2023</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38753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38"/>
            <a:ext cx="10084734"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4" y="4589463"/>
            <a:ext cx="100847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F946CDDF-2385-E843-8C42-452AD7C08498}" type="datetime1">
              <a:rPr lang="en-US" smtClean="0"/>
              <a:t>9/29/2023</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76561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B8B820BA-73A6-C94B-BCA5-6F2A77F7E17A}" type="datetime1">
              <a:rPr lang="en-US" smtClean="0"/>
              <a:t>9/29/2023</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45430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6" y="1681163"/>
            <a:ext cx="4734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6"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0" y="1681163"/>
            <a:ext cx="47581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0"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54D3BF85-EE04-4C40-854D-7908CE164A3B}" type="datetime1">
              <a:rPr lang="en-US" smtClean="0"/>
              <a:t>9/29/2023</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70759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55D279FA-F9AC-A343-B1A6-030ED48AE251}" type="datetime1">
              <a:rPr lang="en-US" smtClean="0"/>
              <a:t>9/29/2023</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19779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F179378-98F3-1247-5665-D0E206651325}"/>
              </a:ext>
            </a:extLst>
          </p:cNvPr>
          <p:cNvSpPr/>
          <p:nvPr userDrawn="1"/>
        </p:nvSpPr>
        <p:spPr>
          <a:xfrm>
            <a:off x="-193288" y="-104078"/>
            <a:ext cx="12556273" cy="7084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1" y="2718533"/>
            <a:ext cx="8995317" cy="1908215"/>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dirty="0">
              <a:solidFill>
                <a:schemeClr val="bg2">
                  <a:lumMod val="50000"/>
                </a:schemeClr>
              </a:solidFill>
            </a:endParaRPr>
          </a:p>
        </p:txBody>
      </p:sp>
      <p:pic>
        <p:nvPicPr>
          <p:cNvPr id="20" name="Picture 19">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5"/>
            <a:ext cx="6063872" cy="3792455"/>
          </a:xfrm>
          <a:prstGeom prst="rect">
            <a:avLst/>
          </a:prstGeom>
        </p:spPr>
      </p:pic>
      <p:pic>
        <p:nvPicPr>
          <p:cNvPr id="22" name="Picture 21">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4" y="5110342"/>
            <a:ext cx="947745" cy="947745"/>
          </a:xfrm>
          <a:prstGeom prst="rect">
            <a:avLst/>
          </a:prstGeom>
        </p:spPr>
      </p:pic>
      <p:pic>
        <p:nvPicPr>
          <p:cNvPr id="24" name="Picture 23">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1" y="5110342"/>
            <a:ext cx="806893" cy="1026681"/>
          </a:xfrm>
          <a:prstGeom prst="rect">
            <a:avLst/>
          </a:prstGeom>
        </p:spPr>
      </p:pic>
      <p:pic>
        <p:nvPicPr>
          <p:cNvPr id="26" name="Picture 25">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7" y="5110342"/>
            <a:ext cx="2024726" cy="947744"/>
          </a:xfrm>
          <a:prstGeom prst="rect">
            <a:avLst/>
          </a:prstGeom>
        </p:spPr>
      </p:pic>
    </p:spTree>
    <p:extLst>
      <p:ext uri="{BB962C8B-B14F-4D97-AF65-F5344CB8AC3E}">
        <p14:creationId xmlns:p14="http://schemas.microsoft.com/office/powerpoint/2010/main" val="143518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0"/>
            <a:ext cx="3509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19F12E27-9955-334A-B22F-7771FCE21D82}" type="datetime1">
              <a:rPr lang="en-US" smtClean="0"/>
              <a:t>9/29/2023</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66027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6"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028D28-FA3D-A253-7909-9E511FB6C974}"/>
              </a:ext>
            </a:extLst>
          </p:cNvPr>
          <p:cNvPicPr>
            <a:picLocks noChangeAspect="1"/>
          </p:cNvPicPr>
          <p:nvPr userDrawn="1"/>
        </p:nvPicPr>
        <p:blipFill>
          <a:blip r:embed="rId2"/>
          <a:stretch>
            <a:fillRect/>
          </a:stretch>
        </p:blipFill>
        <p:spPr>
          <a:xfrm>
            <a:off x="51154" y="-1"/>
            <a:ext cx="12237725" cy="693344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CED6901C-541D-A642-84CF-614762182FFC}" type="datetime1">
              <a:rPr lang="en-US" smtClean="0"/>
              <a:t>9/29/2023</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0" y="996433"/>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0" y="3477553"/>
            <a:ext cx="5953225" cy="589764"/>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6" name="Picture 35">
            <a:extLst>
              <a:ext uri="{FF2B5EF4-FFF2-40B4-BE49-F238E27FC236}">
                <a16:creationId xmlns:a16="http://schemas.microsoft.com/office/drawing/2014/main" id="{1D723CC9-E871-B295-B5C8-511012B37A85}"/>
              </a:ext>
            </a:extLst>
          </p:cNvPr>
          <p:cNvPicPr>
            <a:picLocks noChangeAspect="1"/>
          </p:cNvPicPr>
          <p:nvPr userDrawn="1"/>
        </p:nvPicPr>
        <p:blipFill>
          <a:blip r:embed="rId3"/>
          <a:stretch>
            <a:fillRect/>
          </a:stretch>
        </p:blipFill>
        <p:spPr>
          <a:xfrm>
            <a:off x="-215899" y="4773274"/>
            <a:ext cx="3797300" cy="2374900"/>
          </a:xfrm>
          <a:prstGeom prst="rect">
            <a:avLst/>
          </a:prstGeom>
        </p:spPr>
      </p:pic>
    </p:spTree>
    <p:extLst>
      <p:ext uri="{BB962C8B-B14F-4D97-AF65-F5344CB8AC3E}">
        <p14:creationId xmlns:p14="http://schemas.microsoft.com/office/powerpoint/2010/main" val="50768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6" y="981634"/>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6"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4" y="6194986"/>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6D8FC-2118-E749-BDF3-19DE27BC0B7F}" type="datetime1">
              <a:rPr lang="en-US" smtClean="0"/>
              <a:t>9/29/2023</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8" y="61949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9" name="Picture 8">
            <a:extLst>
              <a:ext uri="{FF2B5EF4-FFF2-40B4-BE49-F238E27FC236}">
                <a16:creationId xmlns:a16="http://schemas.microsoft.com/office/drawing/2014/main" id="{63EDC2C6-4872-BC9A-A07C-0E0B6C6433CB}"/>
              </a:ext>
            </a:extLst>
          </p:cNvPr>
          <p:cNvPicPr>
            <a:picLocks noChangeAspect="1"/>
          </p:cNvPicPr>
          <p:nvPr userDrawn="1"/>
        </p:nvPicPr>
        <p:blipFill>
          <a:blip r:embed="rId10"/>
          <a:stretch>
            <a:fillRect/>
          </a:stretch>
        </p:blipFill>
        <p:spPr>
          <a:xfrm>
            <a:off x="-22412" y="0"/>
            <a:ext cx="920750" cy="6858000"/>
          </a:xfrm>
          <a:prstGeom prst="rect">
            <a:avLst/>
          </a:prstGeom>
        </p:spPr>
      </p:pic>
      <p:pic>
        <p:nvPicPr>
          <p:cNvPr id="12" name="Picture 11">
            <a:extLst>
              <a:ext uri="{FF2B5EF4-FFF2-40B4-BE49-F238E27FC236}">
                <a16:creationId xmlns:a16="http://schemas.microsoft.com/office/drawing/2014/main" id="{268DBBD6-6FFE-09CB-F908-E202C77D90C5}"/>
              </a:ext>
            </a:extLst>
          </p:cNvPr>
          <p:cNvPicPr>
            <a:picLocks noChangeAspect="1"/>
          </p:cNvPicPr>
          <p:nvPr userDrawn="1"/>
        </p:nvPicPr>
        <p:blipFill>
          <a:blip r:embed="rId11"/>
          <a:stretch>
            <a:fillRect/>
          </a:stretch>
        </p:blipFill>
        <p:spPr>
          <a:xfrm>
            <a:off x="797859" y="5597385"/>
            <a:ext cx="2427065" cy="1517930"/>
          </a:xfrm>
          <a:prstGeom prst="rect">
            <a:avLst/>
          </a:prstGeom>
        </p:spPr>
      </p:pic>
    </p:spTree>
    <p:extLst>
      <p:ext uri="{BB962C8B-B14F-4D97-AF65-F5344CB8AC3E}">
        <p14:creationId xmlns:p14="http://schemas.microsoft.com/office/powerpoint/2010/main" val="4095273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6" y="981634"/>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6"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4" y="6194986"/>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B9459-73B6-BB40-9AAE-F6915D16B022}" type="datetime1">
              <a:rPr lang="en-US" smtClean="0"/>
              <a:t>9/29/2023</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8" y="61949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9" name="Picture 8">
            <a:extLst>
              <a:ext uri="{FF2B5EF4-FFF2-40B4-BE49-F238E27FC236}">
                <a16:creationId xmlns:a16="http://schemas.microsoft.com/office/drawing/2014/main" id="{63EDC2C6-4872-BC9A-A07C-0E0B6C6433CB}"/>
              </a:ext>
            </a:extLst>
          </p:cNvPr>
          <p:cNvPicPr>
            <a:picLocks noChangeAspect="1"/>
          </p:cNvPicPr>
          <p:nvPr userDrawn="1"/>
        </p:nvPicPr>
        <p:blipFill>
          <a:blip r:embed="rId10"/>
          <a:stretch>
            <a:fillRect/>
          </a:stretch>
        </p:blipFill>
        <p:spPr>
          <a:xfrm>
            <a:off x="-22412" y="0"/>
            <a:ext cx="920750" cy="6858000"/>
          </a:xfrm>
          <a:prstGeom prst="rect">
            <a:avLst/>
          </a:prstGeom>
        </p:spPr>
      </p:pic>
      <p:pic>
        <p:nvPicPr>
          <p:cNvPr id="12" name="Picture 11">
            <a:extLst>
              <a:ext uri="{FF2B5EF4-FFF2-40B4-BE49-F238E27FC236}">
                <a16:creationId xmlns:a16="http://schemas.microsoft.com/office/drawing/2014/main" id="{268DBBD6-6FFE-09CB-F908-E202C77D90C5}"/>
              </a:ext>
            </a:extLst>
          </p:cNvPr>
          <p:cNvPicPr>
            <a:picLocks noChangeAspect="1"/>
          </p:cNvPicPr>
          <p:nvPr userDrawn="1"/>
        </p:nvPicPr>
        <p:blipFill>
          <a:blip r:embed="rId11"/>
          <a:stretch>
            <a:fillRect/>
          </a:stretch>
        </p:blipFill>
        <p:spPr>
          <a:xfrm>
            <a:off x="797859" y="5597385"/>
            <a:ext cx="2427065" cy="1517930"/>
          </a:xfrm>
          <a:prstGeom prst="rect">
            <a:avLst/>
          </a:prstGeom>
        </p:spPr>
      </p:pic>
    </p:spTree>
    <p:extLst>
      <p:ext uri="{BB962C8B-B14F-4D97-AF65-F5344CB8AC3E}">
        <p14:creationId xmlns:p14="http://schemas.microsoft.com/office/powerpoint/2010/main" val="409527399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hdr="0" ftr="0" dt="0"/>
  <p:txStyles>
    <p:titleStyle>
      <a:lvl1pPr algn="l" defTabSz="914400"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video" Target="https://www.youtube.com/embed/RIyge4jzeFg?feature=oembed"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socialwork.buffalo.edu/content/dam/socialwork/home/self-care-kit/self-care-assessment.pdf"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socialwork.buffalo.edu/content/dam/socialwork/home/self-care-kit/my-maintenance-self-care-worksheet.pdf"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socialwork.buffalo.edu/content/dam/socialwork/home/self-care-kit/emergency-self-care-worksheet.pdf"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hyperlink" Target="https://socialwork.buffalo.edu/resources/self-care-starter-kit/self-care-assessments-exercises/exercises-and-activities.html#title_5" TargetMode="External"/><Relationship Id="rId3" Type="http://schemas.openxmlformats.org/officeDocument/2006/relationships/hyperlink" Target="https://socialwork.buffalo.edu/resources/self-care-starter-kit/self-care-assessments-exercises/exercises-and-activities.html#title_0" TargetMode="External"/><Relationship Id="rId7" Type="http://schemas.openxmlformats.org/officeDocument/2006/relationships/hyperlink" Target="https://socialwork.buffalo.edu/resources/self-care-starter-kit/self-care-assessments-exercises/exercises-and-activities.html#title_4"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hyperlink" Target="https://socialwork.buffalo.edu/resources/self-care-starter-kit/self-care-assessments-exercises/exercises-and-activities.html#title_3" TargetMode="External"/><Relationship Id="rId11" Type="http://schemas.openxmlformats.org/officeDocument/2006/relationships/hyperlink" Target="https://socialwork.buffalo.edu/resources/self-care-starter-kit/self-care-assessments-exercises/exercises-and-activities.html#title_8" TargetMode="External"/><Relationship Id="rId5" Type="http://schemas.openxmlformats.org/officeDocument/2006/relationships/hyperlink" Target="https://socialwork.buffalo.edu/resources/self-care-starter-kit/self-care-assessments-exercises/exercises-and-activities.html#title_2" TargetMode="External"/><Relationship Id="rId10" Type="http://schemas.openxmlformats.org/officeDocument/2006/relationships/hyperlink" Target="https://socialwork.buffalo.edu/resources/self-care-starter-kit/self-care-assessments-exercises/exercises-and-activities.html#title_7" TargetMode="External"/><Relationship Id="rId4" Type="http://schemas.openxmlformats.org/officeDocument/2006/relationships/hyperlink" Target="https://socialwork.buffalo.edu/resources/self-care-starter-kit/self-care-assessments-exercises/exercises-and-activities.html#title_1" TargetMode="External"/><Relationship Id="rId9" Type="http://schemas.openxmlformats.org/officeDocument/2006/relationships/hyperlink" Target="https://socialwork.buffalo.edu/resources/self-care-starter-kit/self-care-assessments-exercises/exercises-and-activities.html#title_6"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video" Target="https://www.youtube.com/embed/Dq9odPtHbcg?feature=oembed"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A7D7-3040-9625-A9C1-80AB1D0A71EF}"/>
              </a:ext>
            </a:extLst>
          </p:cNvPr>
          <p:cNvSpPr>
            <a:spLocks noGrp="1"/>
          </p:cNvSpPr>
          <p:nvPr>
            <p:ph type="ctrTitle"/>
          </p:nvPr>
        </p:nvSpPr>
        <p:spPr>
          <a:xfrm>
            <a:off x="457200" y="996433"/>
            <a:ext cx="6451600" cy="2432567"/>
          </a:xfrm>
        </p:spPr>
        <p:txBody>
          <a:bodyPr>
            <a:normAutofit/>
          </a:bodyPr>
          <a:lstStyle/>
          <a:p>
            <a:r>
              <a:rPr lang="en-US" dirty="0"/>
              <a:t>Pathways in Crisis Services Project</a:t>
            </a:r>
          </a:p>
        </p:txBody>
      </p:sp>
      <p:sp>
        <p:nvSpPr>
          <p:cNvPr id="3" name="Subtitle 2">
            <a:extLst>
              <a:ext uri="{FF2B5EF4-FFF2-40B4-BE49-F238E27FC236}">
                <a16:creationId xmlns:a16="http://schemas.microsoft.com/office/drawing/2014/main" id="{BF531154-5AB0-3A0C-4B3B-B26D7FEB4591}"/>
              </a:ext>
            </a:extLst>
          </p:cNvPr>
          <p:cNvSpPr>
            <a:spLocks noGrp="1"/>
          </p:cNvSpPr>
          <p:nvPr>
            <p:ph type="subTitle" idx="1"/>
          </p:nvPr>
        </p:nvSpPr>
        <p:spPr>
          <a:xfrm>
            <a:off x="551329" y="3477553"/>
            <a:ext cx="5859096" cy="589764"/>
          </a:xfrm>
        </p:spPr>
        <p:txBody>
          <a:bodyPr/>
          <a:lstStyle/>
          <a:p>
            <a:r>
              <a:rPr lang="en-US" dirty="0"/>
              <a:t>Self-Care</a:t>
            </a:r>
          </a:p>
        </p:txBody>
      </p:sp>
      <p:sp>
        <p:nvSpPr>
          <p:cNvPr id="4" name="Slide Number Placeholder 3">
            <a:extLst>
              <a:ext uri="{FF2B5EF4-FFF2-40B4-BE49-F238E27FC236}">
                <a16:creationId xmlns:a16="http://schemas.microsoft.com/office/drawing/2014/main" id="{52137C8C-0C71-A2F4-8354-D5715CB05C4E}"/>
              </a:ext>
            </a:extLst>
          </p:cNvPr>
          <p:cNvSpPr>
            <a:spLocks noGrp="1"/>
          </p:cNvSpPr>
          <p:nvPr>
            <p:ph type="sldNum" sz="quarter" idx="12"/>
          </p:nvPr>
        </p:nvSpPr>
        <p:spPr/>
        <p:txBody>
          <a:bodyPr/>
          <a:lstStyle/>
          <a:p>
            <a:fld id="{6D486360-FF34-7B48-AD05-62F8407C4C7E}" type="slidenum">
              <a:rPr lang="en-US" smtClean="0"/>
              <a:t>1</a:t>
            </a:fld>
            <a:endParaRPr lang="en-US"/>
          </a:p>
        </p:txBody>
      </p:sp>
    </p:spTree>
    <p:extLst>
      <p:ext uri="{BB962C8B-B14F-4D97-AF65-F5344CB8AC3E}">
        <p14:creationId xmlns:p14="http://schemas.microsoft.com/office/powerpoint/2010/main" val="312012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F77D-BA07-F6F3-5054-C901ED58A43F}"/>
              </a:ext>
            </a:extLst>
          </p:cNvPr>
          <p:cNvSpPr>
            <a:spLocks noGrp="1"/>
          </p:cNvSpPr>
          <p:nvPr>
            <p:ph type="title"/>
          </p:nvPr>
        </p:nvSpPr>
        <p:spPr>
          <a:xfrm>
            <a:off x="917454" y="192505"/>
            <a:ext cx="10091084" cy="709053"/>
          </a:xfrm>
        </p:spPr>
        <p:txBody>
          <a:bodyPr>
            <a:normAutofit/>
          </a:bodyPr>
          <a:lstStyle/>
          <a:p>
            <a:pPr algn="ctr"/>
            <a:r>
              <a:rPr lang="en-US" sz="4000" dirty="0"/>
              <a:t>Environmental Wellness</a:t>
            </a:r>
          </a:p>
        </p:txBody>
      </p:sp>
      <p:sp>
        <p:nvSpPr>
          <p:cNvPr id="3" name="TextBox 2">
            <a:extLst>
              <a:ext uri="{FF2B5EF4-FFF2-40B4-BE49-F238E27FC236}">
                <a16:creationId xmlns:a16="http://schemas.microsoft.com/office/drawing/2014/main" id="{B574ACD2-BBEB-DB28-BA52-DCBACE1FC2CE}"/>
              </a:ext>
            </a:extLst>
          </p:cNvPr>
          <p:cNvSpPr txBox="1"/>
          <p:nvPr/>
        </p:nvSpPr>
        <p:spPr>
          <a:xfrm>
            <a:off x="1219200" y="1268954"/>
            <a:ext cx="10684042" cy="4524315"/>
          </a:xfrm>
          <a:prstGeom prst="rect">
            <a:avLst/>
          </a:prstGeom>
          <a:noFill/>
        </p:spPr>
        <p:txBody>
          <a:bodyPr wrap="square" rtlCol="0">
            <a:spAutoFit/>
          </a:bodyPr>
          <a:lstStyle/>
          <a:p>
            <a:pPr algn="ctr"/>
            <a:r>
              <a:rPr lang="en-US" sz="3600" b="0" i="0" dirty="0">
                <a:solidFill>
                  <a:srgbClr val="757575"/>
                </a:solidFill>
                <a:effectLst/>
              </a:rPr>
              <a:t>What surrounds you each day in your home, work, or neighborhood and the resources available to you can affect your health. </a:t>
            </a:r>
          </a:p>
          <a:p>
            <a:pPr algn="ctr"/>
            <a:r>
              <a:rPr lang="en-US" sz="3600" b="0" i="0" dirty="0">
                <a:solidFill>
                  <a:srgbClr val="757575"/>
                </a:solidFill>
                <a:effectLst/>
              </a:rPr>
              <a:t>You can’t always choose what’s in the environments you live, work, or play in. </a:t>
            </a:r>
          </a:p>
          <a:p>
            <a:pPr algn="ctr"/>
            <a:r>
              <a:rPr lang="en-US" sz="3600" dirty="0">
                <a:solidFill>
                  <a:srgbClr val="757575"/>
                </a:solidFill>
              </a:rPr>
              <a:t>T</a:t>
            </a:r>
            <a:r>
              <a:rPr lang="en-US" sz="3600" b="0" i="0" dirty="0">
                <a:solidFill>
                  <a:srgbClr val="757575"/>
                </a:solidFill>
                <a:effectLst/>
              </a:rPr>
              <a:t>aking small steps to make your environments safer and limiting your exposure to potentially harmful substances can help keep you healthier.</a:t>
            </a:r>
            <a:endParaRPr lang="en-US" sz="3600" dirty="0"/>
          </a:p>
        </p:txBody>
      </p:sp>
    </p:spTree>
    <p:extLst>
      <p:ext uri="{BB962C8B-B14F-4D97-AF65-F5344CB8AC3E}">
        <p14:creationId xmlns:p14="http://schemas.microsoft.com/office/powerpoint/2010/main" val="2235042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746A-F139-6BAE-2CA7-EEFA1852EAF6}"/>
              </a:ext>
            </a:extLst>
          </p:cNvPr>
          <p:cNvSpPr>
            <a:spLocks noGrp="1"/>
          </p:cNvSpPr>
          <p:nvPr>
            <p:ph type="title"/>
          </p:nvPr>
        </p:nvSpPr>
        <p:spPr>
          <a:xfrm>
            <a:off x="814022" y="419006"/>
            <a:ext cx="6792713" cy="709053"/>
          </a:xfrm>
        </p:spPr>
        <p:txBody>
          <a:bodyPr>
            <a:noAutofit/>
          </a:bodyPr>
          <a:lstStyle/>
          <a:p>
            <a:r>
              <a:rPr lang="en-US" sz="4000" dirty="0">
                <a:solidFill>
                  <a:schemeClr val="tx1">
                    <a:lumMod val="50000"/>
                    <a:lumOff val="50000"/>
                  </a:schemeClr>
                </a:solidFill>
              </a:rPr>
              <a:t>E</a:t>
            </a:r>
            <a:r>
              <a:rPr lang="en-US" sz="4000" dirty="0">
                <a:solidFill>
                  <a:schemeClr val="tx1">
                    <a:lumMod val="50000"/>
                    <a:lumOff val="50000"/>
                  </a:schemeClr>
                </a:solidFill>
                <a:effectLst/>
              </a:rPr>
              <a:t>nvironmental Wellness</a:t>
            </a:r>
            <a:br>
              <a:rPr lang="en-US" sz="4000" b="0" dirty="0">
                <a:solidFill>
                  <a:srgbClr val="5A5245"/>
                </a:solidFill>
                <a:effectLst/>
              </a:rPr>
            </a:br>
            <a:endParaRPr lang="en-US" sz="4000" dirty="0"/>
          </a:p>
        </p:txBody>
      </p:sp>
      <p:pic>
        <p:nvPicPr>
          <p:cNvPr id="4" name="Online Media 3" descr="GREAT: Helpful Practices to Manage Stress and Anxiety">
            <a:hlinkClick r:id="" action="ppaction://media"/>
            <a:extLst>
              <a:ext uri="{FF2B5EF4-FFF2-40B4-BE49-F238E27FC236}">
                <a16:creationId xmlns:a16="http://schemas.microsoft.com/office/drawing/2014/main" id="{78CDFBFB-E6C1-0167-B6B9-D2F8135C59C9}"/>
              </a:ext>
            </a:extLst>
          </p:cNvPr>
          <p:cNvPicPr>
            <a:picLocks noRot="1" noChangeAspect="1"/>
          </p:cNvPicPr>
          <p:nvPr>
            <a:videoFile r:link="rId1"/>
          </p:nvPr>
        </p:nvPicPr>
        <p:blipFill>
          <a:blip r:embed="rId4"/>
          <a:stretch>
            <a:fillRect/>
          </a:stretch>
        </p:blipFill>
        <p:spPr>
          <a:xfrm>
            <a:off x="3229165" y="1606280"/>
            <a:ext cx="8231839" cy="4650989"/>
          </a:xfrm>
          <a:prstGeom prst="rect">
            <a:avLst/>
          </a:prstGeom>
        </p:spPr>
      </p:pic>
      <p:sp>
        <p:nvSpPr>
          <p:cNvPr id="5" name="TextBox 4">
            <a:extLst>
              <a:ext uri="{FF2B5EF4-FFF2-40B4-BE49-F238E27FC236}">
                <a16:creationId xmlns:a16="http://schemas.microsoft.com/office/drawing/2014/main" id="{14C6FECC-D810-A411-2814-DF0F5172FA5A}"/>
              </a:ext>
            </a:extLst>
          </p:cNvPr>
          <p:cNvSpPr txBox="1"/>
          <p:nvPr/>
        </p:nvSpPr>
        <p:spPr>
          <a:xfrm>
            <a:off x="1340596" y="897227"/>
            <a:ext cx="8313814" cy="584775"/>
          </a:xfrm>
          <a:prstGeom prst="rect">
            <a:avLst/>
          </a:prstGeom>
          <a:noFill/>
        </p:spPr>
        <p:txBody>
          <a:bodyPr wrap="none" rtlCol="0">
            <a:spAutoFit/>
          </a:bodyPr>
          <a:lstStyle/>
          <a:p>
            <a:r>
              <a:rPr lang="en-US" sz="3200" dirty="0">
                <a:solidFill>
                  <a:schemeClr val="accent2"/>
                </a:solidFill>
              </a:rPr>
              <a:t>7 Strategies for Improving Environmental Health:</a:t>
            </a:r>
          </a:p>
        </p:txBody>
      </p:sp>
    </p:spTree>
    <p:extLst>
      <p:ext uri="{BB962C8B-B14F-4D97-AF65-F5344CB8AC3E}">
        <p14:creationId xmlns:p14="http://schemas.microsoft.com/office/powerpoint/2010/main" val="395937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A5C5-83B5-D93F-72D9-1238E789CF67}"/>
              </a:ext>
            </a:extLst>
          </p:cNvPr>
          <p:cNvSpPr>
            <a:spLocks noGrp="1"/>
          </p:cNvSpPr>
          <p:nvPr>
            <p:ph type="title"/>
          </p:nvPr>
        </p:nvSpPr>
        <p:spPr>
          <a:xfrm>
            <a:off x="884204" y="64168"/>
            <a:ext cx="10091084" cy="709053"/>
          </a:xfrm>
        </p:spPr>
        <p:txBody>
          <a:bodyPr>
            <a:normAutofit/>
          </a:bodyPr>
          <a:lstStyle/>
          <a:p>
            <a:pPr algn="ctr"/>
            <a:r>
              <a:rPr lang="en-US" sz="4000" dirty="0"/>
              <a:t>Social Wellness</a:t>
            </a:r>
          </a:p>
        </p:txBody>
      </p:sp>
      <p:sp>
        <p:nvSpPr>
          <p:cNvPr id="3" name="TextBox 2">
            <a:extLst>
              <a:ext uri="{FF2B5EF4-FFF2-40B4-BE49-F238E27FC236}">
                <a16:creationId xmlns:a16="http://schemas.microsoft.com/office/drawing/2014/main" id="{632555F0-EA9F-E8DE-B0D4-D1D8A438E90D}"/>
              </a:ext>
            </a:extLst>
          </p:cNvPr>
          <p:cNvSpPr txBox="1"/>
          <p:nvPr/>
        </p:nvSpPr>
        <p:spPr>
          <a:xfrm>
            <a:off x="1178866" y="940179"/>
            <a:ext cx="7735579" cy="861774"/>
          </a:xfrm>
          <a:prstGeom prst="rect">
            <a:avLst/>
          </a:prstGeom>
          <a:noFill/>
        </p:spPr>
        <p:txBody>
          <a:bodyPr wrap="none" rtlCol="0">
            <a:spAutoFit/>
          </a:bodyPr>
          <a:lstStyle/>
          <a:p>
            <a:r>
              <a:rPr lang="en-US" sz="3200" b="1" dirty="0">
                <a:solidFill>
                  <a:schemeClr val="accent2"/>
                </a:solidFill>
                <a:effectLst/>
              </a:rPr>
              <a:t>6 strategies for improving your social health</a:t>
            </a:r>
            <a:r>
              <a:rPr lang="en-US" sz="2800" b="0" dirty="0">
                <a:solidFill>
                  <a:schemeClr val="accent2"/>
                </a:solidFill>
                <a:effectLst/>
              </a:rPr>
              <a:t>:</a:t>
            </a:r>
          </a:p>
          <a:p>
            <a:endParaRPr lang="en-US" dirty="0"/>
          </a:p>
        </p:txBody>
      </p:sp>
      <p:sp>
        <p:nvSpPr>
          <p:cNvPr id="4" name="TextBox 3">
            <a:extLst>
              <a:ext uri="{FF2B5EF4-FFF2-40B4-BE49-F238E27FC236}">
                <a16:creationId xmlns:a16="http://schemas.microsoft.com/office/drawing/2014/main" id="{B2A16429-E2EF-FF91-E099-670071E55A1F}"/>
              </a:ext>
            </a:extLst>
          </p:cNvPr>
          <p:cNvSpPr txBox="1"/>
          <p:nvPr/>
        </p:nvSpPr>
        <p:spPr>
          <a:xfrm>
            <a:off x="884204" y="1801953"/>
            <a:ext cx="6912840" cy="390350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b="0" dirty="0">
                <a:solidFill>
                  <a:schemeClr val="bg1">
                    <a:lumMod val="50000"/>
                  </a:schemeClr>
                </a:solidFill>
                <a:effectLst/>
              </a:rPr>
              <a:t>Make connections</a:t>
            </a:r>
          </a:p>
          <a:p>
            <a:pPr marL="342900" indent="-342900">
              <a:lnSpc>
                <a:spcPct val="150000"/>
              </a:lnSpc>
              <a:buFont typeface="Arial" panose="020B0604020202020204" pitchFamily="34" charset="0"/>
              <a:buChar char="•"/>
            </a:pPr>
            <a:r>
              <a:rPr lang="en-US" sz="2800" b="0" dirty="0">
                <a:solidFill>
                  <a:schemeClr val="bg1">
                    <a:lumMod val="50000"/>
                  </a:schemeClr>
                </a:solidFill>
                <a:effectLst/>
              </a:rPr>
              <a:t>Take care of yourself while caring for others</a:t>
            </a:r>
          </a:p>
          <a:p>
            <a:pPr marL="342900" indent="-342900">
              <a:lnSpc>
                <a:spcPct val="150000"/>
              </a:lnSpc>
              <a:buFont typeface="Arial" panose="020B0604020202020204" pitchFamily="34" charset="0"/>
              <a:buChar char="•"/>
            </a:pPr>
            <a:r>
              <a:rPr lang="en-US" sz="2800" b="0" dirty="0">
                <a:solidFill>
                  <a:schemeClr val="bg1">
                    <a:lumMod val="50000"/>
                  </a:schemeClr>
                </a:solidFill>
                <a:effectLst/>
              </a:rPr>
              <a:t>Get active together</a:t>
            </a:r>
          </a:p>
          <a:p>
            <a:pPr marL="342900" indent="-342900">
              <a:lnSpc>
                <a:spcPct val="150000"/>
              </a:lnSpc>
              <a:buFont typeface="Arial" panose="020B0604020202020204" pitchFamily="34" charset="0"/>
              <a:buChar char="•"/>
            </a:pPr>
            <a:r>
              <a:rPr lang="en-US" sz="2800" b="0" dirty="0">
                <a:solidFill>
                  <a:schemeClr val="bg1">
                    <a:lumMod val="50000"/>
                  </a:schemeClr>
                </a:solidFill>
                <a:effectLst/>
              </a:rPr>
              <a:t>Shape your family’s health habits</a:t>
            </a:r>
          </a:p>
          <a:p>
            <a:pPr marL="342900" indent="-342900">
              <a:lnSpc>
                <a:spcPct val="150000"/>
              </a:lnSpc>
              <a:buFont typeface="Arial" panose="020B0604020202020204" pitchFamily="34" charset="0"/>
              <a:buChar char="•"/>
            </a:pPr>
            <a:r>
              <a:rPr lang="en-US" sz="2800" b="0" dirty="0">
                <a:solidFill>
                  <a:schemeClr val="bg1">
                    <a:lumMod val="50000"/>
                  </a:schemeClr>
                </a:solidFill>
                <a:effectLst/>
              </a:rPr>
              <a:t>Bond with your kids</a:t>
            </a:r>
          </a:p>
          <a:p>
            <a:pPr marL="342900" indent="-342900">
              <a:lnSpc>
                <a:spcPct val="150000"/>
              </a:lnSpc>
              <a:buFont typeface="Arial" panose="020B0604020202020204" pitchFamily="34" charset="0"/>
              <a:buChar char="•"/>
            </a:pPr>
            <a:r>
              <a:rPr lang="en-US" sz="2800" b="0" dirty="0">
                <a:solidFill>
                  <a:schemeClr val="bg1">
                    <a:lumMod val="50000"/>
                  </a:schemeClr>
                </a:solidFill>
                <a:effectLst/>
              </a:rPr>
              <a:t>Build healthy relationships</a:t>
            </a:r>
          </a:p>
        </p:txBody>
      </p:sp>
      <p:pic>
        <p:nvPicPr>
          <p:cNvPr id="6" name="Picture 5" descr="Graphical user interface, website&#10;&#10;Description automatically generated">
            <a:extLst>
              <a:ext uri="{FF2B5EF4-FFF2-40B4-BE49-F238E27FC236}">
                <a16:creationId xmlns:a16="http://schemas.microsoft.com/office/drawing/2014/main" id="{77213C32-C4D2-38B4-F7F5-E76A73F9F031}"/>
              </a:ext>
            </a:extLst>
          </p:cNvPr>
          <p:cNvPicPr>
            <a:picLocks noChangeAspect="1"/>
          </p:cNvPicPr>
          <p:nvPr/>
        </p:nvPicPr>
        <p:blipFill rotWithShape="1">
          <a:blip r:embed="rId3">
            <a:grayscl/>
          </a:blip>
          <a:srcRect l="72523" t="20628" r="9753" b="54987"/>
          <a:stretch/>
        </p:blipFill>
        <p:spPr>
          <a:xfrm>
            <a:off x="7652590" y="2068277"/>
            <a:ext cx="4539410" cy="3903504"/>
          </a:xfrm>
          <a:prstGeom prst="rect">
            <a:avLst/>
          </a:prstGeom>
        </p:spPr>
      </p:pic>
      <p:sp>
        <p:nvSpPr>
          <p:cNvPr id="7" name="TextBox 6">
            <a:extLst>
              <a:ext uri="{FF2B5EF4-FFF2-40B4-BE49-F238E27FC236}">
                <a16:creationId xmlns:a16="http://schemas.microsoft.com/office/drawing/2014/main" id="{BD434505-E4AB-FAC4-2CEA-82D41AC44582}"/>
              </a:ext>
            </a:extLst>
          </p:cNvPr>
          <p:cNvSpPr txBox="1"/>
          <p:nvPr/>
        </p:nvSpPr>
        <p:spPr>
          <a:xfrm>
            <a:off x="9655459" y="5971781"/>
            <a:ext cx="1753622" cy="338554"/>
          </a:xfrm>
          <a:prstGeom prst="rect">
            <a:avLst/>
          </a:prstGeom>
          <a:noFill/>
        </p:spPr>
        <p:txBody>
          <a:bodyPr wrap="none" rtlCol="0">
            <a:spAutoFit/>
          </a:bodyPr>
          <a:lstStyle/>
          <a:p>
            <a:r>
              <a:rPr lang="en-US" sz="1600" i="1" dirty="0" err="1">
                <a:solidFill>
                  <a:schemeClr val="bg1">
                    <a:lumMod val="50000"/>
                  </a:schemeClr>
                </a:solidFill>
              </a:rPr>
              <a:t>www.nimh.nih.gov</a:t>
            </a:r>
            <a:endParaRPr lang="en-US" sz="1600" i="1" dirty="0">
              <a:solidFill>
                <a:schemeClr val="bg1">
                  <a:lumMod val="50000"/>
                </a:schemeClr>
              </a:solidFill>
            </a:endParaRPr>
          </a:p>
        </p:txBody>
      </p:sp>
    </p:spTree>
    <p:extLst>
      <p:ext uri="{BB962C8B-B14F-4D97-AF65-F5344CB8AC3E}">
        <p14:creationId xmlns:p14="http://schemas.microsoft.com/office/powerpoint/2010/main" val="3329289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E5BB-B620-1AD9-D906-B0CDF792FCE6}"/>
              </a:ext>
            </a:extLst>
          </p:cNvPr>
          <p:cNvSpPr>
            <a:spLocks noGrp="1"/>
          </p:cNvSpPr>
          <p:nvPr>
            <p:ph type="title"/>
          </p:nvPr>
        </p:nvSpPr>
        <p:spPr>
          <a:xfrm>
            <a:off x="1050458" y="352927"/>
            <a:ext cx="10091084" cy="709053"/>
          </a:xfrm>
        </p:spPr>
        <p:txBody>
          <a:bodyPr>
            <a:normAutofit/>
          </a:bodyPr>
          <a:lstStyle/>
          <a:p>
            <a:r>
              <a:rPr lang="en-US" sz="4000" dirty="0"/>
              <a:t>Discussion</a:t>
            </a:r>
          </a:p>
        </p:txBody>
      </p:sp>
      <p:sp>
        <p:nvSpPr>
          <p:cNvPr id="3" name="TextBox 2">
            <a:extLst>
              <a:ext uri="{FF2B5EF4-FFF2-40B4-BE49-F238E27FC236}">
                <a16:creationId xmlns:a16="http://schemas.microsoft.com/office/drawing/2014/main" id="{0543BAFB-8958-385B-D5A9-C9880A217640}"/>
              </a:ext>
            </a:extLst>
          </p:cNvPr>
          <p:cNvSpPr txBox="1"/>
          <p:nvPr/>
        </p:nvSpPr>
        <p:spPr>
          <a:xfrm>
            <a:off x="1203159" y="1305737"/>
            <a:ext cx="10250904" cy="3908762"/>
          </a:xfrm>
          <a:prstGeom prst="rect">
            <a:avLst/>
          </a:prstGeom>
          <a:noFill/>
        </p:spPr>
        <p:txBody>
          <a:bodyPr wrap="square" rtlCol="0">
            <a:spAutoFit/>
          </a:bodyPr>
          <a:lstStyle/>
          <a:p>
            <a:r>
              <a:rPr lang="en-US" sz="4000" b="0" i="0" dirty="0">
                <a:solidFill>
                  <a:schemeClr val="bg1">
                    <a:lumMod val="50000"/>
                  </a:schemeClr>
                </a:solidFill>
                <a:effectLst/>
              </a:rPr>
              <a:t>Each life is unique and has its own unique demands. Consequently, we each must determine what self-care means for us and how to apply it in our life.</a:t>
            </a:r>
          </a:p>
          <a:p>
            <a:endParaRPr lang="en-US" sz="4400" dirty="0">
              <a:solidFill>
                <a:srgbClr val="000000"/>
              </a:solidFill>
            </a:endParaRPr>
          </a:p>
          <a:p>
            <a:r>
              <a:rPr lang="en-US" sz="4400" b="1" dirty="0">
                <a:solidFill>
                  <a:schemeClr val="accent2"/>
                </a:solidFill>
              </a:rPr>
              <a:t>What does self-care mean to you? </a:t>
            </a:r>
          </a:p>
        </p:txBody>
      </p:sp>
    </p:spTree>
    <p:extLst>
      <p:ext uri="{BB962C8B-B14F-4D97-AF65-F5344CB8AC3E}">
        <p14:creationId xmlns:p14="http://schemas.microsoft.com/office/powerpoint/2010/main" val="1676562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631E-0C79-F5C6-7230-0376CC7A3825}"/>
              </a:ext>
            </a:extLst>
          </p:cNvPr>
          <p:cNvSpPr>
            <a:spLocks noGrp="1"/>
          </p:cNvSpPr>
          <p:nvPr>
            <p:ph type="title"/>
          </p:nvPr>
        </p:nvSpPr>
        <p:spPr>
          <a:xfrm>
            <a:off x="887810" y="104684"/>
            <a:ext cx="5878750" cy="709053"/>
          </a:xfrm>
        </p:spPr>
        <p:txBody>
          <a:bodyPr>
            <a:noAutofit/>
          </a:bodyPr>
          <a:lstStyle/>
          <a:p>
            <a:r>
              <a:rPr lang="en-US" sz="4000" dirty="0"/>
              <a:t>Self-Care Application</a:t>
            </a:r>
          </a:p>
        </p:txBody>
      </p:sp>
      <p:sp>
        <p:nvSpPr>
          <p:cNvPr id="3" name="TextBox 2" descr="The way you live your life can have a big impact on your health, well-being, and how well or poorly you handle stress. Below are lifestyle behaviors that affect stress levels. Please check the boxes that apply to you. Doing an honest assessment of how well or poorly you take care of yourself can help you manage stress in the future. &#10;&#10;Alt Text: Table labeled “Lifestyle Behaviors” divided into two columns. &#10;&#10;Column one asks “when you are under stress do you:” Determine if you answer yes or no to any of the following behaviors: &#10;Smoke/use tobacco &#10;Drink a lot of coffee or caffeinated drinks (more than 2-3 cups per day) &#10;Drink alcohol (more than recommended levels of 1-2 per day &#10;Overuse over-the0counter medications &#10;Overeat or under eat &#10;Spend too much money (e.g., do you have a lot of credit card debt and have trouble &#10;making payments?) &#10;Abuse/overuse tranquilizers or other over-the-counter medications &#10;Watch too much television (more than 3-4 hours per day) &#10;Have angry outbursts &#10;Take illegal drugs &#10;Withdraw from people &#10;Ignore or deny stress symptoms &#10;Engage in self-destructive relationships &#10;&#10;The bottom of column one states “These are negative self-care behaviors.” &#10;&#10;Column two asks “when you are under stress do you:” Determine if you answer yes or no to any of the following behaviors: &#10;&#10;Engage in physical activity at least three times a week for 30 minutes each day. &#10;Get six to eight hours of sleep every night &#10;Maintain good eating habits &#10;Make time to relax &#10;Maintain a sense of humor &#10;Play &#10;Maintain healthy rituals and routines &#10;Be optimistic. Engage in positive thinking &#10;Spend time with family &#10;Spend time with friends &#10;Make plans for the future &#10;Figure out ways to manage stress &#10;Reward yourself for your accomplishments &#10;&#10;The bottom of column two states “These are positive self-care behaviors.” (Sources: Unknown) &#10;">
            <a:extLst>
              <a:ext uri="{FF2B5EF4-FFF2-40B4-BE49-F238E27FC236}">
                <a16:creationId xmlns:a16="http://schemas.microsoft.com/office/drawing/2014/main" id="{6A275248-51B9-8AA4-55A1-EC5B54C5727E}"/>
              </a:ext>
            </a:extLst>
          </p:cNvPr>
          <p:cNvSpPr txBox="1"/>
          <p:nvPr/>
        </p:nvSpPr>
        <p:spPr>
          <a:xfrm>
            <a:off x="2042556" y="2766951"/>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C4094FD9-B90E-27B1-5482-578211706D27}"/>
              </a:ext>
            </a:extLst>
          </p:cNvPr>
          <p:cNvSpPr txBox="1"/>
          <p:nvPr/>
        </p:nvSpPr>
        <p:spPr>
          <a:xfrm>
            <a:off x="887810" y="903360"/>
            <a:ext cx="4261038" cy="584775"/>
          </a:xfrm>
          <a:prstGeom prst="rect">
            <a:avLst/>
          </a:prstGeom>
          <a:noFill/>
        </p:spPr>
        <p:txBody>
          <a:bodyPr wrap="none" rtlCol="0">
            <a:spAutoFit/>
          </a:bodyPr>
          <a:lstStyle/>
          <a:p>
            <a:r>
              <a:rPr lang="en-US" sz="3200" b="1" dirty="0">
                <a:solidFill>
                  <a:schemeClr val="accent2"/>
                </a:solidFill>
              </a:rPr>
              <a:t>How do you cope now? </a:t>
            </a:r>
          </a:p>
        </p:txBody>
      </p:sp>
      <p:pic>
        <p:nvPicPr>
          <p:cNvPr id="6" name="Picture 5" descr="Graphical user interface, application, Word&#10;&#10;Description automatically generated">
            <a:extLst>
              <a:ext uri="{FF2B5EF4-FFF2-40B4-BE49-F238E27FC236}">
                <a16:creationId xmlns:a16="http://schemas.microsoft.com/office/drawing/2014/main" id="{0B8C8D00-2C25-23E6-8F5A-F783A41A2ACD}"/>
              </a:ext>
            </a:extLst>
          </p:cNvPr>
          <p:cNvPicPr>
            <a:picLocks noChangeAspect="1"/>
          </p:cNvPicPr>
          <p:nvPr/>
        </p:nvPicPr>
        <p:blipFill rotWithShape="1">
          <a:blip r:embed="rId3"/>
          <a:srcRect l="38146" t="15275" r="23046" b="4787"/>
          <a:stretch/>
        </p:blipFill>
        <p:spPr>
          <a:xfrm>
            <a:off x="6766560" y="0"/>
            <a:ext cx="5313545" cy="6840665"/>
          </a:xfrm>
          <a:prstGeom prst="rect">
            <a:avLst/>
          </a:prstGeom>
        </p:spPr>
      </p:pic>
      <p:sp>
        <p:nvSpPr>
          <p:cNvPr id="7" name="TextBox 6">
            <a:extLst>
              <a:ext uri="{FF2B5EF4-FFF2-40B4-BE49-F238E27FC236}">
                <a16:creationId xmlns:a16="http://schemas.microsoft.com/office/drawing/2014/main" id="{6E83B431-E705-7945-6F6F-D2608C21FE66}"/>
              </a:ext>
            </a:extLst>
          </p:cNvPr>
          <p:cNvSpPr txBox="1"/>
          <p:nvPr/>
        </p:nvSpPr>
        <p:spPr>
          <a:xfrm>
            <a:off x="1015066" y="1842041"/>
            <a:ext cx="5626366" cy="3970318"/>
          </a:xfrm>
          <a:prstGeom prst="rect">
            <a:avLst/>
          </a:prstGeom>
          <a:noFill/>
        </p:spPr>
        <p:txBody>
          <a:bodyPr wrap="square" rtlCol="0">
            <a:spAutoFit/>
          </a:bodyPr>
          <a:lstStyle/>
          <a:p>
            <a:pPr algn="ctr"/>
            <a:r>
              <a:rPr lang="en-US" sz="2800" b="1" i="0" u="sng" dirty="0">
                <a:solidFill>
                  <a:schemeClr val="bg1">
                    <a:lumMod val="50000"/>
                  </a:schemeClr>
                </a:solidFill>
                <a:effectLst/>
              </a:rPr>
              <a:t>Complete the Lifestyle Behaviors Assessment </a:t>
            </a:r>
            <a:endParaRPr lang="en-US" sz="2800" b="1" u="sng" dirty="0">
              <a:solidFill>
                <a:schemeClr val="bg1">
                  <a:lumMod val="50000"/>
                </a:schemeClr>
              </a:solidFill>
            </a:endParaRPr>
          </a:p>
          <a:p>
            <a:pPr marL="285750" indent="-285750" algn="l">
              <a:buFont typeface="Arial" panose="020B0604020202020204" pitchFamily="34" charset="0"/>
              <a:buChar char="•"/>
            </a:pPr>
            <a:r>
              <a:rPr lang="en-US" sz="2800" b="0" i="0" dirty="0">
                <a:solidFill>
                  <a:schemeClr val="bg1">
                    <a:lumMod val="50000"/>
                  </a:schemeClr>
                </a:solidFill>
                <a:effectLst/>
              </a:rPr>
              <a:t>Identify the coping strategies you currently use </a:t>
            </a:r>
          </a:p>
          <a:p>
            <a:pPr marL="285750" indent="-285750" algn="l">
              <a:buFont typeface="Arial" panose="020B0604020202020204" pitchFamily="34" charset="0"/>
              <a:buChar char="•"/>
            </a:pPr>
            <a:r>
              <a:rPr lang="en-US" sz="2800" b="0" i="0" dirty="0">
                <a:solidFill>
                  <a:schemeClr val="bg1">
                    <a:lumMod val="50000"/>
                  </a:schemeClr>
                </a:solidFill>
                <a:effectLst/>
              </a:rPr>
              <a:t>Set goal to decrease or eliminate at least one “negative” coping strategy </a:t>
            </a:r>
          </a:p>
          <a:p>
            <a:pPr marL="285750" indent="-285750" algn="l">
              <a:buFont typeface="Arial" panose="020B0604020202020204" pitchFamily="34" charset="0"/>
              <a:buChar char="•"/>
            </a:pPr>
            <a:r>
              <a:rPr lang="en-US" sz="2800" dirty="0">
                <a:solidFill>
                  <a:schemeClr val="bg1">
                    <a:lumMod val="50000"/>
                  </a:schemeClr>
                </a:solidFill>
              </a:rPr>
              <a:t>Set goal to </a:t>
            </a:r>
            <a:r>
              <a:rPr lang="en-US" sz="2800" b="0" i="0" dirty="0">
                <a:solidFill>
                  <a:schemeClr val="bg1">
                    <a:lumMod val="50000"/>
                  </a:schemeClr>
                </a:solidFill>
                <a:effectLst/>
              </a:rPr>
              <a:t>employ at least two more "positive" strategies</a:t>
            </a:r>
            <a:endParaRPr lang="en-US" sz="2800" dirty="0">
              <a:solidFill>
                <a:schemeClr val="bg1">
                  <a:lumMod val="50000"/>
                </a:schemeClr>
              </a:solidFill>
            </a:endParaRPr>
          </a:p>
        </p:txBody>
      </p:sp>
    </p:spTree>
    <p:extLst>
      <p:ext uri="{BB962C8B-B14F-4D97-AF65-F5344CB8AC3E}">
        <p14:creationId xmlns:p14="http://schemas.microsoft.com/office/powerpoint/2010/main" val="1701813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27DA-469A-FD94-27C3-8B0ADBCF4129}"/>
              </a:ext>
            </a:extLst>
          </p:cNvPr>
          <p:cNvSpPr>
            <a:spLocks noGrp="1"/>
          </p:cNvSpPr>
          <p:nvPr>
            <p:ph type="title"/>
          </p:nvPr>
        </p:nvSpPr>
        <p:spPr>
          <a:xfrm>
            <a:off x="884203" y="0"/>
            <a:ext cx="10091084" cy="709053"/>
          </a:xfrm>
        </p:spPr>
        <p:txBody>
          <a:bodyPr>
            <a:normAutofit/>
          </a:bodyPr>
          <a:lstStyle/>
          <a:p>
            <a:r>
              <a:rPr lang="en-US" sz="4000" dirty="0"/>
              <a:t>Self-Care Application</a:t>
            </a:r>
          </a:p>
        </p:txBody>
      </p:sp>
      <p:sp>
        <p:nvSpPr>
          <p:cNvPr id="3" name="TextBox 2">
            <a:extLst>
              <a:ext uri="{FF2B5EF4-FFF2-40B4-BE49-F238E27FC236}">
                <a16:creationId xmlns:a16="http://schemas.microsoft.com/office/drawing/2014/main" id="{AD8EE395-1ACB-4415-30C4-3157616768DE}"/>
              </a:ext>
            </a:extLst>
          </p:cNvPr>
          <p:cNvSpPr txBox="1"/>
          <p:nvPr/>
        </p:nvSpPr>
        <p:spPr>
          <a:xfrm>
            <a:off x="1251284" y="2055276"/>
            <a:ext cx="10468573" cy="3385542"/>
          </a:xfrm>
          <a:prstGeom prst="rect">
            <a:avLst/>
          </a:prstGeom>
          <a:noFill/>
        </p:spPr>
        <p:txBody>
          <a:bodyPr wrap="square" rtlCol="0">
            <a:spAutoFit/>
          </a:bodyPr>
          <a:lstStyle/>
          <a:p>
            <a:pPr algn="l"/>
            <a:r>
              <a:rPr lang="en-US" sz="2800" b="0" i="0" dirty="0">
                <a:solidFill>
                  <a:srgbClr val="7F7F7F"/>
                </a:solidFill>
                <a:effectLst/>
              </a:rPr>
              <a:t>The</a:t>
            </a:r>
            <a:r>
              <a:rPr lang="en-US" sz="2800" b="0" i="0" dirty="0">
                <a:solidFill>
                  <a:srgbClr val="ED7D31"/>
                </a:solidFill>
                <a:effectLst/>
              </a:rPr>
              <a:t> </a:t>
            </a:r>
            <a:r>
              <a:rPr lang="en-US" sz="2800" b="0" i="0" u="none" strike="noStrike" dirty="0">
                <a:solidFill>
                  <a:srgbClr val="ED7D31"/>
                </a:solidFill>
                <a:effectLst/>
                <a:hlinkClick r:id="rId3" tooltip="This link will download a file.">
                  <a:extLst>
                    <a:ext uri="{A12FA001-AC4F-418D-AE19-62706E023703}">
                      <ahyp:hlinkClr xmlns:ahyp="http://schemas.microsoft.com/office/drawing/2018/hyperlinkcolor" val="tx"/>
                    </a:ext>
                  </a:extLst>
                </a:hlinkClick>
              </a:rPr>
              <a:t>Self-Care Assessment</a:t>
            </a:r>
            <a:r>
              <a:rPr lang="en-US" sz="2800" b="0" i="0" dirty="0">
                <a:solidFill>
                  <a:srgbClr val="ED7D31"/>
                </a:solidFill>
                <a:effectLst/>
              </a:rPr>
              <a:t> </a:t>
            </a:r>
            <a:r>
              <a:rPr lang="en-US" sz="2800" b="0" i="0" dirty="0">
                <a:solidFill>
                  <a:srgbClr val="7F7F7F"/>
                </a:solidFill>
                <a:effectLst/>
              </a:rPr>
              <a:t>will help </a:t>
            </a:r>
            <a:r>
              <a:rPr lang="en-US" sz="2800" b="0" i="0" dirty="0">
                <a:solidFill>
                  <a:schemeClr val="bg1">
                    <a:lumMod val="50000"/>
                  </a:schemeClr>
                </a:solidFill>
                <a:effectLst/>
              </a:rPr>
              <a:t>you highlight the good things you are already doing for yourself and whether there is an imbalance in the areas in which you practice self-care.</a:t>
            </a:r>
          </a:p>
          <a:p>
            <a:pPr algn="l"/>
            <a:endParaRPr lang="en-US" sz="2800" b="0" i="0" dirty="0">
              <a:solidFill>
                <a:schemeClr val="bg1">
                  <a:lumMod val="50000"/>
                </a:schemeClr>
              </a:solidFill>
              <a:effectLst/>
            </a:endParaRPr>
          </a:p>
          <a:p>
            <a:pPr algn="l"/>
            <a:r>
              <a:rPr lang="en-US" sz="2800" b="0" i="0" dirty="0">
                <a:solidFill>
                  <a:schemeClr val="bg1">
                    <a:lumMod val="50000"/>
                  </a:schemeClr>
                </a:solidFill>
                <a:effectLst/>
              </a:rPr>
              <a:t>The items in this assessment can also give you some ideas for additional things you may want to do in the future to help prevent stress and burnout and to maintain and enhance your well-being. </a:t>
            </a:r>
          </a:p>
          <a:p>
            <a:endParaRPr lang="en-US" dirty="0"/>
          </a:p>
        </p:txBody>
      </p:sp>
      <p:sp>
        <p:nvSpPr>
          <p:cNvPr id="4" name="TextBox 3">
            <a:extLst>
              <a:ext uri="{FF2B5EF4-FFF2-40B4-BE49-F238E27FC236}">
                <a16:creationId xmlns:a16="http://schemas.microsoft.com/office/drawing/2014/main" id="{F7D21C92-1E08-1EDA-57FB-3713A1C2DA97}"/>
              </a:ext>
            </a:extLst>
          </p:cNvPr>
          <p:cNvSpPr txBox="1"/>
          <p:nvPr/>
        </p:nvSpPr>
        <p:spPr>
          <a:xfrm>
            <a:off x="2069433" y="5440818"/>
            <a:ext cx="9673388" cy="307777"/>
          </a:xfrm>
          <a:prstGeom prst="rect">
            <a:avLst/>
          </a:prstGeom>
          <a:noFill/>
        </p:spPr>
        <p:txBody>
          <a:bodyPr wrap="square" rtlCol="0">
            <a:spAutoFit/>
          </a:bodyPr>
          <a:lstStyle/>
          <a:p>
            <a:r>
              <a:rPr lang="en-US" sz="1400" i="1" dirty="0">
                <a:solidFill>
                  <a:schemeClr val="bg1">
                    <a:lumMod val="50000"/>
                  </a:schemeClr>
                </a:solidFill>
              </a:rPr>
              <a:t>Retrieved 12/2/2022 from https://</a:t>
            </a:r>
            <a:r>
              <a:rPr lang="en-US" sz="1400" i="1" dirty="0" err="1">
                <a:solidFill>
                  <a:schemeClr val="bg1">
                    <a:lumMod val="50000"/>
                  </a:schemeClr>
                </a:solidFill>
              </a:rPr>
              <a:t>socialwork.buffalo.edu</a:t>
            </a:r>
            <a:r>
              <a:rPr lang="en-US" sz="1400" i="1" dirty="0">
                <a:solidFill>
                  <a:schemeClr val="bg1">
                    <a:lumMod val="50000"/>
                  </a:schemeClr>
                </a:solidFill>
              </a:rPr>
              <a:t>/resources/self-care-starter-kit/developing-your-self-care-</a:t>
            </a:r>
            <a:r>
              <a:rPr lang="en-US" sz="1400" i="1" dirty="0" err="1">
                <a:solidFill>
                  <a:schemeClr val="bg1">
                    <a:lumMod val="50000"/>
                  </a:schemeClr>
                </a:solidFill>
              </a:rPr>
              <a:t>plan.html</a:t>
            </a:r>
            <a:r>
              <a:rPr lang="en-US" sz="1400" i="1" dirty="0">
                <a:solidFill>
                  <a:schemeClr val="bg1">
                    <a:lumMod val="50000"/>
                  </a:schemeClr>
                </a:solidFill>
              </a:rPr>
              <a:t>.)</a:t>
            </a:r>
          </a:p>
        </p:txBody>
      </p:sp>
      <p:sp>
        <p:nvSpPr>
          <p:cNvPr id="6" name="TextBox 5">
            <a:extLst>
              <a:ext uri="{FF2B5EF4-FFF2-40B4-BE49-F238E27FC236}">
                <a16:creationId xmlns:a16="http://schemas.microsoft.com/office/drawing/2014/main" id="{7EE8DFC4-E7AD-17E4-2FE4-AF232457018A}"/>
              </a:ext>
            </a:extLst>
          </p:cNvPr>
          <p:cNvSpPr txBox="1"/>
          <p:nvPr/>
        </p:nvSpPr>
        <p:spPr>
          <a:xfrm>
            <a:off x="1628775" y="955517"/>
            <a:ext cx="7642861" cy="707886"/>
          </a:xfrm>
          <a:prstGeom prst="rect">
            <a:avLst/>
          </a:prstGeom>
          <a:noFill/>
        </p:spPr>
        <p:txBody>
          <a:bodyPr wrap="none" rtlCol="0">
            <a:spAutoFit/>
          </a:bodyPr>
          <a:lstStyle/>
          <a:p>
            <a:r>
              <a:rPr lang="en-US" sz="4000" b="1" dirty="0">
                <a:solidFill>
                  <a:schemeClr val="accent2"/>
                </a:solidFill>
              </a:rPr>
              <a:t>What do you do for self-care now? </a:t>
            </a:r>
          </a:p>
        </p:txBody>
      </p:sp>
    </p:spTree>
    <p:extLst>
      <p:ext uri="{BB962C8B-B14F-4D97-AF65-F5344CB8AC3E}">
        <p14:creationId xmlns:p14="http://schemas.microsoft.com/office/powerpoint/2010/main" val="535757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27DA-469A-FD94-27C3-8B0ADBCF4129}"/>
              </a:ext>
            </a:extLst>
          </p:cNvPr>
          <p:cNvSpPr>
            <a:spLocks noGrp="1"/>
          </p:cNvSpPr>
          <p:nvPr>
            <p:ph type="title"/>
          </p:nvPr>
        </p:nvSpPr>
        <p:spPr>
          <a:xfrm>
            <a:off x="813828" y="0"/>
            <a:ext cx="10091084" cy="709053"/>
          </a:xfrm>
        </p:spPr>
        <p:txBody>
          <a:bodyPr>
            <a:normAutofit/>
          </a:bodyPr>
          <a:lstStyle/>
          <a:p>
            <a:r>
              <a:rPr lang="en-US" sz="4000" dirty="0"/>
              <a:t>Self-Care Application</a:t>
            </a:r>
          </a:p>
        </p:txBody>
      </p:sp>
      <p:sp>
        <p:nvSpPr>
          <p:cNvPr id="3" name="TextBox 2">
            <a:extLst>
              <a:ext uri="{FF2B5EF4-FFF2-40B4-BE49-F238E27FC236}">
                <a16:creationId xmlns:a16="http://schemas.microsoft.com/office/drawing/2014/main" id="{AD8EE395-1ACB-4415-30C4-3157616768DE}"/>
              </a:ext>
            </a:extLst>
          </p:cNvPr>
          <p:cNvSpPr txBox="1"/>
          <p:nvPr/>
        </p:nvSpPr>
        <p:spPr>
          <a:xfrm>
            <a:off x="1459832" y="2482884"/>
            <a:ext cx="10315073" cy="3108543"/>
          </a:xfrm>
          <a:prstGeom prst="rect">
            <a:avLst/>
          </a:prstGeom>
          <a:noFill/>
        </p:spPr>
        <p:txBody>
          <a:bodyPr wrap="square" rtlCol="0">
            <a:spAutoFit/>
          </a:bodyPr>
          <a:lstStyle/>
          <a:p>
            <a:r>
              <a:rPr lang="en-US" sz="2800" dirty="0">
                <a:solidFill>
                  <a:schemeClr val="bg1">
                    <a:lumMod val="50000"/>
                  </a:schemeClr>
                </a:solidFill>
              </a:rPr>
              <a:t>Complete t</a:t>
            </a:r>
            <a:r>
              <a:rPr lang="en-US" sz="2800" b="0" i="0" dirty="0">
                <a:solidFill>
                  <a:schemeClr val="bg1">
                    <a:lumMod val="50000"/>
                  </a:schemeClr>
                </a:solidFill>
                <a:effectLst/>
              </a:rPr>
              <a:t>he</a:t>
            </a:r>
            <a:r>
              <a:rPr lang="en-US" sz="2800" b="0" i="0" dirty="0">
                <a:solidFill>
                  <a:srgbClr val="000000"/>
                </a:solidFill>
                <a:effectLst/>
              </a:rPr>
              <a:t> </a:t>
            </a:r>
            <a:r>
              <a:rPr lang="en-US" sz="2800" b="0" i="0" u="none" strike="noStrike" dirty="0">
                <a:solidFill>
                  <a:srgbClr val="ED7D31"/>
                </a:solidFill>
                <a:effectLst/>
                <a:hlinkClick r:id="rId3" tooltip="This link will download a file.">
                  <a:extLst>
                    <a:ext uri="{A12FA001-AC4F-418D-AE19-62706E023703}">
                      <ahyp:hlinkClr xmlns:ahyp="http://schemas.microsoft.com/office/drawing/2018/hyperlinkcolor" val="tx"/>
                    </a:ext>
                  </a:extLst>
                </a:hlinkClick>
              </a:rPr>
              <a:t>My Maintenance Self-Care Worksheet </a:t>
            </a:r>
            <a:r>
              <a:rPr lang="en-US" sz="2800" dirty="0">
                <a:solidFill>
                  <a:srgbClr val="ED7D31"/>
                </a:solidFill>
              </a:rPr>
              <a:t> </a:t>
            </a:r>
          </a:p>
          <a:p>
            <a:r>
              <a:rPr lang="en-US" sz="2800" b="0" i="0" dirty="0">
                <a:solidFill>
                  <a:schemeClr val="bg1">
                    <a:lumMod val="50000"/>
                  </a:schemeClr>
                </a:solidFill>
                <a:effectLst/>
              </a:rPr>
              <a:t>Consider what you do now for self-care and list those activities within each dimension of self-care. Identify new strategies that you will begin to incorporate as part of your ongoing maintenance self-care plan and identify barriers that might interfere with ongoing self-care - how you will address them, and any negative coping strategies you would like to target for change.</a:t>
            </a:r>
            <a:endParaRPr lang="en-US" sz="2800" dirty="0">
              <a:solidFill>
                <a:schemeClr val="bg1">
                  <a:lumMod val="50000"/>
                </a:schemeClr>
              </a:solidFill>
            </a:endParaRPr>
          </a:p>
        </p:txBody>
      </p:sp>
      <p:sp>
        <p:nvSpPr>
          <p:cNvPr id="4" name="TextBox 3">
            <a:extLst>
              <a:ext uri="{FF2B5EF4-FFF2-40B4-BE49-F238E27FC236}">
                <a16:creationId xmlns:a16="http://schemas.microsoft.com/office/drawing/2014/main" id="{F7D21C92-1E08-1EDA-57FB-3713A1C2DA97}"/>
              </a:ext>
            </a:extLst>
          </p:cNvPr>
          <p:cNvSpPr txBox="1"/>
          <p:nvPr/>
        </p:nvSpPr>
        <p:spPr>
          <a:xfrm>
            <a:off x="6816957" y="5918708"/>
            <a:ext cx="4957948" cy="461665"/>
          </a:xfrm>
          <a:prstGeom prst="rect">
            <a:avLst/>
          </a:prstGeom>
          <a:noFill/>
        </p:spPr>
        <p:txBody>
          <a:bodyPr wrap="square" rtlCol="0">
            <a:spAutoFit/>
          </a:bodyPr>
          <a:lstStyle/>
          <a:p>
            <a:r>
              <a:rPr lang="en-US" sz="1200" i="1" dirty="0">
                <a:solidFill>
                  <a:schemeClr val="bg1">
                    <a:lumMod val="50000"/>
                  </a:schemeClr>
                </a:solidFill>
              </a:rPr>
              <a:t>Retrieved 12/2/2022 from https://</a:t>
            </a:r>
            <a:r>
              <a:rPr lang="en-US" sz="1200" i="1" dirty="0" err="1">
                <a:solidFill>
                  <a:schemeClr val="bg1">
                    <a:lumMod val="50000"/>
                  </a:schemeClr>
                </a:solidFill>
              </a:rPr>
              <a:t>socialwork.buffalo.edu</a:t>
            </a:r>
            <a:r>
              <a:rPr lang="en-US" sz="1200" i="1" dirty="0">
                <a:solidFill>
                  <a:schemeClr val="bg1">
                    <a:lumMod val="50000"/>
                  </a:schemeClr>
                </a:solidFill>
              </a:rPr>
              <a:t>/resources/self-care-starter-kit/developing-your-self-care-</a:t>
            </a:r>
            <a:r>
              <a:rPr lang="en-US" sz="1200" i="1" dirty="0" err="1">
                <a:solidFill>
                  <a:schemeClr val="bg1">
                    <a:lumMod val="50000"/>
                  </a:schemeClr>
                </a:solidFill>
              </a:rPr>
              <a:t>plan.html</a:t>
            </a:r>
            <a:r>
              <a:rPr lang="en-US" sz="1200" i="1" dirty="0">
                <a:solidFill>
                  <a:schemeClr val="bg1">
                    <a:lumMod val="50000"/>
                  </a:schemeClr>
                </a:solidFill>
              </a:rPr>
              <a:t>.)</a:t>
            </a:r>
          </a:p>
        </p:txBody>
      </p:sp>
      <p:sp>
        <p:nvSpPr>
          <p:cNvPr id="6" name="TextBox 5">
            <a:extLst>
              <a:ext uri="{FF2B5EF4-FFF2-40B4-BE49-F238E27FC236}">
                <a16:creationId xmlns:a16="http://schemas.microsoft.com/office/drawing/2014/main" id="{7EE8DFC4-E7AD-17E4-2FE4-AF232457018A}"/>
              </a:ext>
            </a:extLst>
          </p:cNvPr>
          <p:cNvSpPr txBox="1"/>
          <p:nvPr/>
        </p:nvSpPr>
        <p:spPr>
          <a:xfrm>
            <a:off x="973366" y="884466"/>
            <a:ext cx="9068817" cy="1200329"/>
          </a:xfrm>
          <a:prstGeom prst="rect">
            <a:avLst/>
          </a:prstGeom>
          <a:noFill/>
        </p:spPr>
        <p:txBody>
          <a:bodyPr wrap="square" rtlCol="0">
            <a:spAutoFit/>
          </a:bodyPr>
          <a:lstStyle/>
          <a:p>
            <a:r>
              <a:rPr lang="en-US" sz="2400" b="1" i="0" dirty="0">
                <a:solidFill>
                  <a:schemeClr val="accent2"/>
                </a:solidFill>
                <a:effectLst/>
              </a:rPr>
              <a:t>"Maintenance self-care" refers to the activities that you have identified as important to your well-being and that you have committed to engage in on a regular basis to take care of yourself.</a:t>
            </a:r>
            <a:endParaRPr lang="en-US" sz="2400" b="1" dirty="0">
              <a:solidFill>
                <a:schemeClr val="accent2"/>
              </a:solidFill>
            </a:endParaRPr>
          </a:p>
        </p:txBody>
      </p:sp>
    </p:spTree>
    <p:extLst>
      <p:ext uri="{BB962C8B-B14F-4D97-AF65-F5344CB8AC3E}">
        <p14:creationId xmlns:p14="http://schemas.microsoft.com/office/powerpoint/2010/main" val="783013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27DA-469A-FD94-27C3-8B0ADBCF4129}"/>
              </a:ext>
            </a:extLst>
          </p:cNvPr>
          <p:cNvSpPr>
            <a:spLocks noGrp="1"/>
          </p:cNvSpPr>
          <p:nvPr>
            <p:ph type="title"/>
          </p:nvPr>
        </p:nvSpPr>
        <p:spPr>
          <a:xfrm>
            <a:off x="863706" y="0"/>
            <a:ext cx="10091084" cy="709053"/>
          </a:xfrm>
        </p:spPr>
        <p:txBody>
          <a:bodyPr>
            <a:normAutofit/>
          </a:bodyPr>
          <a:lstStyle/>
          <a:p>
            <a:r>
              <a:rPr lang="en-US" sz="4000" dirty="0"/>
              <a:t>Self-Care Application</a:t>
            </a:r>
          </a:p>
        </p:txBody>
      </p:sp>
      <p:sp>
        <p:nvSpPr>
          <p:cNvPr id="3" name="TextBox 2">
            <a:extLst>
              <a:ext uri="{FF2B5EF4-FFF2-40B4-BE49-F238E27FC236}">
                <a16:creationId xmlns:a16="http://schemas.microsoft.com/office/drawing/2014/main" id="{AD8EE395-1ACB-4415-30C4-3157616768DE}"/>
              </a:ext>
            </a:extLst>
          </p:cNvPr>
          <p:cNvSpPr txBox="1"/>
          <p:nvPr/>
        </p:nvSpPr>
        <p:spPr>
          <a:xfrm>
            <a:off x="1411705" y="2094950"/>
            <a:ext cx="10200211" cy="3216265"/>
          </a:xfrm>
          <a:prstGeom prst="rect">
            <a:avLst/>
          </a:prstGeom>
          <a:noFill/>
        </p:spPr>
        <p:txBody>
          <a:bodyPr wrap="square" rtlCol="0">
            <a:spAutoFit/>
          </a:bodyPr>
          <a:lstStyle/>
          <a:p>
            <a:r>
              <a:rPr lang="en-US" sz="3200" dirty="0">
                <a:solidFill>
                  <a:schemeClr val="bg1">
                    <a:lumMod val="50000"/>
                  </a:schemeClr>
                </a:solidFill>
              </a:rPr>
              <a:t>Complete t</a:t>
            </a:r>
            <a:r>
              <a:rPr lang="en-US" sz="3200" b="0" i="0" dirty="0">
                <a:solidFill>
                  <a:schemeClr val="bg1">
                    <a:lumMod val="50000"/>
                  </a:schemeClr>
                </a:solidFill>
                <a:effectLst/>
              </a:rPr>
              <a:t>he</a:t>
            </a:r>
            <a:r>
              <a:rPr lang="en-US" sz="3200" b="0" i="0" dirty="0">
                <a:solidFill>
                  <a:srgbClr val="000000"/>
                </a:solidFill>
                <a:effectLst/>
              </a:rPr>
              <a:t> </a:t>
            </a:r>
            <a:r>
              <a:rPr lang="en-US" sz="3200" b="0" i="0" u="none" strike="noStrike" dirty="0">
                <a:solidFill>
                  <a:srgbClr val="ED7D31"/>
                </a:solidFill>
                <a:effectLst/>
                <a:latin typeface="Sofia"/>
                <a:hlinkClick r:id="rId3" tooltip="This link will download a file.">
                  <a:extLst>
                    <a:ext uri="{A12FA001-AC4F-418D-AE19-62706E023703}">
                      <ahyp:hlinkClr xmlns:ahyp="http://schemas.microsoft.com/office/drawing/2018/hyperlinkcolor" val="tx"/>
                    </a:ext>
                  </a:extLst>
                </a:hlinkClick>
              </a:rPr>
              <a:t>Emergency Self-Care worksheet</a:t>
            </a:r>
            <a:endParaRPr lang="en-US" sz="3200" b="0" i="0" u="none" strike="noStrike" dirty="0">
              <a:solidFill>
                <a:srgbClr val="ED7D31"/>
              </a:solidFill>
              <a:effectLst/>
              <a:latin typeface="Sofia"/>
            </a:endParaRPr>
          </a:p>
          <a:p>
            <a:endParaRPr lang="en-US" sz="1100" dirty="0"/>
          </a:p>
          <a:p>
            <a:r>
              <a:rPr lang="en-US" sz="3200" b="0" i="0" dirty="0">
                <a:solidFill>
                  <a:schemeClr val="bg1">
                    <a:lumMod val="50000"/>
                  </a:schemeClr>
                </a:solidFill>
                <a:effectLst/>
              </a:rPr>
              <a:t>Think of developing your emergency self-care plan in the way you would think about preparing for other possible emergency situations: it is important to figure out your plan, in advance and when you have the time, wherewithal, and concentration to do so effectively!</a:t>
            </a:r>
            <a:endParaRPr lang="en-US" sz="3200" dirty="0">
              <a:solidFill>
                <a:schemeClr val="bg1">
                  <a:lumMod val="50000"/>
                </a:schemeClr>
              </a:solidFill>
            </a:endParaRPr>
          </a:p>
        </p:txBody>
      </p:sp>
      <p:sp>
        <p:nvSpPr>
          <p:cNvPr id="4" name="TextBox 3">
            <a:extLst>
              <a:ext uri="{FF2B5EF4-FFF2-40B4-BE49-F238E27FC236}">
                <a16:creationId xmlns:a16="http://schemas.microsoft.com/office/drawing/2014/main" id="{F7D21C92-1E08-1EDA-57FB-3713A1C2DA97}"/>
              </a:ext>
            </a:extLst>
          </p:cNvPr>
          <p:cNvSpPr txBox="1"/>
          <p:nvPr/>
        </p:nvSpPr>
        <p:spPr>
          <a:xfrm>
            <a:off x="6653968" y="5952409"/>
            <a:ext cx="4957948" cy="461665"/>
          </a:xfrm>
          <a:prstGeom prst="rect">
            <a:avLst/>
          </a:prstGeom>
          <a:noFill/>
        </p:spPr>
        <p:txBody>
          <a:bodyPr wrap="square" rtlCol="0">
            <a:spAutoFit/>
          </a:bodyPr>
          <a:lstStyle/>
          <a:p>
            <a:r>
              <a:rPr lang="en-US" sz="1200" i="1" dirty="0">
                <a:solidFill>
                  <a:schemeClr val="bg1">
                    <a:lumMod val="50000"/>
                  </a:schemeClr>
                </a:solidFill>
              </a:rPr>
              <a:t>Retrieved 12/2/2022 from https://</a:t>
            </a:r>
            <a:r>
              <a:rPr lang="en-US" sz="1200" i="1" dirty="0" err="1">
                <a:solidFill>
                  <a:schemeClr val="bg1">
                    <a:lumMod val="50000"/>
                  </a:schemeClr>
                </a:solidFill>
              </a:rPr>
              <a:t>socialwork.buffalo.edu</a:t>
            </a:r>
            <a:r>
              <a:rPr lang="en-US" sz="1200" i="1" dirty="0">
                <a:solidFill>
                  <a:schemeClr val="bg1">
                    <a:lumMod val="50000"/>
                  </a:schemeClr>
                </a:solidFill>
              </a:rPr>
              <a:t>/resources/self-care-starter-kit/developing-your-self-care-</a:t>
            </a:r>
            <a:r>
              <a:rPr lang="en-US" sz="1200" i="1" dirty="0" err="1">
                <a:solidFill>
                  <a:schemeClr val="bg1">
                    <a:lumMod val="50000"/>
                  </a:schemeClr>
                </a:solidFill>
              </a:rPr>
              <a:t>plan.html</a:t>
            </a:r>
            <a:r>
              <a:rPr lang="en-US" sz="1200" i="1" dirty="0">
                <a:solidFill>
                  <a:schemeClr val="bg1">
                    <a:lumMod val="50000"/>
                  </a:schemeClr>
                </a:solidFill>
              </a:rPr>
              <a:t>.)</a:t>
            </a:r>
          </a:p>
        </p:txBody>
      </p:sp>
      <p:sp>
        <p:nvSpPr>
          <p:cNvPr id="6" name="TextBox 5">
            <a:extLst>
              <a:ext uri="{FF2B5EF4-FFF2-40B4-BE49-F238E27FC236}">
                <a16:creationId xmlns:a16="http://schemas.microsoft.com/office/drawing/2014/main" id="{7EE8DFC4-E7AD-17E4-2FE4-AF232457018A}"/>
              </a:ext>
            </a:extLst>
          </p:cNvPr>
          <p:cNvSpPr txBox="1"/>
          <p:nvPr/>
        </p:nvSpPr>
        <p:spPr>
          <a:xfrm>
            <a:off x="1099308" y="723726"/>
            <a:ext cx="9068817" cy="707886"/>
          </a:xfrm>
          <a:prstGeom prst="rect">
            <a:avLst/>
          </a:prstGeom>
          <a:noFill/>
        </p:spPr>
        <p:txBody>
          <a:bodyPr wrap="square" rtlCol="0">
            <a:spAutoFit/>
          </a:bodyPr>
          <a:lstStyle/>
          <a:p>
            <a:pPr algn="ctr"/>
            <a:r>
              <a:rPr lang="en-US" sz="4000" b="1" dirty="0">
                <a:solidFill>
                  <a:schemeClr val="accent2"/>
                </a:solidFill>
              </a:rPr>
              <a:t>Emergency Self-Care Plan</a:t>
            </a:r>
          </a:p>
        </p:txBody>
      </p:sp>
    </p:spTree>
    <p:extLst>
      <p:ext uri="{BB962C8B-B14F-4D97-AF65-F5344CB8AC3E}">
        <p14:creationId xmlns:p14="http://schemas.microsoft.com/office/powerpoint/2010/main" val="1028566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08CDC-FEB7-946D-4D5D-2EB399E5B418}"/>
              </a:ext>
            </a:extLst>
          </p:cNvPr>
          <p:cNvSpPr>
            <a:spLocks noGrp="1"/>
          </p:cNvSpPr>
          <p:nvPr>
            <p:ph type="title"/>
          </p:nvPr>
        </p:nvSpPr>
        <p:spPr>
          <a:xfrm>
            <a:off x="1234963" y="369748"/>
            <a:ext cx="10091084" cy="709053"/>
          </a:xfrm>
        </p:spPr>
        <p:txBody>
          <a:bodyPr>
            <a:normAutofit/>
          </a:bodyPr>
          <a:lstStyle/>
          <a:p>
            <a:r>
              <a:rPr lang="en-US" sz="4000" dirty="0"/>
              <a:t>Self-Care Activities &amp; Exercises </a:t>
            </a:r>
          </a:p>
        </p:txBody>
      </p:sp>
      <p:sp>
        <p:nvSpPr>
          <p:cNvPr id="3" name="TextBox 2">
            <a:extLst>
              <a:ext uri="{FF2B5EF4-FFF2-40B4-BE49-F238E27FC236}">
                <a16:creationId xmlns:a16="http://schemas.microsoft.com/office/drawing/2014/main" id="{5AFFA358-F672-EA56-6062-773F4AFD5574}"/>
              </a:ext>
            </a:extLst>
          </p:cNvPr>
          <p:cNvSpPr txBox="1"/>
          <p:nvPr/>
        </p:nvSpPr>
        <p:spPr>
          <a:xfrm>
            <a:off x="1664921" y="1332411"/>
            <a:ext cx="5700156" cy="5355312"/>
          </a:xfrm>
          <a:prstGeom prst="rect">
            <a:avLst/>
          </a:prstGeom>
          <a:noFill/>
        </p:spPr>
        <p:txBody>
          <a:bodyPr wrap="square" rtlCol="0">
            <a:spAutoFit/>
          </a:bodyPr>
          <a:lstStyle/>
          <a:p>
            <a:pPr marL="342900" indent="-342900" algn="l">
              <a:buFont typeface="Arial" panose="020B0604020202020204" pitchFamily="34" charset="0"/>
              <a:buChar char="•"/>
            </a:pPr>
            <a:r>
              <a:rPr lang="en-US" sz="3200" i="0" dirty="0">
                <a:solidFill>
                  <a:schemeClr val="bg1">
                    <a:lumMod val="50000"/>
                  </a:schemeClr>
                </a:solidFill>
                <a:effectLst/>
                <a:hlinkClick r:id="rId3">
                  <a:extLst>
                    <a:ext uri="{A12FA001-AC4F-418D-AE19-62706E023703}">
                      <ahyp:hlinkClr xmlns:ahyp="http://schemas.microsoft.com/office/drawing/2018/hyperlinkcolor" val="tx"/>
                    </a:ext>
                  </a:extLst>
                </a:hlinkClick>
              </a:rPr>
              <a:t>Healthy Eating</a:t>
            </a:r>
            <a:endParaRPr lang="en-US" sz="3200" i="0" dirty="0">
              <a:solidFill>
                <a:schemeClr val="bg1">
                  <a:lumMod val="50000"/>
                </a:schemeClr>
              </a:solidFill>
              <a:effectLst/>
            </a:endParaRPr>
          </a:p>
          <a:p>
            <a:pPr marL="342900" indent="-342900" algn="l">
              <a:buFont typeface="Arial" panose="020B0604020202020204" pitchFamily="34" charset="0"/>
              <a:buChar char="•"/>
            </a:pPr>
            <a:r>
              <a:rPr lang="en-US" sz="3200" i="0" dirty="0">
                <a:solidFill>
                  <a:schemeClr val="bg1">
                    <a:lumMod val="50000"/>
                  </a:schemeClr>
                </a:solidFill>
                <a:effectLst/>
                <a:hlinkClick r:id="rId4">
                  <a:extLst>
                    <a:ext uri="{A12FA001-AC4F-418D-AE19-62706E023703}">
                      <ahyp:hlinkClr xmlns:ahyp="http://schemas.microsoft.com/office/drawing/2018/hyperlinkcolor" val="tx"/>
                    </a:ext>
                  </a:extLst>
                </a:hlinkClick>
              </a:rPr>
              <a:t>Physical Fitness And Immunity</a:t>
            </a:r>
            <a:endParaRPr lang="en-US" sz="3200" i="0" dirty="0">
              <a:solidFill>
                <a:schemeClr val="bg1">
                  <a:lumMod val="50000"/>
                </a:schemeClr>
              </a:solidFill>
              <a:effectLst/>
            </a:endParaRPr>
          </a:p>
          <a:p>
            <a:pPr marL="342900" indent="-342900" algn="l">
              <a:buFont typeface="Arial" panose="020B0604020202020204" pitchFamily="34" charset="0"/>
              <a:buChar char="•"/>
            </a:pPr>
            <a:r>
              <a:rPr lang="en-US" sz="3200" i="0" dirty="0">
                <a:solidFill>
                  <a:schemeClr val="bg1">
                    <a:lumMod val="50000"/>
                  </a:schemeClr>
                </a:solidFill>
                <a:effectLst/>
                <a:hlinkClick r:id="rId5">
                  <a:extLst>
                    <a:ext uri="{A12FA001-AC4F-418D-AE19-62706E023703}">
                      <ahyp:hlinkClr xmlns:ahyp="http://schemas.microsoft.com/office/drawing/2018/hyperlinkcolor" val="tx"/>
                    </a:ext>
                  </a:extLst>
                </a:hlinkClick>
              </a:rPr>
              <a:t>Reducing Stress</a:t>
            </a:r>
            <a:endParaRPr lang="en-US" sz="3200" i="0" dirty="0">
              <a:solidFill>
                <a:schemeClr val="bg1">
                  <a:lumMod val="50000"/>
                </a:schemeClr>
              </a:solidFill>
              <a:effectLst/>
            </a:endParaRPr>
          </a:p>
          <a:p>
            <a:pPr marL="342900" indent="-342900" algn="l">
              <a:buFont typeface="Arial" panose="020B0604020202020204" pitchFamily="34" charset="0"/>
              <a:buChar char="•"/>
            </a:pPr>
            <a:r>
              <a:rPr lang="en-US" sz="3200" i="0" dirty="0">
                <a:solidFill>
                  <a:schemeClr val="bg1">
                    <a:lumMod val="50000"/>
                  </a:schemeClr>
                </a:solidFill>
                <a:effectLst/>
                <a:hlinkClick r:id="rId6">
                  <a:extLst>
                    <a:ext uri="{A12FA001-AC4F-418D-AE19-62706E023703}">
                      <ahyp:hlinkClr xmlns:ahyp="http://schemas.microsoft.com/office/drawing/2018/hyperlinkcolor" val="tx"/>
                    </a:ext>
                  </a:extLst>
                </a:hlinkClick>
              </a:rPr>
              <a:t>Time Management</a:t>
            </a:r>
            <a:endParaRPr lang="en-US" sz="3200" i="0" dirty="0">
              <a:solidFill>
                <a:schemeClr val="bg1">
                  <a:lumMod val="50000"/>
                </a:schemeClr>
              </a:solidFill>
              <a:effectLst/>
            </a:endParaRPr>
          </a:p>
          <a:p>
            <a:pPr marL="342900" indent="-342900" algn="l">
              <a:buFont typeface="Arial" panose="020B0604020202020204" pitchFamily="34" charset="0"/>
              <a:buChar char="•"/>
            </a:pPr>
            <a:r>
              <a:rPr lang="en-US" sz="3200" i="0" dirty="0">
                <a:solidFill>
                  <a:schemeClr val="bg1">
                    <a:lumMod val="50000"/>
                  </a:schemeClr>
                </a:solidFill>
                <a:effectLst/>
                <a:hlinkClick r:id="rId7">
                  <a:extLst>
                    <a:ext uri="{A12FA001-AC4F-418D-AE19-62706E023703}">
                      <ahyp:hlinkClr xmlns:ahyp="http://schemas.microsoft.com/office/drawing/2018/hyperlinkcolor" val="tx"/>
                    </a:ext>
                  </a:extLst>
                </a:hlinkClick>
              </a:rPr>
              <a:t>Relaxation</a:t>
            </a:r>
            <a:endParaRPr lang="en-US" sz="3200" i="0" dirty="0">
              <a:solidFill>
                <a:schemeClr val="bg1">
                  <a:lumMod val="50000"/>
                </a:schemeClr>
              </a:solidFill>
              <a:effectLst/>
            </a:endParaRPr>
          </a:p>
          <a:p>
            <a:pPr marL="342900" indent="-342900" algn="l">
              <a:buFont typeface="Arial" panose="020B0604020202020204" pitchFamily="34" charset="0"/>
              <a:buChar char="•"/>
            </a:pPr>
            <a:r>
              <a:rPr lang="en-US" sz="3200" i="0" dirty="0">
                <a:solidFill>
                  <a:schemeClr val="bg1">
                    <a:lumMod val="50000"/>
                  </a:schemeClr>
                </a:solidFill>
                <a:effectLst/>
                <a:hlinkClick r:id="rId8">
                  <a:extLst>
                    <a:ext uri="{A12FA001-AC4F-418D-AE19-62706E023703}">
                      <ahyp:hlinkClr xmlns:ahyp="http://schemas.microsoft.com/office/drawing/2018/hyperlinkcolor" val="tx"/>
                    </a:ext>
                  </a:extLst>
                </a:hlinkClick>
              </a:rPr>
              <a:t>Mindfulness</a:t>
            </a:r>
            <a:endParaRPr lang="en-US" sz="3200" i="0" dirty="0">
              <a:solidFill>
                <a:schemeClr val="bg1">
                  <a:lumMod val="50000"/>
                </a:schemeClr>
              </a:solidFill>
              <a:effectLst/>
            </a:endParaRPr>
          </a:p>
          <a:p>
            <a:pPr marL="342900" indent="-342900" algn="l">
              <a:buFont typeface="Arial" panose="020B0604020202020204" pitchFamily="34" charset="0"/>
              <a:buChar char="•"/>
            </a:pPr>
            <a:r>
              <a:rPr lang="en-US" sz="3200" i="0" dirty="0">
                <a:solidFill>
                  <a:schemeClr val="bg1">
                    <a:lumMod val="50000"/>
                  </a:schemeClr>
                </a:solidFill>
                <a:effectLst/>
                <a:hlinkClick r:id="rId9">
                  <a:extLst>
                    <a:ext uri="{A12FA001-AC4F-418D-AE19-62706E023703}">
                      <ahyp:hlinkClr xmlns:ahyp="http://schemas.microsoft.com/office/drawing/2018/hyperlinkcolor" val="tx"/>
                    </a:ext>
                  </a:extLst>
                </a:hlinkClick>
              </a:rPr>
              <a:t>Avoiding Compassion Fatigue</a:t>
            </a:r>
            <a:endParaRPr lang="en-US" sz="3200" i="0" dirty="0">
              <a:solidFill>
                <a:schemeClr val="bg1">
                  <a:lumMod val="50000"/>
                </a:schemeClr>
              </a:solidFill>
              <a:effectLst/>
            </a:endParaRPr>
          </a:p>
          <a:p>
            <a:pPr marL="342900" indent="-342900" algn="l">
              <a:buFont typeface="Arial" panose="020B0604020202020204" pitchFamily="34" charset="0"/>
              <a:buChar char="•"/>
            </a:pPr>
            <a:r>
              <a:rPr lang="en-US" sz="3200" i="0" dirty="0">
                <a:solidFill>
                  <a:schemeClr val="bg1">
                    <a:lumMod val="50000"/>
                  </a:schemeClr>
                </a:solidFill>
                <a:effectLst/>
                <a:hlinkClick r:id="rId10">
                  <a:extLst>
                    <a:ext uri="{A12FA001-AC4F-418D-AE19-62706E023703}">
                      <ahyp:hlinkClr xmlns:ahyp="http://schemas.microsoft.com/office/drawing/2018/hyperlinkcolor" val="tx"/>
                    </a:ext>
                  </a:extLst>
                </a:hlinkClick>
              </a:rPr>
              <a:t>Assertiveness</a:t>
            </a:r>
            <a:endParaRPr lang="en-US" sz="3200" i="0" dirty="0">
              <a:solidFill>
                <a:schemeClr val="bg1">
                  <a:lumMod val="50000"/>
                </a:schemeClr>
              </a:solidFill>
              <a:effectLst/>
            </a:endParaRPr>
          </a:p>
          <a:p>
            <a:pPr marL="342900" indent="-342900" algn="l">
              <a:buFont typeface="Arial" panose="020B0604020202020204" pitchFamily="34" charset="0"/>
              <a:buChar char="•"/>
            </a:pPr>
            <a:r>
              <a:rPr lang="en-US" sz="3200" i="0" dirty="0">
                <a:solidFill>
                  <a:schemeClr val="bg1">
                    <a:lumMod val="50000"/>
                  </a:schemeClr>
                </a:solidFill>
                <a:effectLst/>
                <a:hlinkClick r:id="rId11">
                  <a:extLst>
                    <a:ext uri="{A12FA001-AC4F-418D-AE19-62706E023703}">
                      <ahyp:hlinkClr xmlns:ahyp="http://schemas.microsoft.com/office/drawing/2018/hyperlinkcolor" val="tx"/>
                    </a:ext>
                  </a:extLst>
                </a:hlinkClick>
              </a:rPr>
              <a:t>Be Good To Yourself</a:t>
            </a:r>
            <a:endParaRPr lang="en-US" sz="3200" i="0" dirty="0">
              <a:solidFill>
                <a:schemeClr val="bg1">
                  <a:lumMod val="50000"/>
                </a:schemeClr>
              </a:solidFill>
              <a:effectLst/>
            </a:endParaRPr>
          </a:p>
          <a:p>
            <a:pPr algn="l"/>
            <a:br>
              <a:rPr lang="en-US" b="0" i="0" dirty="0">
                <a:solidFill>
                  <a:srgbClr val="000000"/>
                </a:solidFill>
                <a:effectLst/>
                <a:latin typeface="Sofia"/>
              </a:rPr>
            </a:br>
            <a:endParaRPr lang="en-US" b="0" i="0" dirty="0">
              <a:solidFill>
                <a:srgbClr val="000000"/>
              </a:solidFill>
              <a:effectLst/>
              <a:latin typeface="Sofia"/>
            </a:endParaRPr>
          </a:p>
          <a:p>
            <a:endParaRPr lang="en-US" dirty="0"/>
          </a:p>
        </p:txBody>
      </p:sp>
    </p:spTree>
    <p:extLst>
      <p:ext uri="{BB962C8B-B14F-4D97-AF65-F5344CB8AC3E}">
        <p14:creationId xmlns:p14="http://schemas.microsoft.com/office/powerpoint/2010/main" val="2214477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187B9F-C5E0-C532-1CEF-64A60EA37A4D}"/>
              </a:ext>
            </a:extLst>
          </p:cNvPr>
          <p:cNvSpPr>
            <a:spLocks noGrp="1"/>
          </p:cNvSpPr>
          <p:nvPr>
            <p:ph type="title"/>
          </p:nvPr>
        </p:nvSpPr>
        <p:spPr>
          <a:xfrm>
            <a:off x="1028700" y="1967266"/>
            <a:ext cx="2628900" cy="2547257"/>
          </a:xfrm>
          <a:noFill/>
        </p:spPr>
        <p:txBody>
          <a:bodyPr anchor="ctr">
            <a:normAutofit/>
          </a:bodyPr>
          <a:lstStyle/>
          <a:p>
            <a:pPr algn="ctr"/>
            <a:r>
              <a:rPr lang="en-US" sz="3100" dirty="0">
                <a:solidFill>
                  <a:srgbClr val="FFFFFF"/>
                </a:solidFill>
              </a:rPr>
              <a:t>Guided Visualization</a:t>
            </a:r>
            <a:br>
              <a:rPr lang="en-US" sz="3100" dirty="0">
                <a:solidFill>
                  <a:srgbClr val="FFFFFF"/>
                </a:solidFill>
              </a:rPr>
            </a:br>
            <a:r>
              <a:rPr lang="en-US" sz="3100" dirty="0">
                <a:solidFill>
                  <a:srgbClr val="FFFFFF"/>
                </a:solidFill>
              </a:rPr>
              <a:t>Activity</a:t>
            </a:r>
          </a:p>
        </p:txBody>
      </p:sp>
      <p:pic>
        <p:nvPicPr>
          <p:cNvPr id="3" name="Online Media 2" descr="Guided Visualization: Dealing with Stress">
            <a:hlinkClick r:id="" action="ppaction://media"/>
            <a:extLst>
              <a:ext uri="{FF2B5EF4-FFF2-40B4-BE49-F238E27FC236}">
                <a16:creationId xmlns:a16="http://schemas.microsoft.com/office/drawing/2014/main" id="{056A5D22-715A-8686-E36E-D2A32D50C780}"/>
              </a:ext>
            </a:extLst>
          </p:cNvPr>
          <p:cNvPicPr>
            <a:picLocks noRot="1" noChangeAspect="1"/>
          </p:cNvPicPr>
          <p:nvPr>
            <a:videoFile r:link="rId1"/>
          </p:nvPr>
        </p:nvPicPr>
        <p:blipFill>
          <a:blip r:embed="rId4"/>
          <a:stretch>
            <a:fillRect/>
          </a:stretch>
        </p:blipFill>
        <p:spPr>
          <a:xfrm>
            <a:off x="4777316" y="1512288"/>
            <a:ext cx="6780700" cy="3831095"/>
          </a:xfrm>
          <a:prstGeom prst="rect">
            <a:avLst/>
          </a:prstGeom>
        </p:spPr>
      </p:pic>
    </p:spTree>
    <p:extLst>
      <p:ext uri="{BB962C8B-B14F-4D97-AF65-F5344CB8AC3E}">
        <p14:creationId xmlns:p14="http://schemas.microsoft.com/office/powerpoint/2010/main" val="427370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480D-0383-4C82-8FA7-29BCCBAF3450}"/>
              </a:ext>
            </a:extLst>
          </p:cNvPr>
          <p:cNvSpPr>
            <a:spLocks noGrp="1"/>
          </p:cNvSpPr>
          <p:nvPr>
            <p:ph type="title"/>
          </p:nvPr>
        </p:nvSpPr>
        <p:spPr>
          <a:xfrm>
            <a:off x="1047750" y="647701"/>
            <a:ext cx="10839450" cy="3448050"/>
          </a:xfrm>
        </p:spPr>
        <p:txBody>
          <a:bodyPr/>
          <a:lstStyle/>
          <a:p>
            <a:r>
              <a:rPr lang="en-US" dirty="0"/>
              <a:t>Overview of Self-Care</a:t>
            </a:r>
          </a:p>
        </p:txBody>
      </p:sp>
      <p:sp>
        <p:nvSpPr>
          <p:cNvPr id="4" name="Slide Number Placeholder 3">
            <a:extLst>
              <a:ext uri="{FF2B5EF4-FFF2-40B4-BE49-F238E27FC236}">
                <a16:creationId xmlns:a16="http://schemas.microsoft.com/office/drawing/2014/main" id="{CCFE8632-CBA2-4206-866F-917334C98CA5}"/>
              </a:ext>
            </a:extLst>
          </p:cNvPr>
          <p:cNvSpPr>
            <a:spLocks noGrp="1"/>
          </p:cNvSpPr>
          <p:nvPr>
            <p:ph type="sldNum" sz="quarter" idx="12"/>
          </p:nvPr>
        </p:nvSpPr>
        <p:spPr/>
        <p:txBody>
          <a:bodyPr/>
          <a:lstStyle/>
          <a:p>
            <a:fld id="{6D486360-FF34-7B48-AD05-62F8407C4C7E}" type="slidenum">
              <a:rPr lang="en-US" smtClean="0"/>
              <a:t>2</a:t>
            </a:fld>
            <a:endParaRPr lang="en-US"/>
          </a:p>
        </p:txBody>
      </p:sp>
    </p:spTree>
    <p:extLst>
      <p:ext uri="{BB962C8B-B14F-4D97-AF65-F5344CB8AC3E}">
        <p14:creationId xmlns:p14="http://schemas.microsoft.com/office/powerpoint/2010/main" val="2023135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716" y="516775"/>
            <a:ext cx="10091084" cy="709053"/>
          </a:xfrm>
        </p:spPr>
        <p:txBody>
          <a:bodyPr/>
          <a:lstStyle/>
          <a:p>
            <a:r>
              <a:rPr lang="en-US" dirty="0"/>
              <a:t>Resources</a:t>
            </a:r>
          </a:p>
        </p:txBody>
      </p:sp>
      <p:sp>
        <p:nvSpPr>
          <p:cNvPr id="3" name="Content Placeholder 2"/>
          <p:cNvSpPr>
            <a:spLocks noGrp="1"/>
          </p:cNvSpPr>
          <p:nvPr>
            <p:ph idx="1"/>
          </p:nvPr>
        </p:nvSpPr>
        <p:spPr>
          <a:xfrm>
            <a:off x="1262716" y="1520590"/>
            <a:ext cx="6396338" cy="4379633"/>
          </a:xfrm>
        </p:spPr>
        <p:txBody>
          <a:bodyPr>
            <a:normAutofit fontScale="92500" lnSpcReduction="20000"/>
          </a:bodyPr>
          <a:lstStyle/>
          <a:p>
            <a:pPr marL="0" indent="0">
              <a:buNone/>
            </a:pPr>
            <a:r>
              <a:rPr lang="en-US" b="1" dirty="0">
                <a:solidFill>
                  <a:srgbClr val="ED7D31"/>
                </a:solidFill>
              </a:rPr>
              <a:t>Suicide Prevention: </a:t>
            </a:r>
          </a:p>
          <a:p>
            <a:pPr marL="457200">
              <a:lnSpc>
                <a:spcPct val="150000"/>
              </a:lnSpc>
            </a:pPr>
            <a:r>
              <a:rPr lang="en-US" dirty="0"/>
              <a:t>Zero Suicide Institute</a:t>
            </a:r>
          </a:p>
          <a:p>
            <a:pPr marL="457200">
              <a:lnSpc>
                <a:spcPct val="150000"/>
              </a:lnSpc>
            </a:pPr>
            <a:r>
              <a:rPr lang="en-US" dirty="0"/>
              <a:t>Zero Suicide Listserv</a:t>
            </a:r>
          </a:p>
          <a:p>
            <a:pPr marL="457200">
              <a:lnSpc>
                <a:spcPct val="150000"/>
              </a:lnSpc>
            </a:pPr>
            <a:r>
              <a:rPr lang="en-US" dirty="0"/>
              <a:t>NV Office for Suicide Prevention</a:t>
            </a:r>
          </a:p>
          <a:p>
            <a:pPr marL="457200">
              <a:lnSpc>
                <a:spcPct val="150000"/>
              </a:lnSpc>
            </a:pPr>
            <a:r>
              <a:rPr lang="en-US" dirty="0"/>
              <a:t>NV Zero Suicide Initiative</a:t>
            </a:r>
          </a:p>
          <a:p>
            <a:pPr marL="457200">
              <a:lnSpc>
                <a:spcPct val="150000"/>
              </a:lnSpc>
            </a:pPr>
            <a:r>
              <a:rPr lang="en-US" dirty="0"/>
              <a:t>The Lifeline and 988</a:t>
            </a:r>
          </a:p>
          <a:p>
            <a:pPr marL="457200">
              <a:lnSpc>
                <a:spcPct val="150000"/>
              </a:lnSpc>
            </a:pPr>
            <a:r>
              <a:rPr lang="en-US" dirty="0"/>
              <a:t>UNR </a:t>
            </a:r>
            <a:r>
              <a:rPr lang="en-US" dirty="0" err="1"/>
              <a:t>LiveWell</a:t>
            </a:r>
            <a:r>
              <a:rPr lang="en-US" dirty="0"/>
              <a:t> Resource Page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If you or someone you know needs support now, call or text 988 or chat 988lifeline.org"/>
          <p:cNvPicPr>
            <a:picLocks noChangeAspect="1"/>
          </p:cNvPicPr>
          <p:nvPr/>
        </p:nvPicPr>
        <p:blipFill>
          <a:blip r:embed="rId3"/>
          <a:stretch>
            <a:fillRect/>
          </a:stretch>
        </p:blipFill>
        <p:spPr>
          <a:xfrm>
            <a:off x="8061961" y="516775"/>
            <a:ext cx="2888932" cy="5340147"/>
          </a:xfrm>
          <a:prstGeom prst="rect">
            <a:avLst/>
          </a:prstGeom>
        </p:spPr>
      </p:pic>
    </p:spTree>
    <p:extLst>
      <p:ext uri="{BB962C8B-B14F-4D97-AF65-F5344CB8AC3E}">
        <p14:creationId xmlns:p14="http://schemas.microsoft.com/office/powerpoint/2010/main" val="217153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716" y="615874"/>
            <a:ext cx="10091084" cy="709053"/>
          </a:xfrm>
        </p:spPr>
        <p:txBody>
          <a:bodyPr/>
          <a:lstStyle/>
          <a:p>
            <a:r>
              <a:rPr lang="en-US" dirty="0"/>
              <a:t>Resources </a:t>
            </a:r>
          </a:p>
        </p:txBody>
      </p:sp>
      <p:sp>
        <p:nvSpPr>
          <p:cNvPr id="3" name="Content Placeholder 2"/>
          <p:cNvSpPr>
            <a:spLocks noGrp="1"/>
          </p:cNvSpPr>
          <p:nvPr>
            <p:ph idx="1"/>
          </p:nvPr>
        </p:nvSpPr>
        <p:spPr>
          <a:xfrm>
            <a:off x="993913" y="1450228"/>
            <a:ext cx="11198087" cy="4744758"/>
          </a:xfrm>
        </p:spPr>
        <p:txBody>
          <a:bodyPr>
            <a:normAutofit/>
          </a:bodyPr>
          <a:lstStyle/>
          <a:p>
            <a:pPr marL="344487" indent="0">
              <a:buNone/>
            </a:pPr>
            <a:r>
              <a:rPr lang="en-US" sz="2400" b="1" dirty="0">
                <a:solidFill>
                  <a:srgbClr val="ED7D31"/>
                </a:solidFill>
              </a:rPr>
              <a:t>Community Resources:</a:t>
            </a:r>
          </a:p>
          <a:p>
            <a:pPr marL="688975" indent="-344488"/>
            <a:r>
              <a:rPr lang="en-US" dirty="0">
                <a:solidFill>
                  <a:schemeClr val="tx1">
                    <a:lumMod val="50000"/>
                    <a:lumOff val="50000"/>
                  </a:schemeClr>
                </a:solidFill>
              </a:rPr>
              <a:t>UNR Disabilities Resource Center</a:t>
            </a:r>
          </a:p>
          <a:p>
            <a:pPr marL="688975" indent="-344488"/>
            <a:r>
              <a:rPr lang="en-US" dirty="0">
                <a:solidFill>
                  <a:schemeClr val="tx1">
                    <a:lumMod val="50000"/>
                    <a:lumOff val="50000"/>
                  </a:schemeClr>
                </a:solidFill>
              </a:rPr>
              <a:t>Nevada Center for Excellence in Disabilities Directory</a:t>
            </a:r>
          </a:p>
          <a:p>
            <a:pPr marL="688975" indent="-344488"/>
            <a:r>
              <a:rPr lang="en-US" dirty="0">
                <a:solidFill>
                  <a:schemeClr val="tx1">
                    <a:lumMod val="50000"/>
                    <a:lumOff val="50000"/>
                  </a:schemeClr>
                </a:solidFill>
              </a:rPr>
              <a:t>CASAT on Demand Resources &amp; Downloads</a:t>
            </a:r>
          </a:p>
          <a:p>
            <a:pPr marL="688975" indent="-344488"/>
            <a:r>
              <a:rPr lang="en-US" dirty="0">
                <a:solidFill>
                  <a:schemeClr val="tx1">
                    <a:lumMod val="50000"/>
                    <a:lumOff val="50000"/>
                  </a:schemeClr>
                </a:solidFill>
              </a:rPr>
              <a:t>Pacific Southwest Addiction Technology Transfer Center (PSATTC)</a:t>
            </a:r>
          </a:p>
          <a:p>
            <a:pPr marL="688975" indent="-344488"/>
            <a:r>
              <a:rPr lang="en-US" dirty="0">
                <a:solidFill>
                  <a:schemeClr val="tx1">
                    <a:lumMod val="50000"/>
                    <a:lumOff val="50000"/>
                  </a:schemeClr>
                </a:solidFill>
              </a:rPr>
              <a:t>The Mental Health Technology Transfer Center Network</a:t>
            </a:r>
          </a:p>
          <a:p>
            <a:pPr marL="688975" indent="-344488"/>
            <a:r>
              <a:rPr lang="en-US" dirty="0"/>
              <a:t>The Prevention Technology Transfer Center Network</a:t>
            </a:r>
          </a:p>
          <a:p>
            <a:pPr marL="688975" indent="-344488"/>
            <a:r>
              <a:rPr lang="en-US" dirty="0"/>
              <a:t>Dep. of Health &amp; Human Services Aging and Disability Services Division</a:t>
            </a:r>
          </a:p>
          <a:p>
            <a:pPr marL="688975" indent="-344488"/>
            <a:r>
              <a:rPr lang="en-US" dirty="0"/>
              <a:t>SAMHSA’s Technology Transfer Center (TTC) Programs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613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20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F302-9111-E8DA-9263-44FB5D73B1DF}"/>
              </a:ext>
            </a:extLst>
          </p:cNvPr>
          <p:cNvSpPr>
            <a:spLocks noGrp="1"/>
          </p:cNvSpPr>
          <p:nvPr>
            <p:ph type="title"/>
          </p:nvPr>
        </p:nvSpPr>
        <p:spPr>
          <a:xfrm>
            <a:off x="1262716" y="531520"/>
            <a:ext cx="10091084" cy="709053"/>
          </a:xfrm>
        </p:spPr>
        <p:txBody>
          <a:bodyPr vert="horz" lIns="91440" tIns="45720" rIns="91440" bIns="45720" rtlCol="0" anchor="ctr">
            <a:normAutofit/>
          </a:bodyPr>
          <a:lstStyle/>
          <a:p>
            <a:pPr algn="ctr"/>
            <a:r>
              <a:rPr lang="en-US" dirty="0">
                <a:latin typeface="Arial"/>
                <a:cs typeface="Arial"/>
              </a:rPr>
              <a:t>Disclaimer</a:t>
            </a:r>
            <a:endParaRPr lang="en-US" dirty="0"/>
          </a:p>
        </p:txBody>
      </p:sp>
      <p:sp>
        <p:nvSpPr>
          <p:cNvPr id="3" name="Content Placeholder 2">
            <a:extLst>
              <a:ext uri="{FF2B5EF4-FFF2-40B4-BE49-F238E27FC236}">
                <a16:creationId xmlns:a16="http://schemas.microsoft.com/office/drawing/2014/main" id="{3E337E44-92A8-6717-F67C-1B9A6F2DCC67}"/>
              </a:ext>
            </a:extLst>
          </p:cNvPr>
          <p:cNvSpPr>
            <a:spLocks noGrp="1"/>
          </p:cNvSpPr>
          <p:nvPr>
            <p:ph idx="1"/>
          </p:nvPr>
        </p:nvSpPr>
        <p:spPr>
          <a:xfrm>
            <a:off x="838018" y="1281530"/>
            <a:ext cx="11353982" cy="5278581"/>
          </a:xfrm>
        </p:spPr>
        <p:txBody>
          <a:bodyPr vert="horz" lIns="91440" tIns="45720" rIns="91440" bIns="45720" rtlCol="0" anchor="t">
            <a:noAutofit/>
          </a:bodyPr>
          <a:lstStyle/>
          <a:p>
            <a:pPr marL="0" indent="0" algn="ctr">
              <a:lnSpc>
                <a:spcPct val="100000"/>
              </a:lnSpc>
              <a:buNone/>
            </a:pPr>
            <a:r>
              <a:rPr lang="en-US" sz="4400" dirty="0">
                <a:ea typeface="+mn-lt"/>
                <a:cs typeface="+mn-lt"/>
              </a:rPr>
              <a:t>This presentation may include readings, media, and discussion on topics which include suicide, trauma, and crisis intervention. These topics may result in stress reactions. </a:t>
            </a:r>
          </a:p>
          <a:p>
            <a:pPr marL="0" indent="0" algn="ctr">
              <a:lnSpc>
                <a:spcPct val="100000"/>
              </a:lnSpc>
              <a:buNone/>
            </a:pPr>
            <a:r>
              <a:rPr lang="en-US" sz="4400" dirty="0">
                <a:ea typeface="+mn-lt"/>
                <a:cs typeface="+mn-lt"/>
              </a:rPr>
              <a:t>Please monitor your reactions and if necessary, reach out to someone you trust if these topics cause considerable  discomfort. </a:t>
            </a:r>
            <a:endParaRPr lang="en-US" sz="4400" dirty="0">
              <a:cs typeface="Calibri"/>
            </a:endParaRPr>
          </a:p>
        </p:txBody>
      </p:sp>
      <p:sp>
        <p:nvSpPr>
          <p:cNvPr id="4" name="Slide Number Placeholder 3">
            <a:extLst>
              <a:ext uri="{FF2B5EF4-FFF2-40B4-BE49-F238E27FC236}">
                <a16:creationId xmlns:a16="http://schemas.microsoft.com/office/drawing/2014/main" id="{7D138B9D-F6DC-6A3B-C57A-1B0A90704012}"/>
              </a:ext>
            </a:extLst>
          </p:cNvPr>
          <p:cNvSpPr>
            <a:spLocks noGrp="1"/>
          </p:cNvSpPr>
          <p:nvPr>
            <p:ph type="sldNum" sz="quarter" idx="12"/>
          </p:nvPr>
        </p:nvSpPr>
        <p:spPr/>
        <p:txBody>
          <a:bodyPr/>
          <a:lstStyle/>
          <a:p>
            <a:fld id="{6D486360-FF34-7B48-AD05-62F8407C4C7E}" type="slidenum">
              <a:rPr lang="en-US" smtClean="0"/>
              <a:t>3</a:t>
            </a:fld>
            <a:endParaRPr lang="en-US"/>
          </a:p>
        </p:txBody>
      </p:sp>
    </p:spTree>
    <p:extLst>
      <p:ext uri="{BB962C8B-B14F-4D97-AF65-F5344CB8AC3E}">
        <p14:creationId xmlns:p14="http://schemas.microsoft.com/office/powerpoint/2010/main" val="360019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EB9D-210A-44DA-815F-5FC331E8D1CA}"/>
              </a:ext>
            </a:extLst>
          </p:cNvPr>
          <p:cNvSpPr>
            <a:spLocks noGrp="1"/>
          </p:cNvSpPr>
          <p:nvPr>
            <p:ph type="title"/>
          </p:nvPr>
        </p:nvSpPr>
        <p:spPr>
          <a:xfrm>
            <a:off x="1880902" y="1007391"/>
            <a:ext cx="10091084" cy="709053"/>
          </a:xfrm>
        </p:spPr>
        <p:txBody>
          <a:bodyPr/>
          <a:lstStyle/>
          <a:p>
            <a:r>
              <a:rPr lang="en-US" dirty="0"/>
              <a:t>Self-Care Word Cloud</a:t>
            </a:r>
          </a:p>
        </p:txBody>
      </p:sp>
      <p:pic>
        <p:nvPicPr>
          <p:cNvPr id="1026" name="Picture 2" descr="Self-Care | A word cloud featuring &quot;Self-Care&quot;. This image i… | Flickr">
            <a:extLst>
              <a:ext uri="{FF2B5EF4-FFF2-40B4-BE49-F238E27FC236}">
                <a16:creationId xmlns:a16="http://schemas.microsoft.com/office/drawing/2014/main" id="{1490BD7F-CA3A-8B35-5FBB-29D4F26C6EA5}"/>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8503" y="666571"/>
            <a:ext cx="9923454" cy="499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234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FEEE-30AA-56C9-0647-B7159729CD2A}"/>
              </a:ext>
            </a:extLst>
          </p:cNvPr>
          <p:cNvSpPr>
            <a:spLocks noGrp="1"/>
          </p:cNvSpPr>
          <p:nvPr>
            <p:ph type="title"/>
          </p:nvPr>
        </p:nvSpPr>
        <p:spPr>
          <a:xfrm>
            <a:off x="900829" y="0"/>
            <a:ext cx="10091084" cy="1143000"/>
          </a:xfrm>
        </p:spPr>
        <p:txBody>
          <a:bodyPr>
            <a:normAutofit/>
          </a:bodyPr>
          <a:lstStyle/>
          <a:p>
            <a:pPr algn="ctr"/>
            <a:r>
              <a:rPr lang="en-US" sz="4000" dirty="0">
                <a:solidFill>
                  <a:schemeClr val="accent2"/>
                </a:solidFill>
              </a:rPr>
              <a:t>Self-Care</a:t>
            </a:r>
            <a:r>
              <a:rPr lang="en-US" sz="4000" dirty="0"/>
              <a:t> in Service Fields</a:t>
            </a:r>
          </a:p>
        </p:txBody>
      </p:sp>
      <p:sp>
        <p:nvSpPr>
          <p:cNvPr id="3" name="TextBox 2">
            <a:extLst>
              <a:ext uri="{FF2B5EF4-FFF2-40B4-BE49-F238E27FC236}">
                <a16:creationId xmlns:a16="http://schemas.microsoft.com/office/drawing/2014/main" id="{30D49ED5-7647-C9AD-8781-A11D3B49A652}"/>
              </a:ext>
            </a:extLst>
          </p:cNvPr>
          <p:cNvSpPr txBox="1"/>
          <p:nvPr/>
        </p:nvSpPr>
        <p:spPr>
          <a:xfrm>
            <a:off x="1188720" y="1382332"/>
            <a:ext cx="10584180" cy="4708981"/>
          </a:xfrm>
          <a:prstGeom prst="rect">
            <a:avLst/>
          </a:prstGeom>
          <a:noFill/>
        </p:spPr>
        <p:txBody>
          <a:bodyPr wrap="square" rtlCol="0">
            <a:spAutoFit/>
          </a:bodyPr>
          <a:lstStyle/>
          <a:p>
            <a:r>
              <a:rPr lang="en-US" sz="3200" b="0" i="0" dirty="0">
                <a:solidFill>
                  <a:srgbClr val="666666"/>
                </a:solidFill>
                <a:effectLst/>
              </a:rPr>
              <a:t>Self-care is an essential survival skill </a:t>
            </a:r>
            <a:r>
              <a:rPr lang="en-US" sz="3200" dirty="0">
                <a:solidFill>
                  <a:srgbClr val="666666"/>
                </a:solidFill>
              </a:rPr>
              <a:t>for individuals in the service fields</a:t>
            </a:r>
            <a:r>
              <a:rPr lang="en-US" sz="3200" b="0" i="0" dirty="0">
                <a:solidFill>
                  <a:srgbClr val="666666"/>
                </a:solidFill>
                <a:effectLst/>
              </a:rPr>
              <a:t>. Self-care refers to activities and practices that we can engage in on a regular basis to </a:t>
            </a:r>
            <a:r>
              <a:rPr lang="en-US" sz="3200" b="1" i="0" dirty="0">
                <a:solidFill>
                  <a:srgbClr val="666666"/>
                </a:solidFill>
                <a:effectLst/>
              </a:rPr>
              <a:t>reduce stress and maintain and enhance our short- and longer-term health and well-being</a:t>
            </a:r>
            <a:r>
              <a:rPr lang="en-US" sz="3200" b="0" i="0" dirty="0">
                <a:solidFill>
                  <a:srgbClr val="666666"/>
                </a:solidFill>
                <a:effectLst/>
              </a:rPr>
              <a:t>. </a:t>
            </a:r>
          </a:p>
          <a:p>
            <a:endParaRPr lang="en-US" sz="3200" b="0" i="0" dirty="0">
              <a:solidFill>
                <a:srgbClr val="666666"/>
              </a:solidFill>
              <a:effectLst/>
            </a:endParaRPr>
          </a:p>
          <a:p>
            <a:pPr algn="ctr"/>
            <a:r>
              <a:rPr lang="en-US" sz="3600" b="1" i="0" dirty="0">
                <a:solidFill>
                  <a:srgbClr val="666666"/>
                </a:solidFill>
                <a:effectLst/>
              </a:rPr>
              <a:t>Self-care is necessary for your effectiveness and success in honoring your professional and personal commitments.</a:t>
            </a:r>
            <a:endParaRPr lang="en-US" sz="3600" b="1" dirty="0"/>
          </a:p>
        </p:txBody>
      </p:sp>
    </p:spTree>
    <p:extLst>
      <p:ext uri="{BB962C8B-B14F-4D97-AF65-F5344CB8AC3E}">
        <p14:creationId xmlns:p14="http://schemas.microsoft.com/office/powerpoint/2010/main" val="24696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DCBB6-BFC8-4853-AE2B-63658879DDA9}"/>
              </a:ext>
            </a:extLst>
          </p:cNvPr>
          <p:cNvSpPr>
            <a:spLocks noGrp="1"/>
          </p:cNvSpPr>
          <p:nvPr>
            <p:ph type="title"/>
          </p:nvPr>
        </p:nvSpPr>
        <p:spPr>
          <a:xfrm>
            <a:off x="884204" y="114304"/>
            <a:ext cx="10091084" cy="709053"/>
          </a:xfrm>
        </p:spPr>
        <p:txBody>
          <a:bodyPr>
            <a:normAutofit/>
          </a:bodyPr>
          <a:lstStyle/>
          <a:p>
            <a:pPr algn="ctr"/>
            <a:r>
              <a:rPr lang="en-US" sz="4000" dirty="0"/>
              <a:t>Self-Care Objectives</a:t>
            </a:r>
          </a:p>
        </p:txBody>
      </p:sp>
      <p:sp>
        <p:nvSpPr>
          <p:cNvPr id="3" name="TextBox 2">
            <a:extLst>
              <a:ext uri="{FF2B5EF4-FFF2-40B4-BE49-F238E27FC236}">
                <a16:creationId xmlns:a16="http://schemas.microsoft.com/office/drawing/2014/main" id="{CB6B8BC5-5B57-D76C-EAFB-74C57F8B5F55}"/>
              </a:ext>
            </a:extLst>
          </p:cNvPr>
          <p:cNvSpPr txBox="1"/>
          <p:nvPr/>
        </p:nvSpPr>
        <p:spPr>
          <a:xfrm>
            <a:off x="1257300" y="1028343"/>
            <a:ext cx="10401300" cy="5386090"/>
          </a:xfrm>
          <a:prstGeom prst="rect">
            <a:avLst/>
          </a:prstGeom>
          <a:noFill/>
        </p:spPr>
        <p:txBody>
          <a:bodyPr wrap="square" rtlCol="0">
            <a:spAutoFit/>
          </a:bodyPr>
          <a:lstStyle/>
          <a:p>
            <a:pPr algn="l">
              <a:buFont typeface="Arial" panose="020B0604020202020204" pitchFamily="34" charset="0"/>
              <a:buChar char="•"/>
            </a:pPr>
            <a:r>
              <a:rPr lang="en-US" sz="2800" b="1" i="0" dirty="0">
                <a:solidFill>
                  <a:schemeClr val="bg1">
                    <a:lumMod val="50000"/>
                  </a:schemeClr>
                </a:solidFill>
                <a:effectLst/>
              </a:rPr>
              <a:t>Identify and manage the general challenges</a:t>
            </a:r>
            <a:r>
              <a:rPr lang="en-US" sz="2800" b="0" i="0" dirty="0">
                <a:solidFill>
                  <a:schemeClr val="bg1">
                    <a:lumMod val="50000"/>
                  </a:schemeClr>
                </a:solidFill>
                <a:effectLst/>
              </a:rPr>
              <a:t> </a:t>
            </a:r>
            <a:r>
              <a:rPr lang="en-US" sz="2400" b="0" i="0" dirty="0">
                <a:solidFill>
                  <a:schemeClr val="bg1">
                    <a:lumMod val="50000"/>
                  </a:schemeClr>
                </a:solidFill>
                <a:effectLst/>
              </a:rPr>
              <a:t>that all hard-working professionals face, such as the potential for stress and burnout or interpersonal difficulties.</a:t>
            </a:r>
            <a:br>
              <a:rPr lang="en-US" sz="2400" b="0" i="0" dirty="0">
                <a:solidFill>
                  <a:schemeClr val="bg1">
                    <a:lumMod val="50000"/>
                  </a:schemeClr>
                </a:solidFill>
                <a:effectLst/>
              </a:rPr>
            </a:br>
            <a:endParaRPr lang="en-US" sz="2400" b="0" i="0" dirty="0">
              <a:solidFill>
                <a:schemeClr val="bg1">
                  <a:lumMod val="50000"/>
                </a:schemeClr>
              </a:solidFill>
              <a:effectLst/>
            </a:endParaRPr>
          </a:p>
          <a:p>
            <a:pPr algn="l">
              <a:buFont typeface="Arial" panose="020B0604020202020204" pitchFamily="34" charset="0"/>
              <a:buChar char="•"/>
            </a:pPr>
            <a:r>
              <a:rPr lang="en-US" sz="2800" b="1" i="0" dirty="0">
                <a:solidFill>
                  <a:schemeClr val="bg1">
                    <a:lumMod val="50000"/>
                  </a:schemeClr>
                </a:solidFill>
                <a:effectLst/>
              </a:rPr>
              <a:t>Be aware of your own personal vulnerabilities</a:t>
            </a:r>
            <a:r>
              <a:rPr lang="en-US" sz="2400" b="0" i="0" dirty="0">
                <a:solidFill>
                  <a:schemeClr val="bg1">
                    <a:lumMod val="50000"/>
                  </a:schemeClr>
                </a:solidFill>
                <a:effectLst/>
              </a:rPr>
              <a:t>, such as the potential for re-traumatization (if you have a trauma history), vicarious or secondary traumatization (if you work with individuals who report their own traumatic experiences), and compassion fatigue (which you can develop from a combination of burnout and vicarious traumatization). </a:t>
            </a:r>
            <a:br>
              <a:rPr lang="en-US" sz="2400" b="0" i="0" dirty="0">
                <a:solidFill>
                  <a:schemeClr val="bg1">
                    <a:lumMod val="50000"/>
                  </a:schemeClr>
                </a:solidFill>
                <a:effectLst/>
              </a:rPr>
            </a:br>
            <a:endParaRPr lang="en-US" sz="2400" b="0" i="0" dirty="0">
              <a:solidFill>
                <a:schemeClr val="bg1">
                  <a:lumMod val="50000"/>
                </a:schemeClr>
              </a:solidFill>
              <a:effectLst/>
            </a:endParaRPr>
          </a:p>
          <a:p>
            <a:pPr algn="l">
              <a:buFont typeface="Arial" panose="020B0604020202020204" pitchFamily="34" charset="0"/>
              <a:buChar char="•"/>
            </a:pPr>
            <a:r>
              <a:rPr lang="en-US" sz="2800" b="1" i="0" dirty="0">
                <a:solidFill>
                  <a:schemeClr val="bg1">
                    <a:lumMod val="50000"/>
                  </a:schemeClr>
                </a:solidFill>
                <a:effectLst/>
              </a:rPr>
              <a:t>Achieve more balance in your life</a:t>
            </a:r>
            <a:r>
              <a:rPr lang="en-US" sz="2800" b="0" i="0" dirty="0">
                <a:solidFill>
                  <a:schemeClr val="bg1">
                    <a:lumMod val="50000"/>
                  </a:schemeClr>
                </a:solidFill>
                <a:effectLst/>
              </a:rPr>
              <a:t>, </a:t>
            </a:r>
            <a:r>
              <a:rPr lang="en-US" sz="2400" b="0" i="0" dirty="0">
                <a:solidFill>
                  <a:schemeClr val="bg1">
                    <a:lumMod val="50000"/>
                  </a:schemeClr>
                </a:solidFill>
                <a:effectLst/>
              </a:rPr>
              <a:t>by maintaining and enhancing the attention you pay to the different domains of your life in a way that makes sense to you.</a:t>
            </a:r>
          </a:p>
          <a:p>
            <a:endParaRPr lang="en-US" sz="2000" dirty="0">
              <a:solidFill>
                <a:schemeClr val="bg1">
                  <a:lumMod val="50000"/>
                </a:schemeClr>
              </a:solidFill>
            </a:endParaRPr>
          </a:p>
        </p:txBody>
      </p:sp>
    </p:spTree>
    <p:extLst>
      <p:ext uri="{BB962C8B-B14F-4D97-AF65-F5344CB8AC3E}">
        <p14:creationId xmlns:p14="http://schemas.microsoft.com/office/powerpoint/2010/main" val="89596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4439D-FAF3-AE76-5494-E3615CE616B0}"/>
              </a:ext>
            </a:extLst>
          </p:cNvPr>
          <p:cNvSpPr>
            <a:spLocks noGrp="1"/>
          </p:cNvSpPr>
          <p:nvPr>
            <p:ph type="title"/>
          </p:nvPr>
        </p:nvSpPr>
        <p:spPr>
          <a:xfrm>
            <a:off x="884203" y="122995"/>
            <a:ext cx="10091084" cy="709053"/>
          </a:xfrm>
        </p:spPr>
        <p:txBody>
          <a:bodyPr>
            <a:normAutofit/>
          </a:bodyPr>
          <a:lstStyle/>
          <a:p>
            <a:r>
              <a:rPr lang="en-US" sz="4000" dirty="0"/>
              <a:t>Discussion</a:t>
            </a:r>
          </a:p>
        </p:txBody>
      </p:sp>
      <p:sp>
        <p:nvSpPr>
          <p:cNvPr id="3" name="TextBox 2">
            <a:extLst>
              <a:ext uri="{FF2B5EF4-FFF2-40B4-BE49-F238E27FC236}">
                <a16:creationId xmlns:a16="http://schemas.microsoft.com/office/drawing/2014/main" id="{91ED88C1-FEEB-0CAF-50DF-D313877CF5E0}"/>
              </a:ext>
            </a:extLst>
          </p:cNvPr>
          <p:cNvSpPr txBox="1"/>
          <p:nvPr/>
        </p:nvSpPr>
        <p:spPr>
          <a:xfrm>
            <a:off x="1128713" y="1017826"/>
            <a:ext cx="10844751" cy="1754326"/>
          </a:xfrm>
          <a:prstGeom prst="rect">
            <a:avLst/>
          </a:prstGeom>
          <a:noFill/>
        </p:spPr>
        <p:txBody>
          <a:bodyPr wrap="square" rtlCol="0">
            <a:spAutoFit/>
          </a:bodyPr>
          <a:lstStyle/>
          <a:p>
            <a:r>
              <a:rPr lang="en-US" sz="2800" b="1" i="0" dirty="0">
                <a:solidFill>
                  <a:schemeClr val="bg1">
                    <a:lumMod val="50000"/>
                  </a:schemeClr>
                </a:solidFill>
                <a:effectLst/>
              </a:rPr>
              <a:t>Different people have different reactions to stressful situations. There is evidence that different personality traits are associated with negative mood and perceptions of stress                          			            </a:t>
            </a:r>
          </a:p>
          <a:p>
            <a:r>
              <a:rPr lang="en-US" sz="1600" b="1" i="0" dirty="0">
                <a:solidFill>
                  <a:schemeClr val="bg1">
                    <a:lumMod val="50000"/>
                  </a:schemeClr>
                </a:solidFill>
                <a:effectLst/>
              </a:rPr>
              <a:t>                                                                                               (e.g., Besser &amp; Shackelford, 2007; Lee-</a:t>
            </a:r>
            <a:r>
              <a:rPr lang="en-US" sz="1600" b="1" i="0" dirty="0" err="1">
                <a:solidFill>
                  <a:schemeClr val="bg1">
                    <a:lumMod val="50000"/>
                  </a:schemeClr>
                </a:solidFill>
                <a:effectLst/>
              </a:rPr>
              <a:t>Baggley</a:t>
            </a:r>
            <a:r>
              <a:rPr lang="en-US" sz="1600" b="1" i="0" dirty="0">
                <a:solidFill>
                  <a:schemeClr val="bg1">
                    <a:lumMod val="50000"/>
                  </a:schemeClr>
                </a:solidFill>
                <a:effectLst/>
              </a:rPr>
              <a:t>, </a:t>
            </a:r>
            <a:r>
              <a:rPr lang="en-US" sz="1600" b="1" i="0" dirty="0" err="1">
                <a:solidFill>
                  <a:schemeClr val="bg1">
                    <a:lumMod val="50000"/>
                  </a:schemeClr>
                </a:solidFill>
                <a:effectLst/>
              </a:rPr>
              <a:t>Preece</a:t>
            </a:r>
            <a:r>
              <a:rPr lang="en-US" sz="1600" b="1" i="0" dirty="0">
                <a:solidFill>
                  <a:schemeClr val="bg1">
                    <a:lumMod val="50000"/>
                  </a:schemeClr>
                </a:solidFill>
                <a:effectLst/>
              </a:rPr>
              <a:t>, &amp; </a:t>
            </a:r>
            <a:r>
              <a:rPr lang="en-US" sz="1600" b="1" i="0" dirty="0" err="1">
                <a:solidFill>
                  <a:schemeClr val="bg1">
                    <a:lumMod val="50000"/>
                  </a:schemeClr>
                </a:solidFill>
                <a:effectLst/>
              </a:rPr>
              <a:t>DeLongis</a:t>
            </a:r>
            <a:r>
              <a:rPr lang="en-US" sz="1600" b="1" i="0" dirty="0">
                <a:solidFill>
                  <a:schemeClr val="bg1">
                    <a:lumMod val="50000"/>
                  </a:schemeClr>
                </a:solidFill>
                <a:effectLst/>
              </a:rPr>
              <a:t>, 2015).</a:t>
            </a:r>
            <a:r>
              <a:rPr lang="en-US" sz="2400" b="1" i="0" dirty="0">
                <a:solidFill>
                  <a:schemeClr val="bg1">
                    <a:lumMod val="50000"/>
                  </a:schemeClr>
                </a:solidFill>
                <a:effectLst/>
              </a:rPr>
              <a:t> </a:t>
            </a:r>
            <a:endParaRPr lang="en-US" sz="2400" b="1" dirty="0">
              <a:solidFill>
                <a:schemeClr val="bg1">
                  <a:lumMod val="50000"/>
                </a:schemeClr>
              </a:solidFill>
            </a:endParaRPr>
          </a:p>
        </p:txBody>
      </p:sp>
      <p:sp>
        <p:nvSpPr>
          <p:cNvPr id="4" name="TextBox 3">
            <a:extLst>
              <a:ext uri="{FF2B5EF4-FFF2-40B4-BE49-F238E27FC236}">
                <a16:creationId xmlns:a16="http://schemas.microsoft.com/office/drawing/2014/main" id="{1F20B3A6-C703-CE3B-80F7-C81A9AFC7A98}"/>
              </a:ext>
            </a:extLst>
          </p:cNvPr>
          <p:cNvSpPr txBox="1"/>
          <p:nvPr/>
        </p:nvSpPr>
        <p:spPr>
          <a:xfrm>
            <a:off x="2165684" y="2772152"/>
            <a:ext cx="9050594" cy="523220"/>
          </a:xfrm>
          <a:prstGeom prst="rect">
            <a:avLst/>
          </a:prstGeom>
          <a:noFill/>
        </p:spPr>
        <p:txBody>
          <a:bodyPr wrap="square" rtlCol="0">
            <a:spAutoFit/>
          </a:bodyPr>
          <a:lstStyle/>
          <a:p>
            <a:r>
              <a:rPr lang="en-US" sz="2400" dirty="0">
                <a:solidFill>
                  <a:schemeClr val="accent2"/>
                </a:solidFill>
              </a:rPr>
              <a:t>”</a:t>
            </a:r>
            <a:r>
              <a:rPr lang="en-US" sz="2800" b="1" dirty="0">
                <a:solidFill>
                  <a:schemeClr val="accent2"/>
                </a:solidFill>
              </a:rPr>
              <a:t>I see myself as someone who  ____________________.” </a:t>
            </a:r>
            <a:endParaRPr lang="en-US" sz="2400" b="1" dirty="0">
              <a:solidFill>
                <a:schemeClr val="accent2"/>
              </a:solidFill>
            </a:endParaRPr>
          </a:p>
        </p:txBody>
      </p:sp>
      <p:sp>
        <p:nvSpPr>
          <p:cNvPr id="7" name="TextBox 6">
            <a:extLst>
              <a:ext uri="{FF2B5EF4-FFF2-40B4-BE49-F238E27FC236}">
                <a16:creationId xmlns:a16="http://schemas.microsoft.com/office/drawing/2014/main" id="{DBD547E7-75FB-9D12-48A2-340FD5466115}"/>
              </a:ext>
            </a:extLst>
          </p:cNvPr>
          <p:cNvSpPr txBox="1"/>
          <p:nvPr/>
        </p:nvSpPr>
        <p:spPr>
          <a:xfrm>
            <a:off x="3192379" y="3429000"/>
            <a:ext cx="4245324" cy="2246769"/>
          </a:xfrm>
          <a:prstGeom prst="rect">
            <a:avLst/>
          </a:prstGeom>
          <a:noFill/>
        </p:spPr>
        <p:txBody>
          <a:bodyPr wrap="square" rtlCol="0">
            <a:spAutoFit/>
          </a:bodyPr>
          <a:lstStyle/>
          <a:p>
            <a:pPr marL="342900" indent="-342900">
              <a:buFont typeface="Courier New" panose="02070309020205020404" pitchFamily="49" charset="0"/>
              <a:buChar char="o"/>
            </a:pPr>
            <a:r>
              <a:rPr lang="en-US" sz="2800" dirty="0">
                <a:solidFill>
                  <a:schemeClr val="bg1">
                    <a:lumMod val="50000"/>
                  </a:schemeClr>
                </a:solidFill>
              </a:rPr>
              <a:t>Is reserved</a:t>
            </a:r>
          </a:p>
          <a:p>
            <a:pPr marL="342900" indent="-342900">
              <a:buFont typeface="Courier New" panose="02070309020205020404" pitchFamily="49" charset="0"/>
              <a:buChar char="o"/>
            </a:pPr>
            <a:r>
              <a:rPr lang="en-US" sz="2800" dirty="0">
                <a:solidFill>
                  <a:schemeClr val="bg1">
                    <a:lumMod val="50000"/>
                  </a:schemeClr>
                </a:solidFill>
              </a:rPr>
              <a:t>Is generally trusting</a:t>
            </a:r>
          </a:p>
          <a:p>
            <a:pPr marL="342900" indent="-342900">
              <a:buFont typeface="Courier New" panose="02070309020205020404" pitchFamily="49" charset="0"/>
              <a:buChar char="o"/>
            </a:pPr>
            <a:r>
              <a:rPr lang="en-US" sz="2800" dirty="0">
                <a:solidFill>
                  <a:schemeClr val="bg1">
                    <a:lumMod val="50000"/>
                  </a:schemeClr>
                </a:solidFill>
              </a:rPr>
              <a:t>Tends to be lazy</a:t>
            </a:r>
          </a:p>
          <a:p>
            <a:pPr marL="342900" indent="-342900">
              <a:buFont typeface="Courier New" panose="02070309020205020404" pitchFamily="49" charset="0"/>
              <a:buChar char="o"/>
            </a:pPr>
            <a:r>
              <a:rPr lang="en-US" sz="2800" dirty="0">
                <a:solidFill>
                  <a:schemeClr val="bg1">
                    <a:lumMod val="50000"/>
                  </a:schemeClr>
                </a:solidFill>
              </a:rPr>
              <a:t>Is relaxed, carefree</a:t>
            </a:r>
          </a:p>
          <a:p>
            <a:pPr marL="342900" indent="-342900">
              <a:buFont typeface="Courier New" panose="02070309020205020404" pitchFamily="49" charset="0"/>
              <a:buChar char="o"/>
            </a:pPr>
            <a:r>
              <a:rPr lang="en-US" sz="2800" dirty="0">
                <a:solidFill>
                  <a:schemeClr val="bg1">
                    <a:lumMod val="50000"/>
                  </a:schemeClr>
                </a:solidFill>
              </a:rPr>
              <a:t>Has few artistic interests</a:t>
            </a:r>
          </a:p>
        </p:txBody>
      </p:sp>
      <p:sp>
        <p:nvSpPr>
          <p:cNvPr id="8" name="TextBox 7">
            <a:extLst>
              <a:ext uri="{FF2B5EF4-FFF2-40B4-BE49-F238E27FC236}">
                <a16:creationId xmlns:a16="http://schemas.microsoft.com/office/drawing/2014/main" id="{0BF5AAA7-5109-FBC0-08FD-F77A68CDFC5D}"/>
              </a:ext>
            </a:extLst>
          </p:cNvPr>
          <p:cNvSpPr txBox="1"/>
          <p:nvPr/>
        </p:nvSpPr>
        <p:spPr>
          <a:xfrm>
            <a:off x="7728140" y="3429000"/>
            <a:ext cx="4245324" cy="2954655"/>
          </a:xfrm>
          <a:prstGeom prst="rect">
            <a:avLst/>
          </a:prstGeom>
          <a:noFill/>
        </p:spPr>
        <p:txBody>
          <a:bodyPr wrap="square" rtlCol="0">
            <a:spAutoFit/>
          </a:bodyPr>
          <a:lstStyle/>
          <a:p>
            <a:pPr marL="342900" indent="-342900">
              <a:buFont typeface="Courier New" panose="02070309020205020404" pitchFamily="49" charset="0"/>
              <a:buChar char="o"/>
              <a:tabLst>
                <a:tab pos="1652588" algn="l"/>
              </a:tabLst>
            </a:pPr>
            <a:r>
              <a:rPr lang="en-US" sz="2800" dirty="0">
                <a:solidFill>
                  <a:schemeClr val="bg1">
                    <a:lumMod val="50000"/>
                  </a:schemeClr>
                </a:solidFill>
              </a:rPr>
              <a:t>Is outgoing, sociable</a:t>
            </a:r>
          </a:p>
          <a:p>
            <a:pPr marL="342900" indent="-342900">
              <a:buFont typeface="Courier New" panose="02070309020205020404" pitchFamily="49" charset="0"/>
              <a:buChar char="o"/>
            </a:pPr>
            <a:r>
              <a:rPr lang="en-US" sz="2800" dirty="0">
                <a:solidFill>
                  <a:schemeClr val="bg1">
                    <a:lumMod val="50000"/>
                  </a:schemeClr>
                </a:solidFill>
              </a:rPr>
              <a:t>Tends to find fault with others</a:t>
            </a:r>
          </a:p>
          <a:p>
            <a:pPr marL="342900" indent="-342900">
              <a:buFont typeface="Courier New" panose="02070309020205020404" pitchFamily="49" charset="0"/>
              <a:buChar char="o"/>
            </a:pPr>
            <a:r>
              <a:rPr lang="en-US" sz="2800" dirty="0">
                <a:solidFill>
                  <a:schemeClr val="bg1">
                    <a:lumMod val="50000"/>
                  </a:schemeClr>
                </a:solidFill>
              </a:rPr>
              <a:t>Does a thorough job</a:t>
            </a:r>
          </a:p>
          <a:p>
            <a:pPr marL="342900" indent="-342900">
              <a:buFont typeface="Courier New" panose="02070309020205020404" pitchFamily="49" charset="0"/>
              <a:buChar char="o"/>
            </a:pPr>
            <a:r>
              <a:rPr lang="en-US" sz="2800" dirty="0">
                <a:solidFill>
                  <a:schemeClr val="bg1">
                    <a:lumMod val="50000"/>
                  </a:schemeClr>
                </a:solidFill>
              </a:rPr>
              <a:t>Gets nervous</a:t>
            </a:r>
          </a:p>
          <a:p>
            <a:pPr marL="342900" indent="-342900">
              <a:buFont typeface="Courier New" panose="02070309020205020404" pitchFamily="49" charset="0"/>
              <a:buChar char="o"/>
            </a:pPr>
            <a:r>
              <a:rPr lang="en-US" sz="2800" dirty="0">
                <a:solidFill>
                  <a:schemeClr val="bg1">
                    <a:lumMod val="50000"/>
                  </a:schemeClr>
                </a:solidFill>
              </a:rPr>
              <a:t>Has an active imagination</a:t>
            </a:r>
          </a:p>
          <a:p>
            <a:endParaRPr lang="en-US" dirty="0"/>
          </a:p>
        </p:txBody>
      </p:sp>
    </p:spTree>
    <p:extLst>
      <p:ext uri="{BB962C8B-B14F-4D97-AF65-F5344CB8AC3E}">
        <p14:creationId xmlns:p14="http://schemas.microsoft.com/office/powerpoint/2010/main" val="3682255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3C7A2-C844-8B38-DAB4-8B3606107AA1}"/>
              </a:ext>
            </a:extLst>
          </p:cNvPr>
          <p:cNvSpPr>
            <a:spLocks noGrp="1"/>
          </p:cNvSpPr>
          <p:nvPr>
            <p:ph type="title"/>
          </p:nvPr>
        </p:nvSpPr>
        <p:spPr>
          <a:xfrm>
            <a:off x="910119" y="572569"/>
            <a:ext cx="3380527" cy="1642956"/>
          </a:xfrm>
        </p:spPr>
        <p:txBody>
          <a:bodyPr vert="horz" lIns="91440" tIns="45720" rIns="91440" bIns="45720" rtlCol="0" anchor="b">
            <a:normAutofit/>
          </a:bodyPr>
          <a:lstStyle/>
          <a:p>
            <a:r>
              <a:rPr lang="en-US" sz="3600" kern="1200" dirty="0">
                <a:solidFill>
                  <a:schemeClr val="tx2"/>
                </a:solidFill>
                <a:latin typeface="+mj-lt"/>
                <a:ea typeface="+mj-ea"/>
                <a:cs typeface="+mj-cs"/>
              </a:rPr>
              <a:t>The Big </a:t>
            </a:r>
            <a:r>
              <a:rPr lang="en-US" sz="5400" kern="1200" dirty="0">
                <a:solidFill>
                  <a:srgbClr val="ED7D31"/>
                </a:solidFill>
                <a:latin typeface="+mj-lt"/>
                <a:ea typeface="+mj-ea"/>
                <a:cs typeface="+mj-cs"/>
              </a:rPr>
              <a:t>5</a:t>
            </a:r>
            <a:r>
              <a:rPr lang="en-US" sz="3600" kern="1200" dirty="0">
                <a:solidFill>
                  <a:schemeClr val="tx2"/>
                </a:solidFill>
                <a:latin typeface="+mj-lt"/>
                <a:ea typeface="+mj-ea"/>
                <a:cs typeface="+mj-cs"/>
              </a:rPr>
              <a:t> Personality Traits</a:t>
            </a:r>
          </a:p>
        </p:txBody>
      </p:sp>
      <p:sp>
        <p:nvSpPr>
          <p:cNvPr id="3" name="TextBox 2">
            <a:extLst>
              <a:ext uri="{FF2B5EF4-FFF2-40B4-BE49-F238E27FC236}">
                <a16:creationId xmlns:a16="http://schemas.microsoft.com/office/drawing/2014/main" id="{1F427428-5D83-3689-7C47-16078891E3F8}"/>
              </a:ext>
            </a:extLst>
          </p:cNvPr>
          <p:cNvSpPr txBox="1"/>
          <p:nvPr/>
        </p:nvSpPr>
        <p:spPr>
          <a:xfrm>
            <a:off x="899811" y="2596242"/>
            <a:ext cx="4699298" cy="3652157"/>
          </a:xfrm>
          <a:prstGeom prst="rect">
            <a:avLst/>
          </a:prstGeom>
        </p:spPr>
        <p:txBody>
          <a:bodyPr vert="horz" lIns="91440" tIns="45720" rIns="91440" bIns="45720" rtlCol="0">
            <a:normAutofit/>
          </a:bodyPr>
          <a:lstStyle/>
          <a:p>
            <a:pPr marL="457200" indent="-228600">
              <a:lnSpc>
                <a:spcPct val="90000"/>
              </a:lnSpc>
              <a:spcAft>
                <a:spcPts val="600"/>
              </a:spcAft>
              <a:buFont typeface="Arial" panose="020B0604020202020204" pitchFamily="34" charset="0"/>
              <a:buChar char="•"/>
            </a:pPr>
            <a:r>
              <a:rPr lang="en-US" sz="2800" i="0" dirty="0">
                <a:solidFill>
                  <a:schemeClr val="tx2"/>
                </a:solidFill>
                <a:effectLst/>
              </a:rPr>
              <a:t>Openness to Experience </a:t>
            </a:r>
            <a:endParaRPr lang="en-US" sz="2800" dirty="0">
              <a:solidFill>
                <a:schemeClr val="tx2"/>
              </a:solidFill>
            </a:endParaRPr>
          </a:p>
          <a:p>
            <a:pPr marL="457200" indent="-228600">
              <a:lnSpc>
                <a:spcPct val="90000"/>
              </a:lnSpc>
              <a:spcAft>
                <a:spcPts val="600"/>
              </a:spcAft>
              <a:buFont typeface="Arial" panose="020B0604020202020204" pitchFamily="34" charset="0"/>
              <a:buChar char="•"/>
            </a:pPr>
            <a:r>
              <a:rPr lang="en-US" sz="2800" i="0" dirty="0">
                <a:solidFill>
                  <a:schemeClr val="tx2"/>
                </a:solidFill>
                <a:effectLst/>
              </a:rPr>
              <a:t>Conscientiousness </a:t>
            </a:r>
          </a:p>
          <a:p>
            <a:pPr marL="457200" indent="-228600">
              <a:lnSpc>
                <a:spcPct val="90000"/>
              </a:lnSpc>
              <a:spcAft>
                <a:spcPts val="600"/>
              </a:spcAft>
              <a:buFont typeface="Arial" panose="020B0604020202020204" pitchFamily="34" charset="0"/>
              <a:buChar char="•"/>
            </a:pPr>
            <a:r>
              <a:rPr lang="en-US" sz="2800" i="0" dirty="0">
                <a:solidFill>
                  <a:schemeClr val="tx2"/>
                </a:solidFill>
                <a:effectLst/>
              </a:rPr>
              <a:t>Extraversion </a:t>
            </a:r>
          </a:p>
          <a:p>
            <a:pPr marL="457200" indent="-228600">
              <a:lnSpc>
                <a:spcPct val="90000"/>
              </a:lnSpc>
              <a:spcAft>
                <a:spcPts val="600"/>
              </a:spcAft>
              <a:buFont typeface="Arial" panose="020B0604020202020204" pitchFamily="34" charset="0"/>
              <a:buChar char="•"/>
            </a:pPr>
            <a:r>
              <a:rPr lang="en-US" sz="2800" i="0" dirty="0">
                <a:solidFill>
                  <a:schemeClr val="tx2"/>
                </a:solidFill>
                <a:effectLst/>
              </a:rPr>
              <a:t>Agreeableness </a:t>
            </a:r>
          </a:p>
          <a:p>
            <a:pPr marL="457200" indent="-228600">
              <a:lnSpc>
                <a:spcPct val="90000"/>
              </a:lnSpc>
              <a:spcAft>
                <a:spcPts val="600"/>
              </a:spcAft>
              <a:buFont typeface="Arial" panose="020B0604020202020204" pitchFamily="34" charset="0"/>
              <a:buChar char="•"/>
            </a:pPr>
            <a:r>
              <a:rPr lang="en-US" sz="2800" i="0" dirty="0">
                <a:solidFill>
                  <a:schemeClr val="tx2"/>
                </a:solidFill>
                <a:effectLst/>
              </a:rPr>
              <a:t>Neuroticism </a:t>
            </a:r>
          </a:p>
          <a:p>
            <a:pPr indent="-228600">
              <a:lnSpc>
                <a:spcPct val="90000"/>
              </a:lnSpc>
              <a:spcAft>
                <a:spcPts val="600"/>
              </a:spcAft>
              <a:buFont typeface="Arial" panose="020B0604020202020204" pitchFamily="34" charset="0"/>
              <a:buChar char="•"/>
            </a:pPr>
            <a:endParaRPr lang="en-US" sz="1600" dirty="0">
              <a:solidFill>
                <a:schemeClr val="tx2"/>
              </a:solidFill>
            </a:endParaRPr>
          </a:p>
        </p:txBody>
      </p:sp>
      <p:pic>
        <p:nvPicPr>
          <p:cNvPr id="5" name="Picture 4" descr="One in a crowd">
            <a:extLst>
              <a:ext uri="{FF2B5EF4-FFF2-40B4-BE49-F238E27FC236}">
                <a16:creationId xmlns:a16="http://schemas.microsoft.com/office/drawing/2014/main" id="{CBF3BA90-E453-5ED3-0A8C-6F6BC457238A}"/>
              </a:ext>
            </a:extLst>
          </p:cNvPr>
          <p:cNvPicPr>
            <a:picLocks noChangeAspect="1"/>
          </p:cNvPicPr>
          <p:nvPr/>
        </p:nvPicPr>
        <p:blipFill rotWithShape="1">
          <a:blip r:embed="rId3"/>
          <a:srcRect l="18328" r="10138"/>
          <a:stretch/>
        </p:blipFill>
        <p:spPr>
          <a:xfrm>
            <a:off x="5599109" y="-301437"/>
            <a:ext cx="6847650" cy="7179435"/>
          </a:xfrm>
          <a:prstGeom prst="rect">
            <a:avLst/>
          </a:prstGeom>
        </p:spPr>
      </p:pic>
    </p:spTree>
    <p:extLst>
      <p:ext uri="{BB962C8B-B14F-4D97-AF65-F5344CB8AC3E}">
        <p14:creationId xmlns:p14="http://schemas.microsoft.com/office/powerpoint/2010/main" val="1250012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C253-9FB2-DAB8-8B49-9134DF05D3C0}"/>
              </a:ext>
            </a:extLst>
          </p:cNvPr>
          <p:cNvSpPr>
            <a:spLocks noGrp="1"/>
          </p:cNvSpPr>
          <p:nvPr>
            <p:ph type="title"/>
          </p:nvPr>
        </p:nvSpPr>
        <p:spPr>
          <a:xfrm>
            <a:off x="1370065" y="64168"/>
            <a:ext cx="6865061" cy="727224"/>
          </a:xfrm>
        </p:spPr>
        <p:txBody>
          <a:bodyPr vert="horz" lIns="91440" tIns="45720" rIns="91440" bIns="45720" rtlCol="0" anchor="ctr">
            <a:normAutofit/>
          </a:bodyPr>
          <a:lstStyle/>
          <a:p>
            <a:pPr algn="ctr"/>
            <a:r>
              <a:rPr lang="en-US" sz="4000" dirty="0">
                <a:solidFill>
                  <a:schemeClr val="bg1">
                    <a:lumMod val="50000"/>
                  </a:schemeClr>
                </a:solidFill>
              </a:rPr>
              <a:t>Self-Care and Well-Being</a:t>
            </a:r>
            <a:endParaRPr lang="en-US" sz="4000" kern="1200" dirty="0">
              <a:solidFill>
                <a:schemeClr val="bg1">
                  <a:lumMod val="50000"/>
                </a:schemeClr>
              </a:solidFill>
            </a:endParaRPr>
          </a:p>
        </p:txBody>
      </p:sp>
      <p:sp>
        <p:nvSpPr>
          <p:cNvPr id="4" name="Rectangle 1">
            <a:extLst>
              <a:ext uri="{FF2B5EF4-FFF2-40B4-BE49-F238E27FC236}">
                <a16:creationId xmlns:a16="http://schemas.microsoft.com/office/drawing/2014/main" id="{BCAD7BF1-D55C-003A-CA07-47F5845E0F7E}"/>
              </a:ext>
            </a:extLst>
          </p:cNvPr>
          <p:cNvSpPr>
            <a:spLocks noChangeArrowheads="1"/>
          </p:cNvSpPr>
          <p:nvPr/>
        </p:nvSpPr>
        <p:spPr bwMode="auto">
          <a:xfrm>
            <a:off x="955704" y="1227910"/>
            <a:ext cx="6494327" cy="476237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ct val="0"/>
              </a:spcBef>
              <a:spcAft>
                <a:spcPts val="600"/>
              </a:spcAft>
              <a:buClrTx/>
              <a:buSzTx/>
              <a:tabLst/>
            </a:pPr>
            <a:r>
              <a:rPr kumimoji="0" lang="en-US" altLang="en-US" sz="2200" b="0" i="0" u="none" strike="noStrike" cap="none" normalizeH="0" baseline="0" dirty="0">
                <a:ln>
                  <a:noFill/>
                </a:ln>
                <a:solidFill>
                  <a:schemeClr val="bg1">
                    <a:lumMod val="50000"/>
                  </a:schemeClr>
                </a:solidFill>
                <a:effectLst/>
                <a:latin typeface="+mn-lt"/>
              </a:rPr>
              <a:t>Self-care is not simply about limiting or addressing professional stressors. It is also about </a:t>
            </a:r>
            <a:r>
              <a:rPr kumimoji="0" lang="en-US" altLang="en-US" sz="2200" b="1" i="0" u="none" strike="noStrike" cap="none" normalizeH="0" baseline="0" dirty="0">
                <a:ln>
                  <a:noFill/>
                </a:ln>
                <a:solidFill>
                  <a:schemeClr val="bg1">
                    <a:lumMod val="50000"/>
                  </a:schemeClr>
                </a:solidFill>
                <a:effectLst/>
                <a:latin typeface="+mn-lt"/>
              </a:rPr>
              <a:t>enhancing your overall well-being</a:t>
            </a:r>
            <a:r>
              <a:rPr kumimoji="0" lang="en-US" altLang="en-US" sz="2200" b="0" i="0" u="none" strike="noStrike" cap="none" normalizeH="0" baseline="0" dirty="0">
                <a:ln>
                  <a:noFill/>
                </a:ln>
                <a:solidFill>
                  <a:schemeClr val="bg1">
                    <a:lumMod val="50000"/>
                  </a:schemeClr>
                </a:solidFill>
                <a:effectLst/>
                <a:latin typeface="+mn-lt"/>
              </a:rPr>
              <a:t>. There are common aims to almost all self-care efforts:    </a:t>
            </a:r>
          </a:p>
          <a:p>
            <a:pPr marL="342900" marR="0" lvl="0" indent="-3429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solidFill>
                  <a:schemeClr val="bg1">
                    <a:lumMod val="50000"/>
                  </a:schemeClr>
                </a:solidFill>
                <a:effectLst/>
                <a:latin typeface="+mn-lt"/>
              </a:rPr>
              <a:t>Taking care of physical and psychological health</a:t>
            </a:r>
          </a:p>
          <a:p>
            <a:pPr marL="342900" marR="0" lvl="0" indent="-3429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solidFill>
                  <a:schemeClr val="bg1">
                    <a:lumMod val="50000"/>
                  </a:schemeClr>
                </a:solidFill>
                <a:effectLst/>
                <a:latin typeface="+mn-lt"/>
              </a:rPr>
              <a:t>Managing and reducing stress</a:t>
            </a:r>
          </a:p>
          <a:p>
            <a:pPr marL="342900" marR="0" lvl="0" indent="-3429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solidFill>
                  <a:schemeClr val="bg1">
                    <a:lumMod val="50000"/>
                  </a:schemeClr>
                </a:solidFill>
                <a:effectLst/>
                <a:latin typeface="+mn-lt"/>
              </a:rPr>
              <a:t>Honoring emotional and spiritual needs</a:t>
            </a:r>
          </a:p>
          <a:p>
            <a:pPr marL="342900" marR="0" lvl="0" indent="-3429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solidFill>
                  <a:schemeClr val="bg1">
                    <a:lumMod val="50000"/>
                  </a:schemeClr>
                </a:solidFill>
                <a:effectLst/>
                <a:latin typeface="+mn-lt"/>
              </a:rPr>
              <a:t>Fostering and sustaining relationships</a:t>
            </a:r>
          </a:p>
          <a:p>
            <a:pPr marL="342900" marR="0" lvl="0" indent="-3429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solidFill>
                  <a:schemeClr val="bg1">
                    <a:lumMod val="50000"/>
                  </a:schemeClr>
                </a:solidFill>
                <a:effectLst/>
                <a:latin typeface="+mn-lt"/>
              </a:rPr>
              <a:t>Achieving an equilibrium across one's personal,     school, and work lives</a:t>
            </a:r>
          </a:p>
          <a:p>
            <a:pPr marR="0" lvl="0" eaLnBrk="1" fontAlgn="base" hangingPunct="1">
              <a:lnSpc>
                <a:spcPct val="90000"/>
              </a:lnSpc>
              <a:spcBef>
                <a:spcPct val="0"/>
              </a:spcBef>
              <a:spcAft>
                <a:spcPts val="600"/>
              </a:spcAft>
              <a:buClrTx/>
              <a:buSzTx/>
              <a:tabLst/>
            </a:pPr>
            <a:r>
              <a:rPr kumimoji="0" lang="en-US" altLang="en-US" sz="2200" b="0" i="0" u="none" strike="noStrike" cap="none" normalizeH="0" baseline="0" dirty="0">
                <a:ln>
                  <a:noFill/>
                </a:ln>
                <a:solidFill>
                  <a:schemeClr val="bg1">
                    <a:lumMod val="50000"/>
                  </a:schemeClr>
                </a:solidFill>
                <a:effectLst/>
                <a:latin typeface="+mn-lt"/>
              </a:rPr>
              <a:t>Each of us may differ in the domains we emphasize and the balance we seek among them.</a:t>
            </a:r>
          </a:p>
        </p:txBody>
      </p:sp>
      <p:pic>
        <p:nvPicPr>
          <p:cNvPr id="1026" name="Picture 2" descr="self-care steps. ">
            <a:extLst>
              <a:ext uri="{FF2B5EF4-FFF2-40B4-BE49-F238E27FC236}">
                <a16:creationId xmlns:a16="http://schemas.microsoft.com/office/drawing/2014/main" id="{04C82DCE-78E3-CC95-4617-04D2BE1A8C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77032" y="1482578"/>
            <a:ext cx="4658294" cy="4402179"/>
          </a:xfrm>
          <a:prstGeom prst="rect">
            <a:avLst/>
          </a:prstGeom>
          <a:noFill/>
          <a:ln>
            <a:solidFill>
              <a:schemeClr val="accent1">
                <a:alpha val="45293"/>
              </a:schemeClr>
            </a:solidFill>
          </a:ln>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099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23717</TotalTime>
  <Words>4024</Words>
  <Application>Microsoft Office PowerPoint</Application>
  <PresentationFormat>Widescreen</PresentationFormat>
  <Paragraphs>336</Paragraphs>
  <Slides>22</Slides>
  <Notes>22</Notes>
  <HiddenSlides>0</HiddenSlides>
  <MMClips>2</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Calibri Light</vt:lpstr>
      <vt:lpstr>Courier New</vt:lpstr>
      <vt:lpstr>inherit</vt:lpstr>
      <vt:lpstr>Roboto</vt:lpstr>
      <vt:lpstr>Sofia</vt:lpstr>
      <vt:lpstr>Times New Roman</vt:lpstr>
      <vt:lpstr>var(--nova-font-family-sans-serif)</vt:lpstr>
      <vt:lpstr>Office Theme</vt:lpstr>
      <vt:lpstr>Office Theme</vt:lpstr>
      <vt:lpstr>Pathways in Crisis Services Project</vt:lpstr>
      <vt:lpstr>Overview of Self-Care</vt:lpstr>
      <vt:lpstr>Disclaimer</vt:lpstr>
      <vt:lpstr>Self-Care Word Cloud</vt:lpstr>
      <vt:lpstr>Self-Care in Service Fields</vt:lpstr>
      <vt:lpstr>Self-Care Objectives</vt:lpstr>
      <vt:lpstr>Discussion</vt:lpstr>
      <vt:lpstr>The Big 5 Personality Traits</vt:lpstr>
      <vt:lpstr>Self-Care and Well-Being</vt:lpstr>
      <vt:lpstr>Environmental Wellness</vt:lpstr>
      <vt:lpstr>Environmental Wellness </vt:lpstr>
      <vt:lpstr>Social Wellness</vt:lpstr>
      <vt:lpstr>Discussion</vt:lpstr>
      <vt:lpstr>Self-Care Application</vt:lpstr>
      <vt:lpstr>Self-Care Application</vt:lpstr>
      <vt:lpstr>Self-Care Application</vt:lpstr>
      <vt:lpstr>Self-Care Application</vt:lpstr>
      <vt:lpstr>Self-Care Activities &amp; Exercises </vt:lpstr>
      <vt:lpstr>Guided Visualization Activity</vt:lpstr>
      <vt:lpstr>Resources</vt:lpstr>
      <vt:lpstr>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Sophia Graham</cp:lastModifiedBy>
  <cp:revision>263</cp:revision>
  <dcterms:created xsi:type="dcterms:W3CDTF">2022-08-31T17:27:04Z</dcterms:created>
  <dcterms:modified xsi:type="dcterms:W3CDTF">2023-09-29T20:49:42Z</dcterms:modified>
</cp:coreProperties>
</file>