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6" r:id="rId3"/>
    <p:sldMasterId id="2147483677" r:id="rId4"/>
  </p:sldMasterIdLst>
  <p:notesMasterIdLst>
    <p:notesMasterId r:id="rId52"/>
  </p:notesMasterIdLst>
  <p:sldIdLst>
    <p:sldId id="256" r:id="rId5"/>
    <p:sldId id="402" r:id="rId6"/>
    <p:sldId id="414" r:id="rId7"/>
    <p:sldId id="427" r:id="rId8"/>
    <p:sldId id="428" r:id="rId9"/>
    <p:sldId id="343" r:id="rId10"/>
    <p:sldId id="344" r:id="rId11"/>
    <p:sldId id="345" r:id="rId12"/>
    <p:sldId id="405" r:id="rId13"/>
    <p:sldId id="347" r:id="rId14"/>
    <p:sldId id="429" r:id="rId15"/>
    <p:sldId id="430" r:id="rId16"/>
    <p:sldId id="431" r:id="rId17"/>
    <p:sldId id="342" r:id="rId18"/>
    <p:sldId id="432" r:id="rId19"/>
    <p:sldId id="433" r:id="rId20"/>
    <p:sldId id="434" r:id="rId21"/>
    <p:sldId id="435" r:id="rId22"/>
    <p:sldId id="425" r:id="rId23"/>
    <p:sldId id="436" r:id="rId24"/>
    <p:sldId id="437" r:id="rId25"/>
    <p:sldId id="438" r:id="rId26"/>
    <p:sldId id="329" r:id="rId27"/>
    <p:sldId id="439" r:id="rId28"/>
    <p:sldId id="440" r:id="rId29"/>
    <p:sldId id="445" r:id="rId30"/>
    <p:sldId id="446" r:id="rId31"/>
    <p:sldId id="447" r:id="rId32"/>
    <p:sldId id="448" r:id="rId33"/>
    <p:sldId id="449" r:id="rId34"/>
    <p:sldId id="346" r:id="rId35"/>
    <p:sldId id="290" r:id="rId36"/>
    <p:sldId id="352" r:id="rId37"/>
    <p:sldId id="353" r:id="rId38"/>
    <p:sldId id="441" r:id="rId39"/>
    <p:sldId id="338" r:id="rId40"/>
    <p:sldId id="443" r:id="rId41"/>
    <p:sldId id="444" r:id="rId42"/>
    <p:sldId id="450" r:id="rId43"/>
    <p:sldId id="354" r:id="rId44"/>
    <p:sldId id="355" r:id="rId45"/>
    <p:sldId id="356" r:id="rId46"/>
    <p:sldId id="357" r:id="rId47"/>
    <p:sldId id="412" r:id="rId48"/>
    <p:sldId id="451" r:id="rId49"/>
    <p:sldId id="407" r:id="rId50"/>
    <p:sldId id="2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F7F7F"/>
    <a:srgbClr val="F5B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58909" autoAdjust="0"/>
  </p:normalViewPr>
  <p:slideViewPr>
    <p:cSldViewPr snapToGrid="0">
      <p:cViewPr varScale="1">
        <p:scale>
          <a:sx n="64" d="100"/>
          <a:sy n="64" d="100"/>
        </p:scale>
        <p:origin x="1542" y="-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36903"/>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DEBC-CA73-F642-A238-8CD459E05DC6}"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30A5-E118-DD43-8C03-06ED1FCE0900}" type="slidenum">
              <a:rPr lang="en-US" smtClean="0"/>
              <a:t>‹#›</a:t>
            </a:fld>
            <a:endParaRPr lang="en-US"/>
          </a:p>
        </p:txBody>
      </p:sp>
    </p:spTree>
    <p:extLst>
      <p:ext uri="{BB962C8B-B14F-4D97-AF65-F5344CB8AC3E}">
        <p14:creationId xmlns:p14="http://schemas.microsoft.com/office/powerpoint/2010/main" val="302642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NativeAmericans-Patients.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sychiatry.org/File%20Library/Psychiatrists/Practice/DSM/DSM-5-TR/APA-DSM5TR-CulturalFormulationInterviewInforman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sychiatry.org/File%20Library/Psychiatrists/Practice/DSM/DSM-5-TR/APA-DSM5TR-CulturalFormulationInterviewInforman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ensus.gov/library/stories/2021/08/improved-race-ethnicity-measures-reveal-united-states-population-much-more-multiracial.html#:~:text=The%20Hispanic%20or%20Latino%20population,origin%20grew%204.3%25%20since%20201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psychiatry.org/File%20Library/Psychiatrists/Cultural-Competency/Treating-Diverse-Populations/Best-Practices-Latinos-Patients.pdf" TargetMode="External"/><Relationship Id="rId5" Type="http://schemas.openxmlformats.org/officeDocument/2006/relationships/hyperlink" Target="https://www.pewresearch.org/fact-tank/2021/09/09/key-facts-about-u-s-latinos-for-national-hispanic-heritage-month/" TargetMode="External"/><Relationship Id="rId4" Type="http://schemas.openxmlformats.org/officeDocument/2006/relationships/hyperlink" Target="https://www.census.gov/quickfacts/fact/table/US/RHI72522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Latinos-Patient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yc.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orldchannel.org/collection/decolonizing-mental-health/"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mhsa.gov/data/sites/default/files/reports/rpt23247/2_AfricanAmerican_2020_01_14_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LGBTQ-Patient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LGBTQ-Patient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NativeAmericans-Patient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effectivehealthcare.ahrq.gov/reports/final.cf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effectivehealthcare.ahrq.gov/reports/final.cf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effectivehealthcare.ahrq.gov/reports/final.cf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effectivehealthcare.ahrq.gov/reports/final.cf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unr.edu/livewell" TargetMode="External"/><Relationship Id="rId3" Type="http://schemas.openxmlformats.org/officeDocument/2006/relationships/hyperlink" Target="https://zerosuicideinstitute.com/" TargetMode="External"/><Relationship Id="rId7" Type="http://schemas.openxmlformats.org/officeDocument/2006/relationships/hyperlink" Target="https://988lifeline.org/current-events/the-lifeline-and-988"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nvopioidresponse.org/initiatives/zs/" TargetMode="External"/><Relationship Id="rId5" Type="http://schemas.openxmlformats.org/officeDocument/2006/relationships/hyperlink" Target="http://suicideprevention.nv.gov/" TargetMode="External"/><Relationship Id="rId4" Type="http://schemas.openxmlformats.org/officeDocument/2006/relationships/hyperlink" Target="https://zerosuicide.edc.org/movement/zero-suicide-listserv"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unr.edu/drc"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psattc.org" TargetMode="External"/><Relationship Id="rId5" Type="http://schemas.openxmlformats.org/officeDocument/2006/relationships/hyperlink" Target="https://casatondemand.org/resources_downloads/" TargetMode="External"/><Relationship Id="rId4" Type="http://schemas.openxmlformats.org/officeDocument/2006/relationships/hyperlink" Target="https://www.unr.edu/education/faculty-and-staff/nevada-center-for-excellence-in-disabilitie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Pathways to Crisis Services (PICS) Curriculum Infusion Packages (CIPs) are a product for educators and trainers developed in 2022/2023 by the Center for the Application of Substance Abuse Technologies (CASAT). The main developers of crisis services materials are April Lang-Barroga, LMFT, LCADC, NCC, and Bianca D. McCall, LMFT. Additional guidance and editing support were provided by, Terra Hamblin, MA, Nancy Roget, MS, and Sophia Graham, BS. </a:t>
            </a:r>
          </a:p>
          <a:p>
            <a:pPr rtl="0"/>
            <a:endParaRPr lang="en-US" sz="1100" b="0" dirty="0">
              <a:effectLst/>
            </a:endParaRPr>
          </a:p>
          <a:p>
            <a:pPr rtl="0"/>
            <a:r>
              <a:rPr lang="en-US" sz="1100" b="0" i="0" u="none" strike="noStrike" kern="1200" dirty="0">
                <a:solidFill>
                  <a:schemeClr val="tx1"/>
                </a:solidFill>
                <a:effectLst/>
                <a:latin typeface="+mn-lt"/>
                <a:ea typeface="+mn-ea"/>
                <a:cs typeface="+mn-cs"/>
              </a:rPr>
              <a:t>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Individuals can select the specific content to infuse into existing curricula/materials depending on the specific needs of their learners. Each slide in the slide decks contains notes to provide guidance on the topics along with references and handouts where appropriate. If you require further information, please do not hesitate to contact the CASATs PICS Project Staff located at CASAT (775-784-6265) You are free to use these slides and pictures, but please give credit to PICS when using them by referencing the PICS Program at the beginning of your presentation. </a:t>
            </a:r>
          </a:p>
          <a:p>
            <a:pPr rtl="0"/>
            <a:endParaRPr lang="en-US" sz="1100" b="0" dirty="0">
              <a:effectLst/>
            </a:endParaRPr>
          </a:p>
          <a:p>
            <a:pPr rtl="0"/>
            <a:r>
              <a:rPr lang="en-US" sz="1100" b="0" i="0" u="none" strike="noStrike" kern="1200" dirty="0">
                <a:solidFill>
                  <a:schemeClr val="tx1"/>
                </a:solidFill>
                <a:effectLst/>
                <a:latin typeface="+mn-lt"/>
                <a:ea typeface="+mn-ea"/>
                <a:cs typeface="+mn-cs"/>
              </a:rPr>
              <a:t>Funding for this product/publication was made possible in whole or in part by the Nevada Division of Public and Behavioral Health Bureau of Behavioral Health, Prevention, and Wellness (DHHS). The views expressed in these materials do not necessarily reflect the official policies or views of DHHS or the State of Nevada nor does mention of trade names, commercial practices, or organizations imply endorsement by the U.S. Government or the State.</a:t>
            </a:r>
          </a:p>
          <a:p>
            <a:pPr rtl="0"/>
            <a:endParaRPr lang="en-US" sz="1100" b="0" dirty="0">
              <a:effectLst/>
            </a:endParaRPr>
          </a:p>
          <a:p>
            <a:pPr rtl="0"/>
            <a:r>
              <a:rPr lang="en-US" sz="1100" b="0" i="0" u="none" strike="noStrike" kern="1200" dirty="0">
                <a:solidFill>
                  <a:schemeClr val="tx1"/>
                </a:solidFill>
                <a:effectLst/>
                <a:latin typeface="+mn-lt"/>
                <a:ea typeface="+mn-ea"/>
                <a:cs typeface="+mn-cs"/>
              </a:rPr>
              <a:t>Additional resources are available to enhance and support the information provided in this brief presentation.</a:t>
            </a:r>
            <a:endParaRPr lang="en-US" sz="1100" b="0" dirty="0">
              <a:effectLst/>
            </a:endParaRPr>
          </a:p>
          <a:p>
            <a:br>
              <a:rPr lang="en-US" sz="1100" dirty="0"/>
            </a:b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Date last updated:</a:t>
            </a:r>
            <a:r>
              <a:rPr lang="en-US" sz="1100" kern="1200" dirty="0">
                <a:solidFill>
                  <a:schemeClr val="tx1"/>
                </a:solidFill>
                <a:effectLst/>
                <a:latin typeface="+mn-lt"/>
                <a:ea typeface="+mn-ea"/>
                <a:cs typeface="+mn-cs"/>
              </a:rPr>
              <a:t> January 2023</a:t>
            </a:r>
            <a:endParaRPr lang="en-US" sz="1100" kern="1200" dirty="0">
              <a:solidFill>
                <a:schemeClr val="tx1"/>
              </a:solidFill>
              <a:effectLst/>
              <a:latin typeface="+mn-lt"/>
              <a:cs typeface="Calibri"/>
            </a:endParaRPr>
          </a:p>
          <a:p>
            <a:endParaRPr lang="en-US" sz="1100" dirty="0">
              <a:solidFill>
                <a:schemeClr val="bg2">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a:t>
            </a:fld>
            <a:endParaRPr lang="en-US"/>
          </a:p>
        </p:txBody>
      </p:sp>
    </p:spTree>
    <p:extLst>
      <p:ext uri="{BB962C8B-B14F-4D97-AF65-F5344CB8AC3E}">
        <p14:creationId xmlns:p14="http://schemas.microsoft.com/office/powerpoint/2010/main" val="43865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This history of trauma has resulted in intergenerational trauma. Most American Indians and Alaska Natives believe that historical trauma, including the loss of culture, lies at the heart of substance use and mental illness within their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Children being forcibly removed from their homes to be raised in boarding schools still impact how parents raise their children. Indigenous peoples experience higher rates of substance use and related disorders, PTSD, and suicide, all of which are directly associated with this intergenerational trauma on Indigenous peoples.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As one staggering example, Indigenous peoples are 526% more likely to die from alcohol use than non-indigenous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 in 8 Native</a:t>
            </a:r>
            <a:r>
              <a:rPr lang="en-US" sz="1100" baseline="0" dirty="0"/>
              <a:t> American adults in need of substance use treatment received it at a specialty facility.</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r>
              <a:rPr lang="en-US" sz="110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Roessel</a:t>
            </a:r>
            <a:r>
              <a:rPr lang="en-US" sz="1100" b="0" i="0" kern="1200" dirty="0">
                <a:solidFill>
                  <a:schemeClr val="tx1"/>
                </a:solidFill>
                <a:effectLst/>
                <a:latin typeface="+mn-lt"/>
                <a:ea typeface="+mn-ea"/>
                <a:cs typeface="+mn-cs"/>
              </a:rPr>
              <a:t>, M. (n.d.). Best Practice Highlights Indigenous/Native American Patients. American</a:t>
            </a:r>
            <a:br>
              <a:rPr lang="en-US" sz="1100" b="0" i="0" kern="1200" dirty="0">
                <a:solidFill>
                  <a:schemeClr val="tx1"/>
                </a:solidFill>
                <a:effectLst/>
                <a:latin typeface="+mn-lt"/>
                <a:ea typeface="+mn-ea"/>
                <a:cs typeface="+mn-cs"/>
              </a:rPr>
            </a:br>
            <a:r>
              <a:rPr lang="en-US" sz="1100" b="0" i="0" kern="1200" dirty="0">
                <a:solidFill>
                  <a:schemeClr val="tx1"/>
                </a:solidFill>
                <a:effectLst/>
                <a:latin typeface="+mn-lt"/>
                <a:ea typeface="+mn-ea"/>
                <a:cs typeface="+mn-cs"/>
              </a:rPr>
              <a:t>Psychiatric Association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https://www.psychiatry.org/File%20Library/Psychiatrists/Cultural-Competency/Treating-Diverse-Populations/Best-Practices-NativeAmericans-Patients.pdf</a:t>
            </a: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U.S. Department of Health and Human Services, &amp; Services, U. S. D. H. H. (2019). </a:t>
            </a:r>
            <a:r>
              <a:rPr lang="en-US" sz="1100" b="0" i="1" kern="1200" dirty="0">
                <a:solidFill>
                  <a:schemeClr val="tx1"/>
                </a:solidFill>
                <a:effectLst/>
                <a:latin typeface="+mn-lt"/>
                <a:ea typeface="+mn-ea"/>
                <a:cs typeface="+mn-cs"/>
              </a:rPr>
              <a:t>Tip 61 - Behavioral Health Services for American Indians and Alaska Natives</a:t>
            </a:r>
            <a:r>
              <a:rPr lang="en-US" sz="1100" b="0" i="0" kern="1200" dirty="0">
                <a:solidFill>
                  <a:schemeClr val="tx1"/>
                </a:solidFill>
                <a:effectLst/>
                <a:latin typeface="+mn-lt"/>
                <a:ea typeface="+mn-ea"/>
                <a:cs typeface="+mn-cs"/>
              </a:rPr>
              <a:t>. </a:t>
            </a:r>
            <a:r>
              <a:rPr lang="en-US" sz="110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https://store.samhsa.gov/sites/default/files/d7/priv/tip_61_aian_full_document_020419_0.pdf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10</a:t>
            </a:fld>
            <a:endParaRPr lang="en-US"/>
          </a:p>
        </p:txBody>
      </p:sp>
    </p:spTree>
    <p:extLst>
      <p:ext uri="{BB962C8B-B14F-4D97-AF65-F5344CB8AC3E}">
        <p14:creationId xmlns:p14="http://schemas.microsoft.com/office/powerpoint/2010/main" val="322725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CULTURAL CONSIDERATIONS</a:t>
            </a:r>
          </a:p>
          <a:p>
            <a:endParaRPr lang="en-US" sz="1100" dirty="0"/>
          </a:p>
          <a:p>
            <a:r>
              <a:rPr lang="en-US" sz="1100" b="1" i="0" dirty="0"/>
              <a:t>READ</a:t>
            </a:r>
            <a:r>
              <a:rPr lang="en-US" sz="1100" i="0" dirty="0"/>
              <a:t>:</a:t>
            </a:r>
            <a:r>
              <a:rPr lang="en-US" sz="1100" i="0" baseline="0" dirty="0"/>
              <a:t> read or select a student to read the </a:t>
            </a:r>
            <a:r>
              <a:rPr lang="en-US" sz="1100" i="0" dirty="0"/>
              <a:t>slide to define cultural awareness. </a:t>
            </a:r>
          </a:p>
          <a:p>
            <a:endParaRPr lang="en-US" sz="1100" dirty="0"/>
          </a:p>
          <a:p>
            <a:r>
              <a:rPr lang="en-US" sz="1100" b="1" dirty="0"/>
              <a:t>Discussion Questions: </a:t>
            </a:r>
          </a:p>
          <a:p>
            <a:pPr marL="228600" indent="-228600">
              <a:buFont typeface="+mj-lt"/>
              <a:buAutoNum type="arabicPeriod"/>
            </a:pPr>
            <a:r>
              <a:rPr lang="en-US" sz="1100" dirty="0"/>
              <a:t>Why is it important to be conscious of your own culturally shaped values, beliefs, perceptions, and biases? </a:t>
            </a:r>
          </a:p>
          <a:p>
            <a:pPr marL="228600" indent="-228600">
              <a:buFont typeface="+mj-lt"/>
              <a:buAutoNum type="arabicPeriod"/>
            </a:pPr>
            <a:r>
              <a:rPr lang="en-US" sz="1100" dirty="0"/>
              <a:t>Why do you think it is important to seek and participate in meaningful interactions with people from different cultural backgrounds? </a:t>
            </a:r>
          </a:p>
          <a:p>
            <a:pPr marL="228600" indent="-228600">
              <a:buFont typeface="+mj-lt"/>
              <a:buAutoNum type="arabicPeriod"/>
            </a:pPr>
            <a:r>
              <a:rPr lang="en-US" sz="1100" dirty="0"/>
              <a:t>What opportunities do you have on campus, to participate in </a:t>
            </a:r>
            <a:r>
              <a:rPr lang="en-US" sz="1100" i="0" dirty="0"/>
              <a:t>meaningful</a:t>
            </a:r>
            <a:r>
              <a:rPr lang="en-US" sz="1100" dirty="0"/>
              <a:t> interactions with people from a different cultural backgrounds? </a:t>
            </a:r>
          </a:p>
          <a:p>
            <a:pPr marL="0" indent="0">
              <a:buFont typeface="+mj-lt"/>
              <a:buNone/>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There are many variations of cultural identity, requiring equal consideration and respect.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Challenging your existing perceptions is what causes change and transformation of thought.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Resource</a:t>
            </a:r>
            <a:r>
              <a:rPr lang="en-US" sz="1100" dirty="0">
                <a:effectLst/>
                <a:cs typeface="Times New Roman" panose="02020603050405020304" pitchFamily="18" charset="0"/>
              </a:rPr>
              <a:t>: </a:t>
            </a:r>
            <a:r>
              <a:rPr lang="en-US" sz="1100" dirty="0"/>
              <a:t>American Psychiatric Association (2013): </a:t>
            </a:r>
            <a:r>
              <a:rPr lang="en-US" sz="1100" u="sng" dirty="0">
                <a:solidFill>
                  <a:srgbClr val="0563C1"/>
                </a:solidFill>
                <a:effectLst/>
                <a:ea typeface="Calibri" panose="020F0502020204030204" pitchFamily="34" charset="0"/>
                <a:cs typeface="Times New Roman" panose="02020603050405020304" pitchFamily="18" charset="0"/>
                <a:hlinkClick r:id="rId3"/>
              </a:rPr>
              <a:t>https://www.psychiatry.org/File%20Library/Psychiatrists/Practice/DSM/DSM-5-TR/APA-DSM5TR-CulturalFormulationInterviewInformant.pdf</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50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i="0" dirty="0"/>
              <a:t>:</a:t>
            </a:r>
            <a:r>
              <a:rPr lang="en-US" sz="1100" i="0" baseline="0" dirty="0"/>
              <a:t> read or select a student to read the </a:t>
            </a:r>
            <a:r>
              <a:rPr lang="en-US" sz="1100" i="0" dirty="0"/>
              <a:t>slide to define cultural awareness.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i="0" dirty="0"/>
          </a:p>
          <a:p>
            <a:r>
              <a:rPr lang="en-US" sz="1100" b="1" dirty="0"/>
              <a:t>Potential Discussion Questions: </a:t>
            </a:r>
          </a:p>
          <a:p>
            <a:pPr marL="228600" indent="-228600">
              <a:buFont typeface="+mj-lt"/>
              <a:buAutoNum type="arabicPeriod"/>
            </a:pPr>
            <a:r>
              <a:rPr lang="en-US" sz="1100" dirty="0"/>
              <a:t>What are some examples of how culture informs the identification and interpretation of symptoms and definitions of diseases, illness, and disability? Latino Culture and “possession” and/or religious affliction- </a:t>
            </a:r>
          </a:p>
          <a:p>
            <a:pPr marL="228600" indent="-228600">
              <a:buFont typeface="+mj-lt"/>
              <a:buAutoNum type="arabicPeriod"/>
            </a:pPr>
            <a:r>
              <a:rPr lang="en-US" sz="1100" dirty="0"/>
              <a:t>Critical thinking- Is it the professional’s job to ”label’ symptoms as negative? </a:t>
            </a:r>
          </a:p>
          <a:p>
            <a:pPr marL="0" indent="0">
              <a:buFont typeface="+mj-lt"/>
              <a:buNone/>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Perspective is key in both the patient and the provider, during the identification process and recognizing signs and symptoms.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Resource</a:t>
            </a:r>
            <a:r>
              <a:rPr lang="en-US" sz="1200" dirty="0">
                <a:effectLst/>
                <a:cs typeface="Times New Roman" panose="02020603050405020304" pitchFamily="18" charset="0"/>
              </a:rPr>
              <a:t>: </a:t>
            </a:r>
            <a:r>
              <a:rPr lang="en-US" sz="1200" dirty="0"/>
              <a:t>American Psychiatric Association (2013): </a:t>
            </a:r>
            <a:r>
              <a:rPr lang="en-US" sz="1200" u="sng" dirty="0">
                <a:solidFill>
                  <a:srgbClr val="0563C1"/>
                </a:solidFill>
                <a:effectLst/>
                <a:ea typeface="Calibri" panose="020F0502020204030204" pitchFamily="34" charset="0"/>
                <a:cs typeface="Times New Roman" panose="02020603050405020304" pitchFamily="18" charset="0"/>
                <a:hlinkClick r:id="rId3"/>
              </a:rPr>
              <a:t>https://www.psychiatry.org/File%20Library/Psychiatrists/Practice/DSM/DSM-5-TR/APA-DSM5TR-CulturalFormulationInterviewInformant.pdf</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665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Small</a:t>
            </a:r>
            <a:r>
              <a:rPr lang="en-US" sz="1100" baseline="0" dirty="0"/>
              <a:t> group discussion: break the classroom into groups of 2-5 and provide 5-10 minutes for students to respond to the question on the slide within their group. Have the small group write down similarities and differences. These findings can be shared within the large group or within the small group only. Below are additional questions that can be explored.</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Discussion extension</a:t>
            </a:r>
            <a:r>
              <a:rPr lang="en-US" sz="1100" b="0" dirty="0"/>
              <a:t>: Are we more likely to assign a negative feeling to the experience of being “different”?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If so, why?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Discussion extension</a:t>
            </a:r>
            <a:r>
              <a:rPr lang="en-US" sz="1100" b="0" dirty="0"/>
              <a:t>: How many of you felt like you were the only one that was ”different” in that way?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If so, how did that make you feel as opposed to knowing there are more people sharing in a similar experience as you, </a:t>
            </a:r>
            <a:r>
              <a:rPr lang="en-US" sz="1100" dirty="0"/>
              <a:t>at</a:t>
            </a:r>
            <a:r>
              <a:rPr lang="en-US" sz="1100" b="0" dirty="0"/>
              <a:t> that moment?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48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endParaRPr lang="en-US" sz="1100" dirty="0"/>
          </a:p>
          <a:p>
            <a:r>
              <a:rPr lang="en-US" sz="1100" b="1" dirty="0"/>
              <a:t>READ</a:t>
            </a:r>
            <a:r>
              <a:rPr lang="en-US" sz="1100" b="0" dirty="0"/>
              <a:t>:</a:t>
            </a:r>
            <a:r>
              <a:rPr lang="en-US" sz="1100" b="0" baseline="0" dirty="0"/>
              <a:t> read </a:t>
            </a:r>
            <a:r>
              <a:rPr lang="en-US" sz="1100" dirty="0"/>
              <a:t>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effectLst/>
              </a:rPr>
              <a:t>Latinos are a diverse community. There are many misconceptions and stereotypes about who Latinos are and about the history and presence of Latinos in the United States, including the difference between Latinos and Hispanics. While Hispanic refers to language and those whose ancestry comes from a country where Spanish is spoken, </a:t>
            </a:r>
            <a:r>
              <a:rPr lang="en-US" sz="1100" b="1" i="0" dirty="0">
                <a:effectLst/>
              </a:rPr>
              <a:t>Latino refers to geography. Specifically, to Latin America, to people from the Caribbean, South America, and Central America.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i="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effectLst/>
              </a:rPr>
              <a:t>Additional</a:t>
            </a:r>
            <a:r>
              <a:rPr lang="en-US" sz="1100" b="1" i="0" baseline="0" dirty="0">
                <a:effectLst/>
              </a:rPr>
              <a:t> Statistics:</a:t>
            </a:r>
          </a:p>
          <a:p>
            <a:r>
              <a:rPr lang="en-US" sz="1100" b="0" i="0" kern="1200" dirty="0">
                <a:effectLst/>
                <a:ea typeface="+mn-ea"/>
                <a:cs typeface="+mn-cs"/>
              </a:rPr>
              <a:t>According to 2020 Census data, there are </a:t>
            </a:r>
            <a:r>
              <a:rPr lang="en-US" sz="1100" b="0" i="0" u="none" strike="noStrike" kern="1200" dirty="0">
                <a:effectLst/>
                <a:ea typeface="+mn-ea"/>
                <a:cs typeface="+mn-cs"/>
                <a:hlinkClick r:id="rId3">
                  <a:extLst>
                    <a:ext uri="{A12FA001-AC4F-418D-AE19-62706E023703}">
                      <ahyp:hlinkClr xmlns:ahyp="http://schemas.microsoft.com/office/drawing/2018/hyperlinkcolor" val="tx"/>
                    </a:ext>
                  </a:extLst>
                </a:hlinkClick>
              </a:rPr>
              <a:t>62.1 million</a:t>
            </a:r>
            <a:r>
              <a:rPr lang="en-US" sz="1100" b="0" i="0" kern="1200" dirty="0">
                <a:effectLst/>
                <a:ea typeface="+mn-ea"/>
                <a:cs typeface="+mn-cs"/>
              </a:rPr>
              <a:t> Hispanics living in the United States.  This group represents </a:t>
            </a:r>
            <a:r>
              <a:rPr lang="en-US" sz="1100" b="0" i="0" u="none" strike="noStrike" kern="1200" dirty="0">
                <a:effectLst/>
                <a:ea typeface="+mn-ea"/>
                <a:cs typeface="+mn-cs"/>
                <a:hlinkClick r:id="rId4">
                  <a:extLst>
                    <a:ext uri="{A12FA001-AC4F-418D-AE19-62706E023703}">
                      <ahyp:hlinkClr xmlns:ahyp="http://schemas.microsoft.com/office/drawing/2018/hyperlinkcolor" val="tx"/>
                    </a:ext>
                  </a:extLst>
                </a:hlinkClick>
              </a:rPr>
              <a:t>18.9 percent</a:t>
            </a:r>
            <a:r>
              <a:rPr lang="en-US" sz="1100" b="0" i="0" kern="1200" dirty="0">
                <a:effectLst/>
                <a:ea typeface="+mn-ea"/>
                <a:cs typeface="+mn-cs"/>
              </a:rPr>
              <a:t> of the total U.S. population, the nation’s second-largest racial or ethnic group after non-Hispanic whites.</a:t>
            </a:r>
          </a:p>
          <a:p>
            <a:r>
              <a:rPr lang="en-US" sz="1100" b="0" i="0" kern="1200" dirty="0">
                <a:effectLst/>
                <a:ea typeface="+mn-ea"/>
                <a:cs typeface="+mn-cs"/>
              </a:rPr>
              <a:t>The U.S. Hispanic population reached </a:t>
            </a:r>
            <a:r>
              <a:rPr lang="en-US" sz="1100" b="0" i="0" u="sng" kern="1200" dirty="0">
                <a:effectLst/>
                <a:ea typeface="+mn-ea"/>
                <a:cs typeface="+mn-cs"/>
                <a:hlinkClick r:id="rId5">
                  <a:extLst>
                    <a:ext uri="{A12FA001-AC4F-418D-AE19-62706E023703}">
                      <ahyp:hlinkClr xmlns:ahyp="http://schemas.microsoft.com/office/drawing/2018/hyperlinkcolor" val="tx"/>
                    </a:ext>
                  </a:extLst>
                </a:hlinkClick>
              </a:rPr>
              <a:t>62.1 million in 2020</a:t>
            </a:r>
            <a:r>
              <a:rPr lang="en-US" sz="1100" b="0" i="0" kern="1200" dirty="0">
                <a:effectLst/>
                <a:ea typeface="+mn-ea"/>
                <a:cs typeface="+mn-cs"/>
              </a:rPr>
              <a:t>, an increase of 23% over the previous decade that outpaced the nation’s 7% overall population growth. </a:t>
            </a:r>
          </a:p>
          <a:p>
            <a:endParaRPr lang="en-US" sz="1100" b="0" i="0" kern="1200" dirty="0">
              <a:effectLst/>
              <a:ea typeface="+mn-ea"/>
              <a:cs typeface="+mn-cs"/>
            </a:endParaRPr>
          </a:p>
          <a:p>
            <a:r>
              <a:rPr lang="en-US" sz="1100" dirty="0"/>
              <a:t>The Hispanic population in the U.S. 2021, by origin, Published by Erin </a:t>
            </a:r>
            <a:r>
              <a:rPr lang="en-US" sz="1100" dirty="0" err="1"/>
              <a:t>Duffin</a:t>
            </a:r>
            <a:r>
              <a:rPr lang="en-US" sz="1100" dirty="0"/>
              <a:t>, Oct 5, 2022,  As of 2021, 37.24 million people of Mexican descent were living in the United States - the largest of any Hispanic group. Puerto Ricans, Salvadorans, Cubans, and Dominicans rounded out the top five Hispanic groups living in the U.S. in that year.</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Resource: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American Psychiatric Association (</a:t>
            </a:r>
            <a:r>
              <a:rPr lang="en-US" sz="1100" dirty="0" err="1">
                <a:effectLst/>
                <a:ea typeface="Calibri" panose="020F0502020204030204" pitchFamily="34" charset="0"/>
                <a:cs typeface="Times New Roman" panose="02020603050405020304" pitchFamily="18" charset="0"/>
              </a:rPr>
              <a:t>n.d.</a:t>
            </a:r>
            <a:r>
              <a:rPr lang="en-US" sz="1100" dirty="0">
                <a:effectLst/>
                <a:ea typeface="Calibri" panose="020F0502020204030204" pitchFamily="34" charset="0"/>
                <a:cs typeface="Times New Roman" panose="02020603050405020304" pitchFamily="18" charset="0"/>
              </a:rPr>
              <a:t>) Best Practice Highlights Latino/as and Hispanics. Lisa Fortuna, M.D. APA </a:t>
            </a:r>
            <a:r>
              <a:rPr lang="en-US" sz="1100" u="sng" dirty="0">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https://www.psychiatry.org/File%20Library/Psychiatrists/Cultural-Competency/Treating-Diverse-Populations/Best-Practices-Latinos-Patients.pdf</a:t>
            </a:r>
            <a:endParaRPr lang="en-US" sz="1100" u="sng" dirty="0">
              <a:effectLs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https://www.pewresearch.org/fact-tank/2022/09/23/key-facts-about-u-s-latinos-for-national-hispanic-heritage-month/#:~:text=People%20of%20Mexican%20origin%20accounted,the%20island%20as%20of%202021).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https://www.statista.com/statistics/234852/us-hispanic-population/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HHS:</a:t>
            </a:r>
            <a:r>
              <a:rPr lang="en-US" sz="1100" baseline="0" dirty="0">
                <a:effectLst/>
                <a:ea typeface="Calibri" panose="020F0502020204030204" pitchFamily="34" charset="0"/>
                <a:cs typeface="Times New Roman" panose="02020603050405020304" pitchFamily="18" charset="0"/>
              </a:rPr>
              <a:t> </a:t>
            </a:r>
            <a:r>
              <a:rPr lang="en-US" sz="1100" dirty="0">
                <a:effectLst/>
                <a:ea typeface="Calibri" panose="020F0502020204030204" pitchFamily="34" charset="0"/>
                <a:cs typeface="Times New Roman" panose="02020603050405020304" pitchFamily="18" charset="0"/>
              </a:rPr>
              <a:t>https://minorityhealth.hhs.gov/omh/browse.aspx?lvl=3&amp;lvlid=64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89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 Latino</a:t>
            </a:r>
            <a:r>
              <a:rPr lang="en-US" sz="1100" baseline="0" dirty="0"/>
              <a:t> Mental Health continued</a:t>
            </a:r>
            <a:endParaRPr lang="en-US" sz="1100" dirty="0"/>
          </a:p>
          <a:p>
            <a:endParaRPr lang="en-US" sz="1100" dirty="0"/>
          </a:p>
          <a:p>
            <a:r>
              <a:rPr lang="en-US" sz="1100" dirty="0"/>
              <a:t>ADD MORE</a:t>
            </a:r>
            <a:r>
              <a:rPr lang="en-US" sz="1100" baseline="0" dirty="0"/>
              <a:t> NOTES </a:t>
            </a:r>
            <a:r>
              <a:rPr lang="en-US" sz="1100" dirty="0"/>
              <a:t>Cultural differences between Anglo</a:t>
            </a:r>
            <a:r>
              <a:rPr lang="en-US" sz="1100" baseline="0" dirty="0"/>
              <a:t> Americans and Latinos(as)</a:t>
            </a:r>
          </a:p>
          <a:p>
            <a:endParaRPr lang="en-US" sz="1100" dirty="0"/>
          </a:p>
          <a:p>
            <a:r>
              <a:rPr lang="en-US" sz="1100" b="1" dirty="0"/>
              <a:t>READ</a:t>
            </a:r>
            <a:r>
              <a:rPr lang="en-US" sz="1100" dirty="0"/>
              <a:t> slide.</a:t>
            </a:r>
          </a:p>
          <a:p>
            <a:endParaRPr lang="en-US" sz="1100" dirty="0"/>
          </a:p>
          <a:p>
            <a:r>
              <a:rPr lang="en-US" sz="1100" b="1" i="0" dirty="0">
                <a:solidFill>
                  <a:srgbClr val="464646"/>
                </a:solidFill>
                <a:effectLst/>
              </a:rPr>
              <a:t>Image Credit: </a:t>
            </a:r>
            <a:r>
              <a:rPr lang="en-US" sz="1100" b="0" i="1" dirty="0">
                <a:solidFill>
                  <a:srgbClr val="464646"/>
                </a:solidFill>
                <a:effectLst/>
              </a:rPr>
              <a:t>Modified from Paniagua, F.A. (2000). Culture-bound syndromes, cultural variations, and psychopathology, in I. </a:t>
            </a:r>
            <a:r>
              <a:rPr lang="en-US" sz="1100" b="0" i="1" dirty="0" err="1">
                <a:solidFill>
                  <a:srgbClr val="464646"/>
                </a:solidFill>
                <a:effectLst/>
              </a:rPr>
              <a:t>Cuéllar</a:t>
            </a:r>
            <a:r>
              <a:rPr lang="en-US" sz="1100" b="0" i="1" dirty="0">
                <a:solidFill>
                  <a:srgbClr val="464646"/>
                </a:solidFill>
                <a:effectLst/>
              </a:rPr>
              <a:t> &amp; F.A. </a:t>
            </a:r>
            <a:r>
              <a:rPr lang="en-US" sz="1100" b="0" i="1" dirty="0" err="1">
                <a:solidFill>
                  <a:srgbClr val="464646"/>
                </a:solidFill>
                <a:effectLst/>
              </a:rPr>
              <a:t>Paniagua</a:t>
            </a:r>
            <a:r>
              <a:rPr lang="en-US" sz="1100" b="0" i="1" dirty="0">
                <a:solidFill>
                  <a:srgbClr val="464646"/>
                </a:solidFill>
                <a:effectLst/>
              </a:rPr>
              <a:t>, Eds., Handbook of multicultural mental health: Assessment and treatment of diverse populations (pp. 140-141). New York: Academic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Calibri" panose="020F0502020204030204" pitchFamily="34" charset="0"/>
                <a:cs typeface="Times New Roman" panose="02020603050405020304" pitchFamily="18" charset="0"/>
              </a:rPr>
              <a:t>American Psychiatric Association (</a:t>
            </a:r>
            <a:r>
              <a:rPr lang="en-US" sz="1100" dirty="0" err="1">
                <a:effectLst/>
                <a:ea typeface="Calibri" panose="020F0502020204030204" pitchFamily="34" charset="0"/>
                <a:cs typeface="Times New Roman" panose="02020603050405020304" pitchFamily="18" charset="0"/>
              </a:rPr>
              <a:t>n.d.</a:t>
            </a:r>
            <a:r>
              <a:rPr lang="en-US" sz="1100" dirty="0">
                <a:effectLst/>
                <a:ea typeface="Calibri" panose="020F0502020204030204" pitchFamily="34" charset="0"/>
                <a:cs typeface="Times New Roman" panose="02020603050405020304" pitchFamily="18" charset="0"/>
              </a:rPr>
              <a:t>) Best Practice Highlights Latino/as and Hispanics. Lisa Fortuna, M.D. APA </a:t>
            </a:r>
            <a:r>
              <a:rPr lang="en-US" sz="1100" u="sng" dirty="0">
                <a:solidFill>
                  <a:srgbClr val="0563C1"/>
                </a:solidFill>
                <a:effectLst/>
                <a:ea typeface="Calibri" panose="020F0502020204030204" pitchFamily="34" charset="0"/>
                <a:cs typeface="Times New Roman" panose="02020603050405020304" pitchFamily="18" charset="0"/>
                <a:hlinkClick r:id="rId3"/>
              </a:rPr>
              <a:t>https://www.psychiatry.org/File%20Library/Psychiatrists/Cultural-Competency/Treating-Diverse-Populations/Best-Practices-Latinos-Patients.pdf</a:t>
            </a:r>
            <a:endParaRPr lang="en-US" sz="1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55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a:t>
            </a:r>
            <a:r>
              <a:rPr lang="en-US" dirty="0"/>
              <a:t>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i="1" dirty="0"/>
              <a:t>Read</a:t>
            </a:r>
            <a:r>
              <a:rPr lang="en-US" dirty="0"/>
              <a:t> definition offered by The Official Website of the City of New York website.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r>
              <a:rPr lang="en-US" b="1" dirty="0"/>
              <a:t>Potential Discussion Questions: </a:t>
            </a:r>
          </a:p>
          <a:p>
            <a:pPr marL="228600" indent="-228600">
              <a:buFont typeface="+mj-lt"/>
              <a:buAutoNum type="arabicPeriod"/>
            </a:pPr>
            <a:r>
              <a:rPr lang="en-US" dirty="0"/>
              <a:t>How does assigning value to cultural differences function (or benefit) groups in today’s society? </a:t>
            </a:r>
          </a:p>
          <a:p>
            <a:pPr marL="228600" indent="-228600">
              <a:buFont typeface="+mj-lt"/>
              <a:buAutoNum type="arabicPeriod"/>
            </a:pPr>
            <a:r>
              <a:rPr lang="en-US" dirty="0"/>
              <a:t>How does assigning value to cultural differences serve as a means of dysfunction (or detriment) to certain groups today? </a:t>
            </a:r>
          </a:p>
          <a:p>
            <a:endParaRPr lang="en-US" dirty="0">
              <a:cs typeface="Calibri" panose="020F0502020204030204"/>
            </a:endParaRPr>
          </a:p>
          <a:p>
            <a:r>
              <a:rPr lang="en-US" b="1" dirty="0"/>
              <a:t>Key Points: </a:t>
            </a:r>
          </a:p>
          <a:p>
            <a:pPr marL="171450" indent="-171450">
              <a:buFont typeface="Arial" panose="020B0604020202020204" pitchFamily="34" charset="0"/>
              <a:buChar char="•"/>
            </a:pPr>
            <a:r>
              <a:rPr lang="en-US" dirty="0"/>
              <a:t>When we as humans, seek to assign value to our cultural differences, that often forces us into binary perception- positive OR negative, better OR worse, right OR wrong. </a:t>
            </a:r>
          </a:p>
          <a:p>
            <a:pPr marL="171450" indent="-171450">
              <a:buFont typeface="Arial" panose="020B0604020202020204" pitchFamily="34" charset="0"/>
              <a:buChar char="•"/>
            </a:pPr>
            <a:r>
              <a:rPr lang="en-US" dirty="0"/>
              <a:t>Sensitivity can also be defined as shifting from “either”, “or” to “and”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Reference:</a:t>
            </a:r>
            <a:endParaRPr lang="en-US" b="1" dirty="0">
              <a:cs typeface="Calibri"/>
            </a:endParaRPr>
          </a:p>
          <a:p>
            <a:r>
              <a:rPr lang="en-US" dirty="0"/>
              <a:t>Cultural Sensitivity Workshop, Bronx Partners for Healthy Communities; The Official Website of the City of New York (n.d.), </a:t>
            </a:r>
            <a:r>
              <a:rPr lang="en-US" dirty="0">
                <a:hlinkClick r:id="rId3"/>
              </a:rPr>
              <a:t>www.nyc.gov, </a:t>
            </a:r>
            <a:r>
              <a:rPr lang="en-US" dirty="0"/>
              <a:t>retrieved 12.13.22: </a:t>
            </a:r>
            <a:r>
              <a:rPr lang="en-US" dirty="0">
                <a:cs typeface="Calibri"/>
              </a:rPr>
              <a:t>https://www.nyc.gov/assets/ochia/downloads/pdf/cultural_sensitivity_wkshp.pdf</a:t>
            </a:r>
          </a:p>
          <a:p>
            <a:endParaRPr lang="en-US" dirty="0">
              <a:cs typeface="Calibri"/>
            </a:endParaRPr>
          </a:p>
          <a:p>
            <a:r>
              <a:rPr lang="en-US" b="1" dirty="0">
                <a:cs typeface="Calibri"/>
              </a:rPr>
              <a:t>Image Credit: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7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2920" y="4400550"/>
            <a:ext cx="5977890" cy="44234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i="1" dirty="0"/>
              <a:t>: </a:t>
            </a:r>
            <a:r>
              <a:rPr lang="en-US" sz="1100" dirty="0"/>
              <a:t> Six Cultural Sensitivity Tips, tips 1-3</a:t>
            </a:r>
            <a:r>
              <a:rPr lang="en-US" sz="11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Discussion Questions: </a:t>
            </a:r>
          </a:p>
          <a:p>
            <a:pPr marL="457200" indent="-228600">
              <a:buFont typeface="+mj-lt"/>
              <a:buAutoNum type="arabicPeriod"/>
            </a:pPr>
            <a:r>
              <a:rPr lang="en-US" sz="1100" dirty="0"/>
              <a:t>What are some alternatives to using the term “illness” (mental illness), for a prevention strategy? </a:t>
            </a:r>
          </a:p>
          <a:p>
            <a:pPr marL="457200" indent="-228600">
              <a:buFont typeface="+mj-lt"/>
              <a:buAutoNum type="arabicPeriod"/>
            </a:pPr>
            <a:r>
              <a:rPr lang="en-US" sz="1100" dirty="0"/>
              <a:t>What are some examples of describing a mental health condition as a biological disorder versus a psychological problem?</a:t>
            </a:r>
          </a:p>
          <a:p>
            <a:pPr marL="0" indent="0">
              <a:buFont typeface="+mj-lt"/>
              <a:buNone/>
            </a:pPr>
            <a:endParaRPr lang="en-US" sz="1100" b="1" dirty="0"/>
          </a:p>
          <a:p>
            <a:pPr marL="0" indent="0">
              <a:buFont typeface="+mj-lt"/>
              <a:buNone/>
            </a:pPr>
            <a:r>
              <a:rPr lang="en-US" sz="1100" b="1" dirty="0"/>
              <a:t>Key Points: </a:t>
            </a:r>
          </a:p>
          <a:p>
            <a:pPr marL="457200" indent="-228600">
              <a:buFont typeface="Arial" panose="020B0604020202020204" pitchFamily="34" charset="0"/>
              <a:buChar char="•"/>
            </a:pPr>
            <a:r>
              <a:rPr lang="en-US" sz="1100" dirty="0"/>
              <a:t>Building a rapport- trust over time is absolutely necessary. </a:t>
            </a:r>
          </a:p>
          <a:p>
            <a:pPr marL="457200" indent="-228600">
              <a:buFont typeface="Arial" panose="020B0604020202020204" pitchFamily="34" charset="0"/>
              <a:buChar char="•"/>
            </a:pPr>
            <a:r>
              <a:rPr lang="en-US" sz="1100" dirty="0"/>
              <a:t>Crisis prevention does not involve ‘assigning an individual a diagnosis’ based on </a:t>
            </a:r>
            <a:r>
              <a:rPr lang="en-US" sz="1100" i="1" dirty="0"/>
              <a:t>your</a:t>
            </a:r>
            <a:r>
              <a:rPr lang="en-US" sz="1100" dirty="0"/>
              <a:t> assessment or even a standardized assessment which is unlikely to have all the necessary cultural considerations. </a:t>
            </a:r>
          </a:p>
          <a:p>
            <a:pPr marL="457200" indent="-228600">
              <a:buFont typeface="Arial" panose="020B0604020202020204" pitchFamily="34" charset="0"/>
              <a:buChar char="•"/>
            </a:pPr>
            <a:r>
              <a:rPr lang="en-US" sz="1100" dirty="0"/>
              <a:t>Prevention is creating a safe space for individuals to share their unique experiences of the problem </a:t>
            </a:r>
            <a:r>
              <a:rPr lang="en-US" sz="1100" i="1" dirty="0"/>
              <a:t>before</a:t>
            </a:r>
            <a:r>
              <a:rPr lang="en-US" sz="1100" dirty="0"/>
              <a:t> it becomes a crisis situation. </a:t>
            </a:r>
          </a:p>
          <a:p>
            <a:endParaRPr lang="en-US" sz="1100" dirty="0"/>
          </a:p>
          <a:p>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rPr>
              <a:t>Bedford, M. (2019, June 13). </a:t>
            </a:r>
            <a:r>
              <a:rPr lang="en-US" sz="1100" b="0" i="1" kern="1200" dirty="0">
                <a:solidFill>
                  <a:schemeClr val="tx1"/>
                </a:solidFill>
                <a:effectLst/>
              </a:rPr>
              <a:t>6 Culturally Sensitive Ways to Approach Mental Health</a:t>
            </a:r>
            <a:r>
              <a:rPr lang="en-US" sz="1100" b="0" i="0" kern="1200" dirty="0">
                <a:solidFill>
                  <a:schemeClr val="tx1"/>
                </a:solidFill>
                <a:effectLst/>
              </a:rPr>
              <a:t>. https://www.qualityinteractions.com/blog/6-culturally-sensitive-ways-to-approach-mental-health</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486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7788"/>
            <a:ext cx="5486400" cy="3086100"/>
          </a:xfrm>
        </p:spPr>
      </p:sp>
      <p:sp>
        <p:nvSpPr>
          <p:cNvPr id="3" name="Notes Placeholder 2"/>
          <p:cNvSpPr>
            <a:spLocks noGrp="1"/>
          </p:cNvSpPr>
          <p:nvPr>
            <p:ph type="body" idx="1"/>
          </p:nvPr>
        </p:nvSpPr>
        <p:spPr>
          <a:xfrm>
            <a:off x="1" y="3198968"/>
            <a:ext cx="6856412" cy="5982970"/>
          </a:xfrm>
        </p:spPr>
        <p:txBody>
          <a:bodyPr/>
          <a:lstStyle/>
          <a:p>
            <a:pPr marL="0" marR="0" lvl="0" indent="0" algn="l" defTabSz="914400" rtl="0" eaLnBrk="1" fontAlgn="auto" latinLnBrk="0" hangingPunct="1">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buClrTx/>
              <a:buSzTx/>
              <a:buFontTx/>
              <a:buNone/>
              <a:tabLst/>
              <a:defRPr/>
            </a:pPr>
            <a:r>
              <a:rPr lang="en-US" sz="1100" dirty="0"/>
              <a:t> </a:t>
            </a:r>
          </a:p>
          <a:p>
            <a:pPr marL="0" marR="0" lvl="0" indent="0" algn="l" defTabSz="914400" rtl="0" eaLnBrk="1" fontAlgn="auto" latinLnBrk="0" hangingPunct="1">
              <a:buClrTx/>
              <a:buSzTx/>
              <a:buFontTx/>
              <a:buNone/>
              <a:tabLst/>
              <a:defRPr/>
            </a:pPr>
            <a:r>
              <a:rPr lang="en-US" sz="1100" b="1" i="1" dirty="0"/>
              <a:t>READ SLIDE: </a:t>
            </a:r>
            <a:r>
              <a:rPr lang="en-US" sz="1100" b="1" dirty="0"/>
              <a:t> </a:t>
            </a:r>
            <a:r>
              <a:rPr lang="en-US" sz="1100" b="0" dirty="0"/>
              <a:t>Six</a:t>
            </a:r>
            <a:r>
              <a:rPr lang="en-US" sz="1100" b="1" baseline="0" dirty="0"/>
              <a:t> </a:t>
            </a:r>
            <a:r>
              <a:rPr lang="en-US" sz="1100" dirty="0"/>
              <a:t>Cultural Sensitivity Tips, tips 4-6</a:t>
            </a:r>
          </a:p>
          <a:p>
            <a:pPr marL="0" marR="0" lvl="0" indent="0" algn="l" defTabSz="914400" rtl="0" eaLnBrk="1" fontAlgn="auto" latinLnBrk="0" hangingPunct="1">
              <a:buClrTx/>
              <a:buSzTx/>
              <a:buFontTx/>
              <a:buNone/>
              <a:tabLst/>
              <a:defRPr/>
            </a:pPr>
            <a:endParaRPr lang="en-US" sz="1100" dirty="0"/>
          </a:p>
          <a:p>
            <a:r>
              <a:rPr lang="en-US" sz="1100" b="1" dirty="0"/>
              <a:t>Discussion Questions: </a:t>
            </a:r>
          </a:p>
          <a:p>
            <a:pPr marL="342900" indent="-228600">
              <a:buFont typeface="+mj-lt"/>
              <a:buAutoNum type="arabicPeriod"/>
            </a:pPr>
            <a:r>
              <a:rPr lang="en-US" sz="1100" dirty="0"/>
              <a:t>Why would asking about religion and spirituality (spiritual practices) be an important strategy in prevention? </a:t>
            </a:r>
          </a:p>
          <a:p>
            <a:pPr marL="342900" indent="-228600">
              <a:buFont typeface="+mj-lt"/>
              <a:buAutoNum type="arabicPeriod"/>
            </a:pPr>
            <a:r>
              <a:rPr lang="en-US" sz="1100" b="0" dirty="0"/>
              <a:t>Why are Minority Tax, Gratitude Tax, and Emotional Tax important experiences to be aware of in relation to prevention? Ex: Prevention is like casting a wide fishing net, and awareness of The Taxes is recognizing the bandwidths of those responsible for preparing the fish, we bring onto the boat. If our valuable multicultural assets are taxed and experience burnout (a very real, workforce crisis), then we truly lack the ability to prevent crises for the community. </a:t>
            </a:r>
          </a:p>
          <a:p>
            <a:pPr marL="0" indent="0">
              <a:buFont typeface="+mj-lt"/>
              <a:buNone/>
            </a:pPr>
            <a:endParaRPr lang="en-US" sz="1100" b="1" dirty="0"/>
          </a:p>
          <a:p>
            <a:pPr marL="0" indent="0">
              <a:buFont typeface="+mj-lt"/>
              <a:buNone/>
            </a:pPr>
            <a:r>
              <a:rPr lang="en-US" sz="1100" b="1" dirty="0"/>
              <a:t>Key Points: </a:t>
            </a:r>
          </a:p>
          <a:p>
            <a:pPr marL="342900" indent="-228600">
              <a:buFont typeface="Arial" panose="020B0604020202020204" pitchFamily="34" charset="0"/>
              <a:buChar char="•"/>
            </a:pPr>
            <a:r>
              <a:rPr lang="en-US" sz="1100" dirty="0"/>
              <a:t>Spirituality is a protective factor in suicide prevention- also called a </a:t>
            </a:r>
            <a:r>
              <a:rPr lang="en-US" sz="1100" i="1" dirty="0"/>
              <a:t>barrier</a:t>
            </a:r>
            <a:r>
              <a:rPr lang="en-US" sz="1100" dirty="0"/>
              <a:t> to suicide crisis.</a:t>
            </a:r>
          </a:p>
          <a:p>
            <a:pPr marL="342900" indent="-228600">
              <a:buFont typeface="Arial" panose="020B0604020202020204" pitchFamily="34" charset="0"/>
              <a:buChar char="•"/>
            </a:pPr>
            <a:r>
              <a:rPr lang="en-US" sz="1100" dirty="0"/>
              <a:t>Although it reflects cultural sensitivity to refer individuals to a language-concordant provider, ideally from the same cultural background, we must be aware of cultural sensitivities in the workforce as well; as the prevalence of ”Minority Tax”,  “Gratitude Tax”, and ”Emotional Tax”  experienced by underrepresented minorities in medicine (URMM).</a:t>
            </a:r>
          </a:p>
          <a:p>
            <a:pPr marL="342900" indent="-228600">
              <a:buFont typeface="Arial" panose="020B0604020202020204" pitchFamily="34" charset="0"/>
              <a:buChar char="•"/>
            </a:pPr>
            <a:r>
              <a:rPr lang="en-US" sz="1100" dirty="0"/>
              <a:t>Minority Tax: </a:t>
            </a:r>
            <a:r>
              <a:rPr lang="en-US" sz="1100" dirty="0">
                <a:solidFill>
                  <a:srgbClr val="000000"/>
                </a:solidFill>
              </a:rPr>
              <a:t>The f</a:t>
            </a:r>
            <a:r>
              <a:rPr lang="en-US" sz="1100" b="0" i="0" dirty="0">
                <a:solidFill>
                  <a:srgbClr val="000000"/>
                </a:solidFill>
                <a:effectLst/>
              </a:rPr>
              <a:t>eeling of being treated as a token, as a person whose value is minimal to the organization, is pervasive across disciplines and demographics.</a:t>
            </a:r>
          </a:p>
          <a:p>
            <a:pPr marL="342900" indent="-228600">
              <a:buFont typeface="Arial" panose="020B0604020202020204" pitchFamily="34" charset="0"/>
              <a:buChar char="•"/>
            </a:pPr>
            <a:r>
              <a:rPr lang="en-US" sz="1100" b="0" i="0" dirty="0">
                <a:solidFill>
                  <a:srgbClr val="000000"/>
                </a:solidFill>
                <a:effectLst/>
              </a:rPr>
              <a:t>Gratitude Tax: Describes the expectation that URMM faculty forgo promotion or advancement at other institutions out of a sense of obligation to their current institution. </a:t>
            </a:r>
          </a:p>
          <a:p>
            <a:pPr marL="342900" indent="-228600">
              <a:buFont typeface="Arial" panose="020B0604020202020204" pitchFamily="34" charset="0"/>
              <a:buChar char="•"/>
            </a:pPr>
            <a:r>
              <a:rPr lang="en-US" sz="1100" b="0" i="0" dirty="0">
                <a:solidFill>
                  <a:srgbClr val="000000"/>
                </a:solidFill>
                <a:effectLst/>
              </a:rPr>
              <a:t>Emotional Tax: Is the emotional toll of defending or explaining one’s underrepresented history, identity, and culture to non-underrepresented colleagues.</a:t>
            </a:r>
            <a:endParaRPr lang="en-US" sz="1100" dirty="0"/>
          </a:p>
          <a:p>
            <a:pPr marL="342900" indent="-228600">
              <a:buFont typeface="Arial" panose="020B0604020202020204" pitchFamily="34" charset="0"/>
              <a:buChar char="•"/>
            </a:pPr>
            <a:r>
              <a:rPr lang="en-US" sz="1100" dirty="0"/>
              <a:t>An example of Minority Tax is when: </a:t>
            </a:r>
            <a:r>
              <a:rPr lang="en-US" sz="1100" b="0" i="0" dirty="0">
                <a:solidFill>
                  <a:srgbClr val="000000"/>
                </a:solidFill>
                <a:effectLst/>
              </a:rPr>
              <a:t>Underrepresented Minorities in Medicine (URMM) are given increased responsibilities in recruitment, mentorship, or other diversity efforts. This disparity is evident in many areas: diversity efforts, racism, isolation, mentorship, clinical responsibilities, and promotion. Ex: a Latino case worker is always called to interpret for Spanish-speaking patients, despite the fact, there is rarely an increase in pay or decrease in caseload, in consideration of the added responsibility. </a:t>
            </a:r>
            <a:endParaRPr lang="en-US" sz="1100" dirty="0"/>
          </a:p>
          <a:p>
            <a:pPr marL="342900" indent="-228600">
              <a:buFont typeface="Arial" panose="020B0604020202020204" pitchFamily="34" charset="0"/>
              <a:buChar char="•"/>
            </a:pPr>
            <a:r>
              <a:rPr lang="en-US" sz="1100" dirty="0"/>
              <a:t>An example of Gratitude Tax is: </a:t>
            </a:r>
            <a:r>
              <a:rPr lang="en-US" sz="1100" b="0" i="0" dirty="0">
                <a:solidFill>
                  <a:srgbClr val="000000"/>
                </a:solidFill>
                <a:effectLst/>
              </a:rPr>
              <a:t>the feeling of obligation that URMM faculty have to the academic institution and to future generations of URMMs for being given the opportunity to be a physician. This newly described nuance to the minority tax affects both inner decision-making processes and personal ambitions.</a:t>
            </a:r>
          </a:p>
          <a:p>
            <a:endParaRPr lang="en-US" sz="1100" dirty="0"/>
          </a:p>
          <a:p>
            <a:r>
              <a:rPr lang="en-US" sz="1100" b="1" dirty="0"/>
              <a:t>Reference: </a:t>
            </a:r>
          </a:p>
          <a:p>
            <a:pPr marL="0" marR="0" lvl="0" indent="0" algn="l" defTabSz="914400" rtl="0" eaLnBrk="1" fontAlgn="auto" latinLnBrk="0" hangingPunct="1">
              <a:buClrTx/>
              <a:buSzTx/>
              <a:buFontTx/>
              <a:buNone/>
              <a:tabLst/>
              <a:defRPr/>
            </a:pPr>
            <a:r>
              <a:rPr lang="en-US" sz="1100" b="0" i="0" kern="1200" dirty="0">
                <a:solidFill>
                  <a:schemeClr val="tx1"/>
                </a:solidFill>
                <a:effectLst/>
              </a:rPr>
              <a:t>Bedford, M. (2019, June 13). </a:t>
            </a:r>
            <a:r>
              <a:rPr lang="en-US" sz="1100" b="0" i="1" kern="1200" dirty="0">
                <a:solidFill>
                  <a:schemeClr val="tx1"/>
                </a:solidFill>
                <a:effectLst/>
              </a:rPr>
              <a:t>6 Culturally Sensitive Ways to Approach Mental Health</a:t>
            </a:r>
            <a:r>
              <a:rPr lang="en-US" sz="1100" b="0" i="0" kern="1200" dirty="0">
                <a:solidFill>
                  <a:schemeClr val="tx1"/>
                </a:solidFill>
                <a:effectLst/>
              </a:rPr>
              <a:t>. https://www.qualityinteractions.com/blog/6-culturally-sensitive-ways-to-approach-mental-health</a:t>
            </a: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25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6246" y="4400549"/>
            <a:ext cx="6376947" cy="45287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SUBJECT MATTER: </a:t>
            </a:r>
            <a:r>
              <a:rPr lang="en-US" sz="1100" dirty="0">
                <a:latin typeface="+mn-lt"/>
              </a:rPr>
              <a:t>CULTURAL CONSIDERATIONS</a:t>
            </a:r>
          </a:p>
          <a:p>
            <a:endParaRPr lang="en-US" sz="1100"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rPr>
              <a:t>READ</a:t>
            </a:r>
            <a:r>
              <a:rPr lang="en-US" sz="1100" i="0" baseline="0" dirty="0">
                <a:latin typeface="+mn-lt"/>
              </a:rPr>
              <a:t> or select a student to read the </a:t>
            </a:r>
            <a:r>
              <a:rPr lang="en-US" sz="1100" dirty="0">
                <a:latin typeface="+mn-lt"/>
              </a:rPr>
              <a:t>Cultural Humility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Potential Discussion Questions: </a:t>
            </a:r>
          </a:p>
          <a:p>
            <a:pPr marL="341313" indent="-230188">
              <a:buFont typeface="+mj-lt"/>
              <a:buAutoNum type="arabicPeriod"/>
            </a:pPr>
            <a:r>
              <a:rPr lang="en-US" sz="1100" dirty="0">
                <a:latin typeface="+mn-lt"/>
              </a:rPr>
              <a:t>What are some examples of power imbalances in today’s society? Ex: Wage gap and gender inequality. </a:t>
            </a:r>
          </a:p>
          <a:p>
            <a:pPr marL="341313" indent="-230188">
              <a:buFont typeface="+mj-lt"/>
              <a:buAutoNum type="arabicPeriod"/>
            </a:pPr>
            <a:r>
              <a:rPr lang="en-US" sz="1100" dirty="0">
                <a:latin typeface="+mn-lt"/>
              </a:rPr>
              <a:t>Why are partnerships with advocacy groups an important component of prevention work? </a:t>
            </a:r>
          </a:p>
          <a:p>
            <a:pPr marL="111125"/>
            <a:endParaRPr lang="en-US" sz="1100" dirty="0">
              <a:latin typeface="+mn-lt"/>
            </a:endParaRPr>
          </a:p>
          <a:p>
            <a:pPr marL="0" indent="0">
              <a:buFont typeface="+mj-lt"/>
              <a:buNone/>
            </a:pPr>
            <a:r>
              <a:rPr lang="en-US" sz="1100" b="1" dirty="0">
                <a:latin typeface="+mn-lt"/>
              </a:rPr>
              <a:t>Key Points: </a:t>
            </a:r>
          </a:p>
          <a:p>
            <a:pPr marL="341313" indent="-230188">
              <a:buFont typeface="Arial" panose="020B0604020202020204" pitchFamily="34" charset="0"/>
              <a:buChar char="•"/>
            </a:pPr>
            <a:r>
              <a:rPr lang="en-US" sz="1100" dirty="0">
                <a:latin typeface="+mn-lt"/>
              </a:rPr>
              <a:t>Cultural Humility is not situational, it’s a commitment to a complete attitude shift. </a:t>
            </a:r>
          </a:p>
          <a:p>
            <a:pPr marL="341313" indent="-230188">
              <a:buFont typeface="Arial" panose="020B0604020202020204" pitchFamily="34" charset="0"/>
              <a:buChar char="•"/>
            </a:pPr>
            <a:r>
              <a:rPr lang="en-US" sz="1100" dirty="0">
                <a:latin typeface="+mn-lt"/>
              </a:rPr>
              <a:t>Acknowledging power imbalances and the concept of privilege should not be perceived as a guilt-filled experience. </a:t>
            </a:r>
            <a:endParaRPr lang="en-US" sz="1100" dirty="0"/>
          </a:p>
          <a:p>
            <a:pPr marL="341313" indent="-230188">
              <a:buFont typeface="Arial" panose="020B0604020202020204" pitchFamily="34" charset="0"/>
              <a:buChar char="•"/>
            </a:pPr>
            <a:r>
              <a:rPr lang="en-US" sz="1100" dirty="0">
                <a:latin typeface="+mn-lt"/>
              </a:rPr>
              <a:t>Chief examples of advocate groups for prevention: </a:t>
            </a:r>
          </a:p>
          <a:p>
            <a:pPr marL="628650" lvl="1" indent="-171450">
              <a:buFont typeface="Wingdings" panose="05000000000000000000" pitchFamily="2" charset="2"/>
              <a:buChar char="Ø"/>
            </a:pPr>
            <a:r>
              <a:rPr lang="en-US" sz="1100" dirty="0">
                <a:latin typeface="+mn-lt"/>
              </a:rPr>
              <a:t>American Foundation for Suicide Prevention </a:t>
            </a:r>
          </a:p>
          <a:p>
            <a:pPr marL="628650" lvl="1" indent="-171450">
              <a:buFont typeface="Wingdings" panose="05000000000000000000" pitchFamily="2" charset="2"/>
              <a:buChar char="Ø"/>
            </a:pPr>
            <a:r>
              <a:rPr lang="en-US" sz="1100" b="0" i="0" dirty="0">
                <a:effectLst/>
                <a:latin typeface="+mn-lt"/>
              </a:rPr>
              <a:t>The American Psychiatric Association (APA)  </a:t>
            </a:r>
          </a:p>
          <a:p>
            <a:pPr marL="628650" lvl="1" indent="-171450">
              <a:buFont typeface="Wingdings" panose="05000000000000000000" pitchFamily="2" charset="2"/>
              <a:buChar char="Ø"/>
            </a:pPr>
            <a:r>
              <a:rPr lang="en-US" sz="1100" b="0" i="0" dirty="0">
                <a:effectLst/>
                <a:latin typeface="+mn-lt"/>
              </a:rPr>
              <a:t>The American Psychological Association (APA)</a:t>
            </a:r>
          </a:p>
          <a:p>
            <a:pPr marL="628650" lvl="1" indent="-171450">
              <a:buFont typeface="Wingdings" panose="05000000000000000000" pitchFamily="2" charset="2"/>
              <a:buChar char="Ø"/>
            </a:pPr>
            <a:r>
              <a:rPr lang="en-US" sz="1100" b="0" i="0" dirty="0">
                <a:effectLst/>
                <a:latin typeface="+mn-lt"/>
              </a:rPr>
              <a:t>American Society of Addiction Medicine (ASAM)</a:t>
            </a:r>
          </a:p>
          <a:p>
            <a:pPr marL="628650" lvl="1" indent="-171450">
              <a:buFont typeface="Wingdings" panose="05000000000000000000" pitchFamily="2" charset="2"/>
              <a:buChar char="Ø"/>
            </a:pPr>
            <a:r>
              <a:rPr lang="en-US" sz="1100" b="0" i="0" dirty="0">
                <a:effectLst/>
                <a:latin typeface="+mn-lt"/>
              </a:rPr>
              <a:t>The National Alliance for Mentally Ill (NAMI)</a:t>
            </a:r>
          </a:p>
          <a:p>
            <a:pPr lvl="1"/>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r>
              <a:rPr lang="en-US" sz="1100" b="0" i="0" kern="1200" dirty="0">
                <a:solidFill>
                  <a:schemeClr val="tx1"/>
                </a:solidFill>
                <a:effectLst/>
              </a:rPr>
              <a:t>Bedford, M. (2019, June 13). </a:t>
            </a:r>
            <a:r>
              <a:rPr lang="en-US" sz="1100" b="0" i="1" kern="1200" dirty="0">
                <a:solidFill>
                  <a:schemeClr val="tx1"/>
                </a:solidFill>
                <a:effectLst/>
              </a:rPr>
              <a:t>6 Culturally Sensitive Ways to Approach Mental Health</a:t>
            </a:r>
            <a:r>
              <a:rPr lang="en-US" sz="1100" b="0" i="0" kern="1200" dirty="0">
                <a:solidFill>
                  <a:schemeClr val="tx1"/>
                </a:solidFill>
                <a:effectLst/>
              </a:rPr>
              <a:t>. https://</a:t>
            </a:r>
            <a:r>
              <a:rPr lang="en-US" sz="1100" b="0" i="0" kern="1200" dirty="0" err="1">
                <a:solidFill>
                  <a:schemeClr val="tx1"/>
                </a:solidFill>
                <a:effectLst/>
              </a:rPr>
              <a:t>www.qualityinteractions.com</a:t>
            </a:r>
            <a:r>
              <a:rPr lang="en-US" sz="1100" b="0" i="0" kern="1200" dirty="0">
                <a:solidFill>
                  <a:schemeClr val="tx1"/>
                </a:solidFill>
                <a:effectLst/>
              </a:rPr>
              <a:t>/blog/6-culturally-sensitive-ways-to-approach-mental-health</a:t>
            </a:r>
            <a:endParaRPr lang="en-US" sz="1100" b="1" dirty="0"/>
          </a:p>
          <a:p>
            <a:pPr marL="0" lvl="1"/>
            <a:endParaRPr lang="en-US" sz="1100" b="1" dirty="0"/>
          </a:p>
          <a:p>
            <a:pPr marL="0" lvl="1"/>
            <a:r>
              <a:rPr lang="en-US" sz="1100" b="1" dirty="0"/>
              <a:t>Image Credit: </a:t>
            </a:r>
            <a:r>
              <a:rPr lang="en-US" dirty="0"/>
              <a:t>Multi-Ethnic Group of University Students Looking Down stock photo (</a:t>
            </a:r>
            <a:r>
              <a:rPr lang="en-US" sz="1100" dirty="0"/>
              <a:t>15,400 + Multi Culture People Stock Photos, Pictures &amp; Royalty-Free Images – iStock)</a:t>
            </a:r>
            <a:endParaRPr lang="en-US" sz="1100"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19</a:t>
            </a:fld>
            <a:endParaRPr lang="en-US"/>
          </a:p>
        </p:txBody>
      </p:sp>
    </p:spTree>
    <p:extLst>
      <p:ext uri="{BB962C8B-B14F-4D97-AF65-F5344CB8AC3E}">
        <p14:creationId xmlns:p14="http://schemas.microsoft.com/office/powerpoint/2010/main" val="27133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93675"/>
            <a:ext cx="5486400" cy="3086100"/>
          </a:xfrm>
        </p:spPr>
      </p:sp>
      <p:sp>
        <p:nvSpPr>
          <p:cNvPr id="3" name="Notes Placeholder 2"/>
          <p:cNvSpPr>
            <a:spLocks noGrp="1"/>
          </p:cNvSpPr>
          <p:nvPr>
            <p:ph type="body" idx="1"/>
          </p:nvPr>
        </p:nvSpPr>
        <p:spPr>
          <a:xfrm>
            <a:off x="685800" y="3396343"/>
            <a:ext cx="5584372" cy="4604657"/>
          </a:xfrm>
        </p:spPr>
        <p:txBody>
          <a:bodyPr/>
          <a:lstStyle/>
          <a:p>
            <a:r>
              <a:rPr lang="en-US" sz="1100" b="1" i="0" u="none" strike="noStrike" dirty="0">
                <a:solidFill>
                  <a:srgbClr val="000000"/>
                </a:solidFill>
                <a:effectLst/>
              </a:rPr>
              <a:t>Cultural Humility </a:t>
            </a:r>
            <a:r>
              <a:rPr lang="en-US" sz="1100" b="0" i="0" u="none" strike="noStrike" dirty="0">
                <a:solidFill>
                  <a:srgbClr val="000000"/>
                </a:solidFill>
                <a:effectLst/>
              </a:rPr>
              <a:t>provides an introduction to cultural considerations in the context of healthcare and human services. Participants will utilize the Cultural Factors Wheel, which examines the multifaceted aspects of culture that influence individuals' health beliefs, behaviors, and interactions with care providers.</a:t>
            </a:r>
            <a:r>
              <a:rPr lang="en-US" sz="1100" b="0" i="0" u="none" strike="noStrike" dirty="0">
                <a:solidFill>
                  <a:schemeClr val="tx1"/>
                </a:solidFill>
                <a:effectLst/>
                <a:cs typeface="Calibri"/>
              </a:rPr>
              <a:t>  </a:t>
            </a:r>
          </a:p>
          <a:p>
            <a:endParaRPr lang="en-US" sz="1100" dirty="0">
              <a:cs typeface="Calibri"/>
            </a:endParaRPr>
          </a:p>
          <a:p>
            <a:r>
              <a:rPr lang="en-US" sz="1100" b="1" i="0" u="none" strike="noStrike" dirty="0">
                <a:solidFill>
                  <a:srgbClr val="000000"/>
                </a:solidFill>
                <a:effectLst/>
              </a:rPr>
              <a:t>Health Disparities </a:t>
            </a:r>
            <a:r>
              <a:rPr lang="en-US" sz="1100" b="0" i="0" u="none" strike="noStrike" dirty="0">
                <a:solidFill>
                  <a:srgbClr val="000000"/>
                </a:solidFill>
                <a:effectLst/>
              </a:rPr>
              <a:t>offers an in-depth exploration of the growing health disparities among specific population groups, examining the social determinants of health and barriers to accessing quality healthcare - including socioeconomic, cultural, and systemic factors. </a:t>
            </a:r>
          </a:p>
          <a:p>
            <a:endParaRPr lang="en-US" sz="1100" dirty="0">
              <a:solidFill>
                <a:srgbClr val="000000"/>
              </a:solidFill>
            </a:endParaRPr>
          </a:p>
          <a:p>
            <a:r>
              <a:rPr lang="en-US" sz="1100" b="1" i="0" u="none" strike="noStrike" dirty="0">
                <a:solidFill>
                  <a:srgbClr val="000000"/>
                </a:solidFill>
                <a:effectLst/>
              </a:rPr>
              <a:t>Implicit Bias </a:t>
            </a:r>
            <a:r>
              <a:rPr lang="en-US" sz="1100" b="0" i="0" u="none" strike="noStrike" dirty="0">
                <a:solidFill>
                  <a:srgbClr val="000000"/>
                </a:solidFill>
                <a:effectLst/>
              </a:rPr>
              <a:t>provides a comprehensive exploration of implicit bias and its significant impact on the delivery of healthcare, human services, and crisis interventions. Participants will explore the ways in which implicit bias can shape decision-making, communication, and the overall experiences of individuals in crisis. </a:t>
            </a:r>
          </a:p>
          <a:p>
            <a:endParaRPr lang="en-US" sz="1100" dirty="0">
              <a:solidFill>
                <a:srgbClr val="000000"/>
              </a:solidFill>
            </a:endParaRPr>
          </a:p>
          <a:p>
            <a:r>
              <a:rPr lang="en-US" sz="1100" b="1" i="0" u="none" strike="noStrike" dirty="0">
                <a:solidFill>
                  <a:srgbClr val="000000"/>
                </a:solidFill>
                <a:effectLst/>
              </a:rPr>
              <a:t>Cultural Considerations - Group Work</a:t>
            </a:r>
            <a:r>
              <a:rPr lang="en-US" sz="1100" b="0" i="0" u="none" strike="noStrike" dirty="0">
                <a:solidFill>
                  <a:srgbClr val="000000"/>
                </a:solidFill>
                <a:effectLst/>
              </a:rPr>
              <a:t> focuses on the critical assessment of cultural considerations in group therapy and the importance of cultural awareness in therapeutic interventions. Participants will learn how to recognize and address cultural factors that influence group dynamics, individual experiences, and therapeutic outcomes.</a:t>
            </a:r>
          </a:p>
          <a:p>
            <a:endParaRPr lang="en-US" sz="1100" dirty="0">
              <a:solidFill>
                <a:srgbClr val="000000"/>
              </a:solidFill>
            </a:endParaRPr>
          </a:p>
          <a:p>
            <a:r>
              <a:rPr lang="en-US" sz="1100" b="1" i="0" u="none" strike="noStrike" dirty="0">
                <a:solidFill>
                  <a:srgbClr val="000000"/>
                </a:solidFill>
                <a:effectLst/>
              </a:rPr>
              <a:t>Cultural Considerations – Assessment </a:t>
            </a:r>
            <a:r>
              <a:rPr lang="en-US" sz="1100" b="0" i="0" u="none" strike="noStrike" dirty="0">
                <a:solidFill>
                  <a:srgbClr val="000000"/>
                </a:solidFill>
                <a:effectLst/>
              </a:rPr>
              <a:t> focuses on the essential skill of asking culturally sensitive questions during assessments and understanding the influence of cultural factors on ASAM (American Society of Addiction Medicine) level of care recommendations. Participants will learn practical techniques to integrate cultural considerations into assessments, including a comprehensive list of culturally sensitive questions. </a:t>
            </a:r>
            <a:endParaRPr lang="en-US" sz="1100" dirty="0">
              <a:cs typeface="Calibri"/>
            </a:endParaRPr>
          </a:p>
          <a:p>
            <a:endParaRPr lang="en-US" sz="1100" dirty="0">
              <a:cs typeface="Calibri"/>
            </a:endParaRPr>
          </a:p>
          <a:p>
            <a:r>
              <a:rPr lang="en-US" sz="1100" dirty="0"/>
              <a:t>Each slide contains detailed notes for the trainer to provide guidance in effectively presenting the content, as necessary. Full citations for the content are included in the notes for each slide. </a:t>
            </a:r>
            <a:endParaRPr lang="en-US" sz="1100"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2</a:t>
            </a:fld>
            <a:endParaRPr lang="en-US"/>
          </a:p>
        </p:txBody>
      </p:sp>
    </p:spTree>
    <p:extLst>
      <p:ext uri="{BB962C8B-B14F-4D97-AF65-F5344CB8AC3E}">
        <p14:creationId xmlns:p14="http://schemas.microsoft.com/office/powerpoint/2010/main" val="120629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WATCH VIDEO: </a:t>
            </a:r>
            <a:r>
              <a:rPr lang="en-US" sz="1100" dirty="0"/>
              <a:t>How to Provide Better Care to African American Patients (3:40) https://</a:t>
            </a:r>
            <a:r>
              <a:rPr lang="en-US" sz="1100" dirty="0" err="1"/>
              <a:t>youtu.be</a:t>
            </a:r>
            <a:r>
              <a:rPr lang="en-US" sz="1100" dirty="0"/>
              <a:t>/YYQoYX_1AkA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effectLst/>
              </a:rPr>
              <a:t>Steven Starks, M.D., is the representative to the Assembly for the APA Caucus of Black Psychiatrists. He is a geriatric psychiatrist and clinical assistant professor at the University of Houston College of Medicine, discusses the mental health needs of African American patients.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a:spcBef>
                <a:spcPts val="0"/>
              </a:spcBef>
              <a:spcAft>
                <a:spcPts val="0"/>
              </a:spcAft>
            </a:pPr>
            <a:r>
              <a:rPr lang="en-US" sz="1100" b="1" dirty="0"/>
              <a:t>Reference: </a:t>
            </a:r>
          </a:p>
          <a:p>
            <a:pPr marL="0" marR="0">
              <a:spcBef>
                <a:spcPts val="0"/>
              </a:spcBef>
              <a:spcAft>
                <a:spcPts val="0"/>
              </a:spcAft>
            </a:pPr>
            <a:r>
              <a:rPr lang="en-US" sz="1100" b="0" i="0" kern="1200" dirty="0">
                <a:effectLst/>
                <a:ea typeface="+mn-ea"/>
                <a:cs typeface="+mn-cs"/>
              </a:rPr>
              <a:t>Black and African American Communities and Mental Health. (n.d.). Mental Health America. https://www.mhanational.org/issues/black-and-african-american-communities-and-mental-health</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665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WATCH VIDEO: </a:t>
            </a:r>
            <a:r>
              <a:rPr lang="en-US" sz="1100" dirty="0"/>
              <a:t>Linh An Asian Hate and Mental Health. (4:17) https://</a:t>
            </a:r>
            <a:r>
              <a:rPr lang="en-US" sz="1100" dirty="0" err="1"/>
              <a:t>youtu.be</a:t>
            </a:r>
            <a:r>
              <a:rPr lang="en-US" sz="1100" dirty="0"/>
              <a:t>/-58rTGsq6zc</a:t>
            </a:r>
          </a:p>
          <a:p>
            <a:endParaRPr lang="en-US" sz="1100" b="0" i="0" u="none" strike="noStrike" dirty="0">
              <a:effectLst/>
            </a:endParaRPr>
          </a:p>
          <a:p>
            <a:r>
              <a:rPr lang="en-US" sz="1100" b="0" i="0" u="none" strike="noStrike" dirty="0">
                <a:effectLst/>
              </a:rPr>
              <a:t>The language of the American mental healthcare system is English, which automatically casts away people who don’t speak the language. When examining its racism, a culture competent health care system needs to serve everyone. For more: </a:t>
            </a:r>
            <a:r>
              <a:rPr lang="en-US" sz="1100" dirty="0">
                <a:hlinkClick r:id="rId3"/>
              </a:rPr>
              <a:t>https://worldchannel.org/collection/decolonizing-mental-health/</a:t>
            </a:r>
            <a:endParaRPr lang="en-US" sz="1100" b="0" i="0" dirty="0">
              <a:effectLst/>
              <a:highlight>
                <a:srgbClr val="FFFF00"/>
              </a:highlight>
              <a:cs typeface="Calibri"/>
            </a:endParaRPr>
          </a:p>
          <a:p>
            <a:endParaRPr lang="en-US" sz="11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rPr>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effectLst/>
                <a:ea typeface="+mn-ea"/>
                <a:cs typeface="+mn-cs"/>
              </a:rPr>
              <a:t>Asian American / Pacific Islander Communities and Mental Health. (n.d.). Mental Health America. https://www.mhanational.org/issues/asian-american-pacific-islander-communities-and-mental-health</a:t>
            </a:r>
            <a:endParaRPr lang="en-US" sz="1100" b="0" i="0" dirty="0">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88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CULTURAL CONSIDERATIONS</a:t>
            </a:r>
          </a:p>
          <a:p>
            <a:endParaRPr lang="en-US" dirty="0"/>
          </a:p>
          <a:p>
            <a:r>
              <a:rPr lang="en-US" b="1" dirty="0"/>
              <a:t>WATCH VIDEO:  </a:t>
            </a:r>
            <a:r>
              <a:rPr lang="en-US" dirty="0"/>
              <a:t>Best Practice Highlights for Working with Latino/a Patients (5:29) https://</a:t>
            </a:r>
            <a:r>
              <a:rPr lang="en-US" dirty="0" err="1"/>
              <a:t>vimeo.com</a:t>
            </a:r>
            <a:r>
              <a:rPr lang="en-US" dirty="0"/>
              <a:t>/152625229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Fortuna, L. (n.d.). Best Practice Highlights Latino/as and Hispanics. American Psychiatric Association. https://www.psychiatry.org/File%20Library/Psychiatrists/Cultural-Competency/Treating-Diverse-Populations/Best-Practices-Latinos-Patients.pdf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4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READ</a:t>
            </a:r>
            <a:r>
              <a:rPr lang="en-US" sz="1100" dirty="0"/>
              <a:t>  </a:t>
            </a:r>
          </a:p>
          <a:p>
            <a:r>
              <a:rPr lang="en-US" sz="1100" dirty="0"/>
              <a:t>“LGBTQ persons who struggle with higher rates of anxiety, affective disorder related conditions, and substance use disorders most likely have struggled with stigma and the coming out and self-acceptance process.  Alarmingly, LGBTQ people also have a nearly three-time higher risk of suicide or suicidal behavior. LGBTQ people also face disparities in the physical medical context, including increased tobacco use, HIV and AIDS, and weight-related problems.</a:t>
            </a:r>
          </a:p>
          <a:p>
            <a:endParaRPr lang="en-US" sz="1100" dirty="0"/>
          </a:p>
          <a:p>
            <a:r>
              <a:rPr lang="en-US" sz="1100" dirty="0"/>
              <a:t>LGBTQ people are also at greater risk for discrimination, verbal abuse, physical assaults and violence, and perhaps even childhood sexual abuse.”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Cabaj</a:t>
            </a:r>
            <a:r>
              <a:rPr lang="en-US" sz="1100" b="0" i="0" kern="1200" dirty="0">
                <a:solidFill>
                  <a:schemeClr val="tx1"/>
                </a:solidFill>
                <a:effectLst/>
                <a:latin typeface="+mn-lt"/>
                <a:ea typeface="+mn-ea"/>
                <a:cs typeface="+mn-cs"/>
              </a:rPr>
              <a:t>, R. (n.d.). Best Practice Highlights Lesbian, Gay, Bisexual, Transgender and people who may be questioning their sexual orientation or sexual identity (LGBTQ). American Psychiatric Association. https://www.psychiatry.org/File%20Library/Psychiatrists/Cultural-Competency/Treating-Diverse-Populations/Best-Practices-LGBTQ-Patients.PDF</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6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WATCH VIDEO: </a:t>
            </a:r>
            <a:r>
              <a:rPr lang="en-US" sz="1100" dirty="0"/>
              <a:t>Best Practice Highlights for Working with LGBTQ Patients. (6:35) https://</a:t>
            </a:r>
            <a:r>
              <a:rPr lang="en-US" sz="1100" dirty="0" err="1"/>
              <a:t>vimeo.com</a:t>
            </a:r>
            <a:r>
              <a:rPr lang="en-US" sz="1100" dirty="0"/>
              <a:t>/152624959</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Cabaj</a:t>
            </a:r>
            <a:r>
              <a:rPr lang="en-US" sz="1100" b="0" i="0" kern="1200" dirty="0">
                <a:solidFill>
                  <a:schemeClr val="tx1"/>
                </a:solidFill>
                <a:effectLst/>
                <a:latin typeface="+mn-lt"/>
                <a:ea typeface="+mn-ea"/>
                <a:cs typeface="+mn-cs"/>
              </a:rPr>
              <a:t>, R. (n.d.). Best Practice Highlights Lesbian, Gay, Bisexual, Transgender and people who may be questioning their sexual orientation or sexual identity (LGBTQ). American Psychiatric Association. https://www.psychiatry.org/File%20Library/Psychiatrists/Cultural-Competency/Treating-Diverse-Populations/Best-Practices-LGBTQ-Patients.PDF</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78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CULTURAL CONSIDERATIONS</a:t>
            </a:r>
          </a:p>
          <a:p>
            <a:endParaRPr lang="en-US" dirty="0"/>
          </a:p>
          <a:p>
            <a:r>
              <a:rPr lang="en-US" b="1" dirty="0"/>
              <a:t>WATCH VIDEO: </a:t>
            </a:r>
            <a:r>
              <a:rPr lang="en-US" dirty="0"/>
              <a:t>Best Practice Highlights for Working with Native American Patients.  (8:22) https://</a:t>
            </a:r>
            <a:r>
              <a:rPr lang="en-US" dirty="0" err="1"/>
              <a:t>vimeo.com</a:t>
            </a:r>
            <a:r>
              <a:rPr lang="en-US" dirty="0"/>
              <a:t>/152625891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Roessel</a:t>
            </a:r>
            <a:r>
              <a:rPr lang="en-US" sz="1200" b="0" i="0" kern="1200" dirty="0">
                <a:solidFill>
                  <a:schemeClr val="tx1"/>
                </a:solidFill>
                <a:effectLst/>
                <a:latin typeface="+mn-lt"/>
                <a:ea typeface="+mn-ea"/>
                <a:cs typeface="+mn-cs"/>
              </a:rPr>
              <a:t>, M. (n.d.). Best Practice Highlights Indigenous/Native American Patients. American Psychiatric Association. https://www.psychiatry.org/File%20Library/Psychiatrists/Cultural-Competency/Treating-Diverse-Populations/Best-Practices-NativeAmericans-Patients.pdf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242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 y="3520240"/>
            <a:ext cx="6856413" cy="50562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r>
              <a:rPr lang="en-US" sz="110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lgn="l"/>
            <a:r>
              <a:rPr lang="en-US" sz="1100" b="0" i="0" dirty="0">
                <a:effectLst/>
              </a:rPr>
              <a:t>Historical adversity- for example, slavery, sharecropping, and segregation, along with other means of race-based exclusion from health, educational, social and economic resources- has led to socioeconomic disparities in the Black Community. Institutional racism extended beyond the realm of social injustice and the struggle for civil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r>
              <a:rPr lang="en-US" sz="1100" b="1" dirty="0"/>
              <a:t>Trainers Notes: </a:t>
            </a:r>
            <a:r>
              <a:rPr lang="en-US" sz="1100" dirty="0"/>
              <a:t>below are statistics you can use for discussion or facts.</a:t>
            </a:r>
          </a:p>
          <a:p>
            <a:endParaRPr lang="en-US" sz="1100" dirty="0"/>
          </a:p>
          <a:p>
            <a:pPr algn="l"/>
            <a:r>
              <a:rPr lang="en-US" sz="1100" b="0" i="0" dirty="0">
                <a:solidFill>
                  <a:srgbClr val="262626"/>
                </a:solidFill>
                <a:effectLst/>
              </a:rPr>
              <a:t>According to </a:t>
            </a:r>
            <a:r>
              <a:rPr lang="en-US" sz="1100" b="0" i="0" u="sng" dirty="0">
                <a:solidFill>
                  <a:srgbClr val="262626"/>
                </a:solidFill>
                <a:effectLst/>
                <a:hlinkClick r:id="rId3"/>
              </a:rPr>
              <a:t>SAMHSA’s 2018 National Survey on Drug Use and Health</a:t>
            </a:r>
            <a:r>
              <a:rPr lang="en-US" sz="1100" b="0" i="0" dirty="0">
                <a:solidFill>
                  <a:srgbClr val="262626"/>
                </a:solidFill>
                <a:effectLst/>
              </a:rPr>
              <a:t>:</a:t>
            </a:r>
          </a:p>
          <a:p>
            <a:pPr marL="288925" algn="l">
              <a:buFont typeface="Arial" panose="020B0604020202020204" pitchFamily="34" charset="0"/>
              <a:buChar char="•"/>
            </a:pPr>
            <a:r>
              <a:rPr lang="en-US" sz="1100" b="0" i="0" dirty="0">
                <a:solidFill>
                  <a:srgbClr val="262626"/>
                </a:solidFill>
                <a:effectLst/>
              </a:rPr>
              <a:t>Sixteen percent (4.8 million) of Black and African American people reported having a mental illness, and 22.4 percent of those (1.1 million people) reported a serious mental illness over the past year.</a:t>
            </a:r>
          </a:p>
          <a:p>
            <a:pPr marL="288925" algn="l">
              <a:buFont typeface="Arial" panose="020B0604020202020204" pitchFamily="34" charset="0"/>
              <a:buChar char="•"/>
            </a:pPr>
            <a:r>
              <a:rPr lang="en-US" sz="1100" b="0" i="0" dirty="0">
                <a:solidFill>
                  <a:srgbClr val="262626"/>
                </a:solidFill>
                <a:effectLst/>
              </a:rPr>
              <a:t>Serious mental illness (SMI) rose among all ages of Black and African American people between 2008 and 2018.</a:t>
            </a:r>
          </a:p>
          <a:p>
            <a:pPr marL="288925" algn="l">
              <a:buFont typeface="Arial" panose="020B0604020202020204" pitchFamily="34" charset="0"/>
              <a:buChar char="•"/>
            </a:pPr>
            <a:r>
              <a:rPr lang="en-US" sz="1100" b="0" i="0" dirty="0">
                <a:solidFill>
                  <a:srgbClr val="262626"/>
                </a:solidFill>
                <a:effectLst/>
              </a:rPr>
              <a:t>Despite rates being less than the overall U.S. population, major depressive episodes increased from 9 percent-10.3 percent in Black and African American youth ages 12-17, 6.1 percent to 9.4 percent in young adults 18-25, and 5.7 percent to 6.3 percent in the 26-49 age range between 2015 and 2018.</a:t>
            </a:r>
          </a:p>
          <a:p>
            <a:pPr marL="288925" algn="l">
              <a:buFont typeface="Arial" panose="020B0604020202020204" pitchFamily="34" charset="0"/>
              <a:buChar char="•"/>
            </a:pPr>
            <a:r>
              <a:rPr lang="en-US" sz="1100" b="0" i="0" dirty="0">
                <a:solidFill>
                  <a:srgbClr val="262626"/>
                </a:solidFill>
                <a:effectLst/>
              </a:rPr>
              <a:t>Suicidal thoughts, plans, and attempts are also rising among Black and African American young adults. While still lower than the overall U.S. population aged 18-25, 9.5 percent (439,000) of Black and African American 18-25-year-olds had serious thoughts of suicide in 2018, compared to 6 percent (277,000) in 2008. 3.6 percent (166,000) made a plan in 2018, compared to 2.1 percent (96,000) in 2008, and 2.4 percent (111,000) made an attempt in 2018, compared to 1.5 percent (70,000) in 2008.</a:t>
            </a:r>
          </a:p>
          <a:p>
            <a:pPr marL="288925" algn="l">
              <a:buFont typeface="Arial" panose="020B0604020202020204" pitchFamily="34" charset="0"/>
              <a:buChar char="•"/>
            </a:pPr>
            <a:r>
              <a:rPr lang="en-US" sz="1100" b="0" i="0" dirty="0">
                <a:solidFill>
                  <a:srgbClr val="262626"/>
                </a:solidFill>
                <a:effectLst/>
              </a:rPr>
              <a:t>Binge drinking, smoking (cigarettes and marijuana), illicit drug use and prescription pain reliever misuse are more frequent among Black and African American adults with mental illnesses.</a:t>
            </a:r>
          </a:p>
          <a:p>
            <a:endParaRPr lang="en-US" sz="1100" dirty="0"/>
          </a:p>
          <a:p>
            <a:r>
              <a:rPr lang="en-US" sz="1100" b="1" dirty="0"/>
              <a:t>Reference: </a:t>
            </a:r>
          </a:p>
          <a:p>
            <a:r>
              <a:rPr lang="en-US" sz="1100" b="0" i="1" kern="1200" dirty="0">
                <a:effectLst/>
                <a:ea typeface="+mn-ea"/>
                <a:cs typeface="+mn-cs"/>
              </a:rPr>
              <a:t>Black and African American Communities and Mental Health</a:t>
            </a:r>
            <a:r>
              <a:rPr lang="en-US" sz="1100" b="0" i="0" kern="1200" dirty="0">
                <a:effectLst/>
                <a:ea typeface="+mn-ea"/>
                <a:cs typeface="+mn-cs"/>
              </a:rPr>
              <a:t>. (n.d.). Mental Health America. https://www.mhanational.org/issues/black-and-african-american-communities-and-mental-health</a:t>
            </a:r>
          </a:p>
          <a:p>
            <a:endParaRPr lang="en-US" sz="1100" dirty="0"/>
          </a:p>
          <a:p>
            <a:r>
              <a:rPr lang="en-US" sz="1100" dirty="0"/>
              <a:t>Substance Abuse and Mental Health Services Administration,, U.S. Department of Health and Human Services, National Survey on Drug Use and Health: African Americans, 2018. https://www.samhsa.gov/data/sites/default/files/reports/rpt23247/2_AfricanAmerican_2020_01_14_508.pdf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357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Institutional racism extended beyond the realm of social injustice and the struggle for civil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 also permeated American medical education, medical practice, and scientific research that remains to impact the community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Research shows that African American or black patients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more likely to receive treatment for mental health in emergency and hospital settings;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misdiagnosed at a higher rate with schizophrenia spectrum disorders,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less likely to be offered antidepressant therapy—even when they have access to insurance or financial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a:p>
            <a:r>
              <a:rPr lang="en-US" sz="1100" b="1" dirty="0"/>
              <a:t>READ</a:t>
            </a:r>
            <a:r>
              <a:rPr lang="en-US" sz="1100" dirty="0"/>
              <a:t> slide.</a:t>
            </a:r>
          </a:p>
          <a:p>
            <a:endParaRPr lang="en-US" sz="1100" dirty="0"/>
          </a:p>
          <a:p>
            <a:r>
              <a:rPr lang="en-US" sz="1100" b="1" dirty="0"/>
              <a:t>Reference: </a:t>
            </a:r>
          </a:p>
          <a:p>
            <a:r>
              <a:rPr lang="en-US" sz="1100" b="0" i="1" kern="1200" dirty="0">
                <a:solidFill>
                  <a:schemeClr val="tx1"/>
                </a:solidFill>
                <a:effectLst/>
                <a:latin typeface="+mn-lt"/>
                <a:ea typeface="+mn-ea"/>
                <a:cs typeface="+mn-cs"/>
              </a:rPr>
              <a:t>Black and African American Communities and Mental Health</a:t>
            </a:r>
            <a:r>
              <a:rPr lang="en-US" sz="1100" b="0" i="0" kern="1200" dirty="0">
                <a:solidFill>
                  <a:schemeClr val="tx1"/>
                </a:solidFill>
                <a:effectLst/>
                <a:latin typeface="+mn-lt"/>
                <a:ea typeface="+mn-ea"/>
                <a:cs typeface="+mn-cs"/>
              </a:rPr>
              <a:t>. (n.d.). Mental Health America. https://www.mhanational.org/issues/black-and-african-american-communities-and-mental-health</a:t>
            </a: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79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READ</a:t>
            </a:r>
            <a:r>
              <a:rPr lang="en-US" sz="1100" dirty="0"/>
              <a:t> slide.</a:t>
            </a:r>
          </a:p>
          <a:p>
            <a:endParaRPr lang="en-US" sz="1100" dirty="0"/>
          </a:p>
          <a:p>
            <a:r>
              <a:rPr lang="en-US" sz="1100" b="1" dirty="0"/>
              <a:t>Reference</a:t>
            </a:r>
            <a:r>
              <a:rPr lang="en-US" sz="1100" dirty="0"/>
              <a:t>: </a:t>
            </a:r>
          </a:p>
          <a:p>
            <a:r>
              <a:rPr lang="en-US" sz="1100" b="0" i="1" kern="1200" dirty="0">
                <a:solidFill>
                  <a:schemeClr val="tx1"/>
                </a:solidFill>
                <a:effectLst/>
                <a:latin typeface="+mn-lt"/>
                <a:ea typeface="+mn-ea"/>
                <a:cs typeface="+mn-cs"/>
              </a:rPr>
              <a:t>Asian American / Pacific Islander Communities and Mental Health</a:t>
            </a:r>
            <a:r>
              <a:rPr lang="en-US" sz="1100" b="0" i="0" kern="1200" dirty="0">
                <a:solidFill>
                  <a:schemeClr val="tx1"/>
                </a:solidFill>
                <a:effectLst/>
                <a:latin typeface="+mn-lt"/>
                <a:ea typeface="+mn-ea"/>
                <a:cs typeface="+mn-cs"/>
              </a:rPr>
              <a:t>. (n.d.). Mental Health America. https://www.mhanational.org/issues/asian-american-pacific-islander-communities-and-mental-health</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26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SUBJECT MATTER: CULTURAL CONSIDERATIONS</a:t>
            </a:r>
          </a:p>
          <a:p>
            <a:endParaRPr lang="en-US" sz="1100" dirty="0"/>
          </a:p>
          <a:p>
            <a:r>
              <a:rPr lang="en-US" sz="1100" b="1" dirty="0"/>
              <a:t>READ</a:t>
            </a:r>
            <a:r>
              <a:rPr lang="en-US" sz="1100" dirty="0"/>
              <a:t> slide.</a:t>
            </a:r>
          </a:p>
          <a:p>
            <a:endParaRPr lang="en-US" sz="1100" dirty="0"/>
          </a:p>
          <a:p>
            <a:r>
              <a:rPr lang="en-US" sz="1100" dirty="0"/>
              <a:t>In the context of Psychiatry, APA removed homosexuality from the DSM in 1973 based on the new scientific studies, opening the way for new understanding and treatment LGBTQ. DSM-5. The DSM-5, published in 2013, does not include any diagnostic category that can be applied to people based on their sexual orientation. </a:t>
            </a:r>
          </a:p>
          <a:p>
            <a:endParaRPr lang="en-US" sz="1100" b="1" dirty="0"/>
          </a:p>
          <a:p>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Cabaj</a:t>
            </a:r>
            <a:r>
              <a:rPr lang="en-US" sz="1100" dirty="0">
                <a:effectLst/>
                <a:latin typeface="Calibri" panose="020F0502020204030204" pitchFamily="34" charset="0"/>
                <a:ea typeface="Calibri" panose="020F0502020204030204" pitchFamily="34" charset="0"/>
                <a:cs typeface="Times New Roman" panose="02020603050405020304" pitchFamily="18" charset="0"/>
              </a:rPr>
              <a:t>, R. (n.d.).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Best Practice Highlights Lesbian, Gay, Bisexual, Transgender and people who may be questioning their sexual orientation or sexual identity (LGBTQ). </a:t>
            </a:r>
            <a:r>
              <a:rPr lang="en-US" sz="1100" i="0" dirty="0">
                <a:effectLst/>
                <a:latin typeface="Calibri" panose="020F0502020204030204" pitchFamily="34" charset="0"/>
                <a:ea typeface="Calibri" panose="020F0502020204030204" pitchFamily="34" charset="0"/>
                <a:cs typeface="Times New Roman" panose="02020603050405020304" pitchFamily="18" charset="0"/>
              </a:rPr>
              <a:t>American Psychiatric Association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https://www.psychiatry.org/File%20Library/Psychiatrists/Cultural-Competency/Treating-Diverse-Populations/Best-Practices-LGBTQ-Patients.PDF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7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en-US" sz="1100" b="1" dirty="0">
                <a:cs typeface="Calibri"/>
              </a:rPr>
              <a:t>Read the Disclaimer:  </a:t>
            </a:r>
            <a:r>
              <a:rPr lang="en-US" sz="1100" dirty="0">
                <a:ea typeface="+mn-lt"/>
                <a:cs typeface="+mn-lt"/>
              </a:rPr>
              <a:t>This presentation may include readings, media, and discussion on topics which include suicide, trauma, and crisis intervention. These topics may result in stress reactions. Please monitor your reactions and if necessary, reach out to someone you trust if these topics cause considerable  discomfort. </a:t>
            </a:r>
            <a:endParaRPr lang="en-US" sz="1100"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a:t>
            </a:fld>
            <a:endParaRPr lang="en-US"/>
          </a:p>
        </p:txBody>
      </p:sp>
    </p:spTree>
    <p:extLst>
      <p:ext uri="{BB962C8B-B14F-4D97-AF65-F5344CB8AC3E}">
        <p14:creationId xmlns:p14="http://schemas.microsoft.com/office/powerpoint/2010/main" val="1390147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READ</a:t>
            </a:r>
            <a:r>
              <a:rPr lang="en-US" sz="1100" dirty="0"/>
              <a:t> slide.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a:t>
            </a:r>
            <a:r>
              <a:rPr lang="en-US"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Cabaj</a:t>
            </a:r>
            <a:r>
              <a:rPr lang="en-US" sz="1100" dirty="0">
                <a:effectLst/>
                <a:latin typeface="Calibri" panose="020F0502020204030204" pitchFamily="34" charset="0"/>
                <a:ea typeface="Calibri" panose="020F0502020204030204" pitchFamily="34" charset="0"/>
                <a:cs typeface="Times New Roman" panose="02020603050405020304" pitchFamily="18" charset="0"/>
              </a:rPr>
              <a:t>, R. (n.d.).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Best Practice Highlights Lesbian, Gay, Bisexual, Transgender and people who may be questioning their sexual orientation or sexual identity (LGBTQ). </a:t>
            </a:r>
            <a:r>
              <a:rPr lang="en-US" sz="1100" i="0" dirty="0">
                <a:effectLst/>
                <a:latin typeface="Calibri" panose="020F0502020204030204" pitchFamily="34" charset="0"/>
                <a:ea typeface="Calibri" panose="020F0502020204030204" pitchFamily="34" charset="0"/>
                <a:cs typeface="Times New Roman" panose="02020603050405020304" pitchFamily="18" charset="0"/>
              </a:rPr>
              <a:t>American Psychiatric Association</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https://www.psychiatry.org/File%20Library/Psychiatrists/Cultural-Competency/Treating-Diverse-Populations/Best-Practices-LGBTQ-Patients.PDF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7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r>
              <a:rPr lang="en-US" sz="1100" dirty="0"/>
              <a:t> slide.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Roessel</a:t>
            </a:r>
            <a:r>
              <a:rPr lang="en-US" sz="1100" dirty="0"/>
              <a:t>, M. (n.d.).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Best Practice Highlights Indigenous/Native American Patients</a:t>
            </a:r>
            <a:r>
              <a:rPr lang="en-US" sz="1100" dirty="0">
                <a:effectLst/>
                <a:latin typeface="Calibri" panose="020F0502020204030204" pitchFamily="34" charset="0"/>
                <a:ea typeface="Calibri" panose="020F0502020204030204" pitchFamily="34" charset="0"/>
                <a:cs typeface="Times New Roman" panose="02020603050405020304" pitchFamily="18" charset="0"/>
              </a:rPr>
              <a:t>. American Psychiatric Association.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https://www.psychiatry.org/File%20Library/Psychiatrists/Cultural-Competency/Treating-Diverse-Populations/Best-Practices-NativeAmericans-Patients.pdf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44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Implicit Bias definition-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Implicit bias, also commonly known as unconscious bias, refers to the various social stereotypes and judgments that people unknowingly assign to others based on a variety of factors, such as their age, socioeconomic status, weight, gender, race, or sexual orientation. </a:t>
            </a:r>
          </a:p>
          <a:p>
            <a:r>
              <a:rPr lang="en-US" sz="1100" b="0" i="0" kern="1200" dirty="0">
                <a:solidFill>
                  <a:schemeClr val="tx1"/>
                </a:solidFill>
                <a:effectLst/>
                <a:latin typeface="+mn-lt"/>
                <a:ea typeface="+mn-ea"/>
                <a:cs typeface="+mn-cs"/>
              </a:rPr>
              <a:t>Types of Implicit Biases: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1. Race and Ethnicity Bias</a:t>
            </a:r>
          </a:p>
          <a:p>
            <a:r>
              <a:rPr lang="en-US" sz="1100" b="0" i="0" kern="1200" dirty="0">
                <a:solidFill>
                  <a:schemeClr val="tx1"/>
                </a:solidFill>
                <a:effectLst/>
                <a:latin typeface="+mn-lt"/>
                <a:ea typeface="+mn-ea"/>
                <a:cs typeface="+mn-cs"/>
              </a:rPr>
              <a:t>2. Age Bias</a:t>
            </a:r>
          </a:p>
          <a:p>
            <a:r>
              <a:rPr lang="en-US" sz="1100" b="0" i="0" kern="1200" dirty="0">
                <a:solidFill>
                  <a:schemeClr val="tx1"/>
                </a:solidFill>
                <a:effectLst/>
                <a:latin typeface="+mn-lt"/>
                <a:ea typeface="+mn-ea"/>
                <a:cs typeface="+mn-cs"/>
              </a:rPr>
              <a:t>3. Gender Bias</a:t>
            </a:r>
          </a:p>
          <a:p>
            <a:r>
              <a:rPr lang="en-US" sz="1100" b="0" i="0" kern="1200" dirty="0">
                <a:solidFill>
                  <a:schemeClr val="tx1"/>
                </a:solidFill>
                <a:effectLst/>
                <a:latin typeface="+mn-lt"/>
                <a:ea typeface="+mn-ea"/>
                <a:cs typeface="+mn-cs"/>
              </a:rPr>
              <a:t>4. LGBTQIA+ Community Bias</a:t>
            </a:r>
          </a:p>
          <a:p>
            <a:r>
              <a:rPr lang="en-US" sz="1100" b="0" i="0" kern="1200" dirty="0">
                <a:solidFill>
                  <a:schemeClr val="tx1"/>
                </a:solidFill>
                <a:effectLst/>
                <a:latin typeface="+mn-lt"/>
                <a:ea typeface="+mn-ea"/>
                <a:cs typeface="+mn-cs"/>
              </a:rPr>
              <a:t>5. Ability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Why is being aware of our otherwise unconscious biases, important for the assessment process? </a:t>
            </a:r>
          </a:p>
          <a:p>
            <a:pPr marL="228600" indent="-228600">
              <a:buFont typeface="+mj-lt"/>
              <a:buAutoNum type="arabicPeriod"/>
            </a:pPr>
            <a:r>
              <a:rPr lang="en-US" sz="1100" dirty="0"/>
              <a:t>What are some real-life examples of implicit bias having negative consequences in patient care? </a:t>
            </a:r>
          </a:p>
          <a:p>
            <a:pPr marL="228600" indent="-228600">
              <a:buFont typeface="+mj-lt"/>
              <a:buAutoNum type="arabicPeriod"/>
            </a:pPr>
            <a:endParaRPr lang="en-US" sz="1100" dirty="0"/>
          </a:p>
          <a:p>
            <a:pPr marL="0" indent="0">
              <a:buFont typeface="+mj-lt"/>
              <a:buNone/>
            </a:pPr>
            <a:r>
              <a:rPr lang="en-US" sz="1100" b="1" dirty="0"/>
              <a:t>Key Points: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We all have implicit bias. It doesn’t mean we are ‘bad people’</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Becoming aware of our own implicit bias contributes to us being better evaluators and assessors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Our brains are decoding millions of messages each day and distinguishing what’s real; and categorizing risks- implicit bias is our way of attempting to be more efficient however it can certainly damage the rapport we have with our patients.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Making a generalized assessment, and creating a course of action based on unconscious bias is what crosses a line of moral ethics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Types of Implicit Biases: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a:t>
            </a:r>
            <a:r>
              <a:rPr lang="en-US" sz="1200" b="1" i="0" kern="1200" dirty="0">
                <a:solidFill>
                  <a:schemeClr val="tx1"/>
                </a:solidFill>
                <a:effectLst/>
                <a:latin typeface="+mn-lt"/>
                <a:ea typeface="+mn-ea"/>
                <a:cs typeface="+mn-cs"/>
              </a:rPr>
              <a:t>Race and Ethnicity Bias</a:t>
            </a:r>
          </a:p>
          <a:p>
            <a:r>
              <a:rPr lang="en-US" sz="1200" b="0" i="0" kern="1200" dirty="0">
                <a:solidFill>
                  <a:schemeClr val="tx1"/>
                </a:solidFill>
                <a:effectLst/>
                <a:latin typeface="+mn-lt"/>
                <a:ea typeface="+mn-ea"/>
                <a:cs typeface="+mn-cs"/>
              </a:rPr>
              <a:t>2. Age Bias</a:t>
            </a:r>
          </a:p>
          <a:p>
            <a:r>
              <a:rPr lang="en-US" sz="1200" b="0" i="0" kern="1200" dirty="0">
                <a:solidFill>
                  <a:schemeClr val="tx1"/>
                </a:solidFill>
                <a:effectLst/>
                <a:latin typeface="+mn-lt"/>
                <a:ea typeface="+mn-ea"/>
                <a:cs typeface="+mn-cs"/>
              </a:rPr>
              <a:t>3. Gender Bias</a:t>
            </a:r>
          </a:p>
          <a:p>
            <a:r>
              <a:rPr lang="en-US" sz="1200" b="0" i="0" kern="1200" dirty="0">
                <a:solidFill>
                  <a:schemeClr val="tx1"/>
                </a:solidFill>
                <a:effectLst/>
                <a:latin typeface="+mn-lt"/>
                <a:ea typeface="+mn-ea"/>
                <a:cs typeface="+mn-cs"/>
              </a:rPr>
              <a:t>4. LGBTQIA+ Community Bias</a:t>
            </a:r>
          </a:p>
          <a:p>
            <a:r>
              <a:rPr lang="en-US" sz="1200" b="0" i="0" kern="1200" dirty="0">
                <a:solidFill>
                  <a:schemeClr val="tx1"/>
                </a:solidFill>
                <a:effectLst/>
                <a:latin typeface="+mn-lt"/>
                <a:ea typeface="+mn-ea"/>
                <a:cs typeface="+mn-cs"/>
              </a:rPr>
              <a:t>5. Ability Bias</a:t>
            </a:r>
          </a:p>
          <a:p>
            <a:r>
              <a:rPr lang="en-US" sz="1200" b="0" i="0" kern="1200" dirty="0">
                <a:solidFill>
                  <a:schemeClr val="tx1"/>
                </a:solidFill>
                <a:effectLst/>
                <a:latin typeface="+mn-lt"/>
                <a:ea typeface="+mn-ea"/>
                <a:cs typeface="+mn-cs"/>
              </a:rPr>
              <a:t>6. Other biases include: </a:t>
            </a:r>
          </a:p>
          <a:p>
            <a:r>
              <a:rPr lang="en-US" sz="1200" b="1" i="0" kern="1200" dirty="0">
                <a:solidFill>
                  <a:schemeClr val="tx1"/>
                </a:solidFill>
                <a:effectLst/>
                <a:latin typeface="+mn-lt"/>
                <a:ea typeface="+mn-ea"/>
                <a:cs typeface="+mn-cs"/>
              </a:rPr>
              <a:t>Affinity Bias:</a:t>
            </a:r>
            <a:r>
              <a:rPr lang="en-US" sz="1200" b="0" i="0" kern="1200" dirty="0">
                <a:solidFill>
                  <a:schemeClr val="tx1"/>
                </a:solidFill>
                <a:effectLst/>
                <a:latin typeface="+mn-lt"/>
                <a:ea typeface="+mn-ea"/>
                <a:cs typeface="+mn-cs"/>
              </a:rPr>
              <a:t> The tendency for individuals to gravitate toward people similar to themselves.</a:t>
            </a:r>
          </a:p>
          <a:p>
            <a:r>
              <a:rPr lang="en-US" sz="1200" b="1" i="0" kern="1200" dirty="0">
                <a:solidFill>
                  <a:schemeClr val="tx1"/>
                </a:solidFill>
                <a:effectLst/>
                <a:latin typeface="+mn-lt"/>
                <a:ea typeface="+mn-ea"/>
                <a:cs typeface="+mn-cs"/>
              </a:rPr>
              <a:t>Beauty Bias:</a:t>
            </a:r>
            <a:r>
              <a:rPr lang="en-US" sz="1200" b="0" i="0" kern="1200" dirty="0">
                <a:solidFill>
                  <a:schemeClr val="tx1"/>
                </a:solidFill>
                <a:effectLst/>
                <a:latin typeface="+mn-lt"/>
                <a:ea typeface="+mn-ea"/>
                <a:cs typeface="+mn-cs"/>
              </a:rPr>
              <a:t> The tendency for individuals to treat attractive people more favorably.</a:t>
            </a:r>
          </a:p>
          <a:p>
            <a:r>
              <a:rPr lang="en-US" sz="1200" b="1" i="0" kern="1200" dirty="0">
                <a:solidFill>
                  <a:schemeClr val="tx1"/>
                </a:solidFill>
                <a:effectLst/>
                <a:latin typeface="+mn-lt"/>
                <a:ea typeface="+mn-ea"/>
                <a:cs typeface="+mn-cs"/>
              </a:rPr>
              <a:t>Name Bias:</a:t>
            </a:r>
            <a:r>
              <a:rPr lang="en-US" sz="1200" b="0" i="0" kern="1200" dirty="0">
                <a:solidFill>
                  <a:schemeClr val="tx1"/>
                </a:solidFill>
                <a:effectLst/>
                <a:latin typeface="+mn-lt"/>
                <a:ea typeface="+mn-ea"/>
                <a:cs typeface="+mn-cs"/>
              </a:rPr>
              <a:t> The tendency for individuals to judge someone based on their name — and thus perceived background — which can negatively impact a company’s hiring processes.</a:t>
            </a:r>
          </a:p>
          <a:p>
            <a:r>
              <a:rPr lang="en-US" sz="1200" b="1" i="0" kern="1200" dirty="0">
                <a:solidFill>
                  <a:schemeClr val="tx1"/>
                </a:solidFill>
                <a:effectLst/>
                <a:latin typeface="+mn-lt"/>
                <a:ea typeface="+mn-ea"/>
                <a:cs typeface="+mn-cs"/>
              </a:rPr>
              <a:t>Weight Bias:</a:t>
            </a:r>
            <a:r>
              <a:rPr lang="en-US" sz="1200" b="0" i="0" kern="1200" dirty="0">
                <a:solidFill>
                  <a:schemeClr val="tx1"/>
                </a:solidFill>
                <a:effectLst/>
                <a:latin typeface="+mn-lt"/>
                <a:ea typeface="+mn-ea"/>
                <a:cs typeface="+mn-cs"/>
              </a:rPr>
              <a:t> The tendency for individuals to judge someone negatively, or assume negative things about them, if they’re overweight or underweight.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 example from 2018, two Black men walked into a Philadelphia Starbucks to attend a business meeting. The manager asked them to leave, and they declined, saying they were waiting for their associate. The manager called the police, who then arrested the men. In interviews after the arrest, the men said they believed the manager had targeted them because of their race. Starbucks responded by holding companywide training to “address implicit bias, promote conscious inclusion, and prevent discrimination.”</a:t>
            </a:r>
          </a:p>
          <a:p>
            <a:r>
              <a:rPr lang="en-US" sz="1200" b="0" i="0" kern="1200" dirty="0">
                <a:solidFill>
                  <a:schemeClr val="tx1"/>
                </a:solidFill>
                <a:effectLst/>
                <a:latin typeface="+mn-lt"/>
                <a:ea typeface="+mn-ea"/>
                <a:cs typeface="+mn-cs"/>
              </a:rPr>
              <a:t>Everyone holds implicit beliefs about various social groups, and these biases can have a negative impact in our social, study, and work environments. Implicit biases are harmful because they influence the way we perceive and interact with others — and can lead us to depersonalize people from different groups based on perceived characteristics. Learning to identify and overcome them is an important step toward overcoming prejudice and social and racial stereotypes.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live in a time where racial tensions are high, and differences are being met with acts of violence and civil discord. </a:t>
            </a:r>
          </a:p>
          <a:p>
            <a:r>
              <a:rPr lang="en-US" sz="1200" b="0" i="0" kern="1200" dirty="0">
                <a:solidFill>
                  <a:schemeClr val="tx1"/>
                </a:solidFill>
                <a:effectLst/>
                <a:latin typeface="+mn-lt"/>
                <a:ea typeface="+mn-ea"/>
                <a:cs typeface="+mn-cs"/>
              </a:rPr>
              <a:t>In a world of speed and convenience, it’s difficult to walk in any space without offending someone- </a:t>
            </a:r>
          </a:p>
          <a:p>
            <a:r>
              <a:rPr lang="en-US" sz="1200" b="0" i="0" kern="1200" dirty="0">
                <a:solidFill>
                  <a:schemeClr val="tx1"/>
                </a:solidFill>
                <a:effectLst/>
                <a:latin typeface="+mn-lt"/>
                <a:ea typeface="+mn-ea"/>
                <a:cs typeface="+mn-cs"/>
              </a:rPr>
              <a:t>So what are some ways we can overcome implicit bias?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Let’s discuss! What are some ways to overcome implicit bias.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***Ways to overcome implicit bias: </a:t>
            </a:r>
          </a:p>
          <a:p>
            <a:r>
              <a:rPr lang="en-US" sz="1200" b="1" i="0" kern="1200" dirty="0">
                <a:solidFill>
                  <a:schemeClr val="tx1"/>
                </a:solidFill>
                <a:effectLst/>
                <a:latin typeface="+mn-lt"/>
                <a:ea typeface="+mn-ea"/>
                <a:cs typeface="+mn-cs"/>
              </a:rPr>
              <a:t>Introspection:</a:t>
            </a:r>
            <a:r>
              <a:rPr lang="en-US" sz="1200" b="0" i="0" kern="1200" dirty="0">
                <a:solidFill>
                  <a:schemeClr val="tx1"/>
                </a:solidFill>
                <a:effectLst/>
                <a:latin typeface="+mn-lt"/>
                <a:ea typeface="+mn-ea"/>
                <a:cs typeface="+mn-cs"/>
              </a:rPr>
              <a:t> Set aside time to understand your biases by taking a personal inventory of them. This can be done by taking tests to identify the biases you may have.</a:t>
            </a:r>
          </a:p>
          <a:p>
            <a:r>
              <a:rPr lang="en-US" sz="1200" b="1" i="0" kern="1200" dirty="0">
                <a:solidFill>
                  <a:schemeClr val="tx1"/>
                </a:solidFill>
                <a:effectLst/>
                <a:latin typeface="+mn-lt"/>
                <a:ea typeface="+mn-ea"/>
                <a:cs typeface="+mn-cs"/>
              </a:rPr>
              <a:t>Mindfulness:</a:t>
            </a:r>
            <a:r>
              <a:rPr lang="en-US" sz="1200" b="0" i="0" kern="1200" dirty="0">
                <a:solidFill>
                  <a:schemeClr val="tx1"/>
                </a:solidFill>
                <a:effectLst/>
                <a:latin typeface="+mn-lt"/>
                <a:ea typeface="+mn-ea"/>
                <a:cs typeface="+mn-cs"/>
              </a:rPr>
              <a:t> Once you understand the biases you hold, be mindful that you’re more likely to give in to them when you’re under pressure or need to make quick decisions. If you’re feeling stressed, pause for a minute, collect yourself, and take a few deep breaths.</a:t>
            </a:r>
          </a:p>
          <a:p>
            <a:r>
              <a:rPr lang="en-US" sz="1200" b="1" i="0" kern="1200" dirty="0">
                <a:solidFill>
                  <a:schemeClr val="tx1"/>
                </a:solidFill>
                <a:effectLst/>
                <a:latin typeface="+mn-lt"/>
                <a:ea typeface="+mn-ea"/>
                <a:cs typeface="+mn-cs"/>
              </a:rPr>
              <a:t>Perspective-Taking:</a:t>
            </a:r>
            <a:r>
              <a:rPr lang="en-US" sz="1200" b="0" i="0" kern="1200" dirty="0">
                <a:solidFill>
                  <a:schemeClr val="tx1"/>
                </a:solidFill>
                <a:effectLst/>
                <a:latin typeface="+mn-lt"/>
                <a:ea typeface="+mn-ea"/>
                <a:cs typeface="+mn-cs"/>
              </a:rPr>
              <a:t> If you think you may be stereotyping people or groups, imagine what it would feel like for others to stereotype you.</a:t>
            </a:r>
          </a:p>
          <a:p>
            <a:r>
              <a:rPr lang="en-US" sz="1200" b="1" i="0" kern="1200" dirty="0">
                <a:solidFill>
                  <a:schemeClr val="tx1"/>
                </a:solidFill>
                <a:effectLst/>
                <a:latin typeface="+mn-lt"/>
                <a:ea typeface="+mn-ea"/>
                <a:cs typeface="+mn-cs"/>
              </a:rPr>
              <a:t>Learn to Slow Down:</a:t>
            </a:r>
            <a:r>
              <a:rPr lang="en-US" sz="1200" b="0" i="0" kern="1200" dirty="0">
                <a:solidFill>
                  <a:schemeClr val="tx1"/>
                </a:solidFill>
                <a:effectLst/>
                <a:latin typeface="+mn-lt"/>
                <a:ea typeface="+mn-ea"/>
                <a:cs typeface="+mn-cs"/>
              </a:rPr>
              <a:t> Before jumping to conclusions about others, remind yourself of positive examples of people from their age group, class, ethnicity, or sexual orientation. This can include friends; colleagues; or public figures, such as athletes, members of the clergy, or local leaders.</a:t>
            </a:r>
          </a:p>
          <a:p>
            <a:r>
              <a:rPr lang="en-US" sz="1200" b="1" i="0" kern="1200" dirty="0">
                <a:solidFill>
                  <a:schemeClr val="tx1"/>
                </a:solidFill>
                <a:effectLst/>
                <a:latin typeface="+mn-lt"/>
                <a:ea typeface="+mn-ea"/>
                <a:cs typeface="+mn-cs"/>
              </a:rPr>
              <a:t>Individualization:</a:t>
            </a:r>
            <a:r>
              <a:rPr lang="en-US" sz="1200" b="0" i="0" kern="1200" dirty="0">
                <a:solidFill>
                  <a:schemeClr val="tx1"/>
                </a:solidFill>
                <a:effectLst/>
                <a:latin typeface="+mn-lt"/>
                <a:ea typeface="+mn-ea"/>
                <a:cs typeface="+mn-cs"/>
              </a:rPr>
              <a:t> Remind yourself that all people have individual characteristics that are separate from others within their group. Focus on the things you have in common.</a:t>
            </a:r>
          </a:p>
          <a:p>
            <a:r>
              <a:rPr lang="en-US" sz="1200" b="1" i="0" kern="1200" dirty="0">
                <a:solidFill>
                  <a:schemeClr val="tx1"/>
                </a:solidFill>
                <a:effectLst/>
                <a:latin typeface="+mn-lt"/>
                <a:ea typeface="+mn-ea"/>
                <a:cs typeface="+mn-cs"/>
              </a:rPr>
              <a:t>Check Your Messaging:</a:t>
            </a:r>
            <a:r>
              <a:rPr lang="en-US" sz="1200" b="0" i="0" kern="1200" dirty="0">
                <a:solidFill>
                  <a:schemeClr val="tx1"/>
                </a:solidFill>
                <a:effectLst/>
                <a:latin typeface="+mn-lt"/>
                <a:ea typeface="+mn-ea"/>
                <a:cs typeface="+mn-cs"/>
              </a:rPr>
              <a:t> Instead of telling yourself that you don’t see people based on their color, class, or sexual orientation, learn to use statements that embrace inclusivity. For example, Apple Inc.’s inclusion statement circles around the topic of being different together: “At Apple, we’re not all the same, and that’s our greatest strength.”</a:t>
            </a:r>
          </a:p>
          <a:p>
            <a:r>
              <a:rPr lang="en-US" sz="1200" b="1" i="0" kern="1200" dirty="0">
                <a:solidFill>
                  <a:schemeClr val="tx1"/>
                </a:solidFill>
                <a:effectLst/>
                <a:latin typeface="+mn-lt"/>
                <a:ea typeface="+mn-ea"/>
                <a:cs typeface="+mn-cs"/>
              </a:rPr>
              <a:t>Institutionalize Fairness:</a:t>
            </a:r>
            <a:r>
              <a:rPr lang="en-US" sz="1200" b="0" i="0" kern="1200" dirty="0">
                <a:solidFill>
                  <a:schemeClr val="tx1"/>
                </a:solidFill>
                <a:effectLst/>
                <a:latin typeface="+mn-lt"/>
                <a:ea typeface="+mn-ea"/>
                <a:cs typeface="+mn-cs"/>
              </a:rPr>
              <a:t> In the workplace, learn to embrace and support diversity. </a:t>
            </a:r>
          </a:p>
          <a:p>
            <a:r>
              <a:rPr lang="en-US" sz="1200" b="1" i="0" kern="1200" dirty="0">
                <a:solidFill>
                  <a:schemeClr val="tx1"/>
                </a:solidFill>
                <a:effectLst/>
                <a:latin typeface="+mn-lt"/>
                <a:ea typeface="+mn-ea"/>
                <a:cs typeface="+mn-cs"/>
              </a:rPr>
              <a:t>Take Two:</a:t>
            </a:r>
            <a:r>
              <a:rPr lang="en-US" sz="1200" b="0" i="0" kern="1200" dirty="0">
                <a:solidFill>
                  <a:schemeClr val="tx1"/>
                </a:solidFill>
                <a:effectLst/>
                <a:latin typeface="+mn-lt"/>
                <a:ea typeface="+mn-ea"/>
                <a:cs typeface="+mn-cs"/>
              </a:rPr>
              <a:t> Overcoming unconscious biases takes time. Understand that this is a lifelong process and that deprogramming your biases requires constant mindfulness and work.</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0B0B6-4A54-0944-91E3-FECC2ED21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154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MATTER: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a:t>
            </a:r>
            <a:r>
              <a:rPr lang="en-US" dirty="0"/>
              <a:t> Other Types of Implicit Bias-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Other biases include: </a:t>
            </a:r>
          </a:p>
          <a:p>
            <a:r>
              <a:rPr lang="en-US" sz="1200" b="1" i="0" kern="1200" dirty="0">
                <a:solidFill>
                  <a:schemeClr val="tx1"/>
                </a:solidFill>
                <a:effectLst/>
                <a:latin typeface="+mn-lt"/>
                <a:ea typeface="+mn-ea"/>
                <a:cs typeface="+mn-cs"/>
              </a:rPr>
              <a:t>Affinity Bias:</a:t>
            </a:r>
            <a:r>
              <a:rPr lang="en-US" sz="1200" b="0" i="0" kern="1200" dirty="0">
                <a:solidFill>
                  <a:schemeClr val="tx1"/>
                </a:solidFill>
                <a:effectLst/>
                <a:latin typeface="+mn-lt"/>
                <a:ea typeface="+mn-ea"/>
                <a:cs typeface="+mn-cs"/>
              </a:rPr>
              <a:t> The tendency for individuals to gravitate toward people similar to themselves.</a:t>
            </a:r>
          </a:p>
          <a:p>
            <a:r>
              <a:rPr lang="en-US" sz="1200" b="1" i="0" kern="1200" dirty="0">
                <a:solidFill>
                  <a:schemeClr val="tx1"/>
                </a:solidFill>
                <a:effectLst/>
                <a:latin typeface="+mn-lt"/>
                <a:ea typeface="+mn-ea"/>
                <a:cs typeface="+mn-cs"/>
              </a:rPr>
              <a:t>Beauty Bias:</a:t>
            </a:r>
            <a:r>
              <a:rPr lang="en-US" sz="1200" b="0" i="0" kern="1200" dirty="0">
                <a:solidFill>
                  <a:schemeClr val="tx1"/>
                </a:solidFill>
                <a:effectLst/>
                <a:latin typeface="+mn-lt"/>
                <a:ea typeface="+mn-ea"/>
                <a:cs typeface="+mn-cs"/>
              </a:rPr>
              <a:t> The tendency for individuals to treat attractive people more favorably.</a:t>
            </a:r>
          </a:p>
          <a:p>
            <a:r>
              <a:rPr lang="en-US" sz="1200" b="1" i="0" kern="1200" dirty="0">
                <a:solidFill>
                  <a:schemeClr val="tx1"/>
                </a:solidFill>
                <a:effectLst/>
                <a:latin typeface="+mn-lt"/>
                <a:ea typeface="+mn-ea"/>
                <a:cs typeface="+mn-cs"/>
              </a:rPr>
              <a:t>Name Bias:</a:t>
            </a:r>
            <a:r>
              <a:rPr lang="en-US" sz="1200" b="0" i="0" kern="1200" dirty="0">
                <a:solidFill>
                  <a:schemeClr val="tx1"/>
                </a:solidFill>
                <a:effectLst/>
                <a:latin typeface="+mn-lt"/>
                <a:ea typeface="+mn-ea"/>
                <a:cs typeface="+mn-cs"/>
              </a:rPr>
              <a:t> The tendency for individuals to judge someone based on their name — and thus perceived background — which can negatively impact a company’s hiring processes.</a:t>
            </a:r>
          </a:p>
          <a:p>
            <a:r>
              <a:rPr lang="en-US" sz="1200" b="1" i="0" kern="1200" dirty="0">
                <a:solidFill>
                  <a:schemeClr val="tx1"/>
                </a:solidFill>
                <a:effectLst/>
                <a:latin typeface="+mn-lt"/>
                <a:ea typeface="+mn-ea"/>
                <a:cs typeface="+mn-cs"/>
              </a:rPr>
              <a:t>Weight Bias:</a:t>
            </a:r>
            <a:r>
              <a:rPr lang="en-US" sz="1200" b="0" i="0" kern="1200" dirty="0">
                <a:solidFill>
                  <a:schemeClr val="tx1"/>
                </a:solidFill>
                <a:effectLst/>
                <a:latin typeface="+mn-lt"/>
                <a:ea typeface="+mn-ea"/>
                <a:cs typeface="+mn-cs"/>
              </a:rPr>
              <a:t> The tendency for individuals to judge someone negatively, or assume negative things about them, if they’re overweight or underweight.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r>
              <a:rPr lang="en-US" b="1" dirty="0"/>
              <a:t>Potential Discussion Questions: </a:t>
            </a:r>
          </a:p>
          <a:p>
            <a:pPr marL="228600" indent="-228600">
              <a:buFont typeface="+mj-lt"/>
              <a:buAutoNum type="arabicPeriod"/>
            </a:pPr>
            <a:r>
              <a:rPr lang="en-US" dirty="0"/>
              <a:t>Describe a time you have either personally experienced or witnessed one or more of these other types of implicit bias in a healthcare (or behavioral healthcare) setting? </a:t>
            </a:r>
          </a:p>
          <a:p>
            <a:pPr marL="228600" indent="-228600">
              <a:buFont typeface="+mj-lt"/>
              <a:buAutoNum type="arabicPeriod"/>
            </a:pPr>
            <a:r>
              <a:rPr lang="en-US" dirty="0"/>
              <a:t>What are some differences between perhaps mispronouncing someone’s name and name bias? </a:t>
            </a:r>
          </a:p>
          <a:p>
            <a:pPr marL="228600" indent="-228600">
              <a:buFont typeface="+mj-lt"/>
              <a:buAutoNum type="arabicPeriod"/>
            </a:pPr>
            <a:r>
              <a:rPr lang="en-US" dirty="0"/>
              <a:t>What are the short-term and long-term effects of implicit bias in healthcare and behavioral healthcare?</a:t>
            </a:r>
          </a:p>
          <a:p>
            <a:pPr marL="228600" indent="-228600">
              <a:buFont typeface="+mj-lt"/>
              <a:buAutoNum type="arabicPeriod"/>
            </a:pPr>
            <a:endParaRPr lang="en-US" dirty="0"/>
          </a:p>
          <a:p>
            <a:pPr marL="0" indent="0">
              <a:buFont typeface="+mj-lt"/>
              <a:buNone/>
            </a:pPr>
            <a:endParaRPr lang="en-US" b="1" dirty="0"/>
          </a:p>
          <a:p>
            <a:pPr marL="0" indent="0">
              <a:buFont typeface="+mj-lt"/>
              <a:buNone/>
            </a:pPr>
            <a:r>
              <a:rPr lang="en-US" b="1" dirty="0"/>
              <a:t>Key Points: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Affinity bias poses a barrier to diversity, inclusion, and courageous conversations which challenges our perspectives creating new thoughts and opening opportunities for new, beliefs, feelings, behavior, and experiences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Beauty &amp; Weight biases contribute to a chief factor in behavioral health crises- which is body dysmorphia- Our views of our physical selves lends to the experience of several mood and anxiety symptoms, connected with behavioral health crises.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33</a:t>
            </a:fld>
            <a:endParaRPr lang="en-US"/>
          </a:p>
        </p:txBody>
      </p:sp>
    </p:spTree>
    <p:extLst>
      <p:ext uri="{BB962C8B-B14F-4D97-AF65-F5344CB8AC3E}">
        <p14:creationId xmlns:p14="http://schemas.microsoft.com/office/powerpoint/2010/main" val="2945457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b="0" i="1" kern="1200" dirty="0">
              <a:solidFill>
                <a:schemeClr val="bg1">
                  <a:lumMod val="50000"/>
                </a:schemeClr>
              </a:solidFill>
              <a:effectLst/>
              <a:latin typeface="+mn-lt"/>
              <a:ea typeface="+mn-ea"/>
              <a:cs typeface="+mn-cs"/>
            </a:endParaRPr>
          </a:p>
          <a:p>
            <a:endParaRPr lang="en-US" sz="1100" b="0" i="1" kern="1200" dirty="0">
              <a:solidFill>
                <a:schemeClr val="bg1">
                  <a:lumMod val="50000"/>
                </a:schemeClr>
              </a:solidFill>
              <a:effectLst/>
              <a:latin typeface="+mn-lt"/>
              <a:ea typeface="+mn-ea"/>
              <a:cs typeface="+mn-cs"/>
            </a:endParaRPr>
          </a:p>
          <a:p>
            <a:r>
              <a:rPr lang="en-US" sz="1100" b="0" i="1" kern="1200" dirty="0">
                <a:solidFill>
                  <a:schemeClr val="bg1">
                    <a:lumMod val="50000"/>
                  </a:schemeClr>
                </a:solidFill>
                <a:effectLst/>
                <a:latin typeface="+mn-lt"/>
                <a:ea typeface="+mn-ea"/>
                <a:cs typeface="+mn-cs"/>
              </a:rPr>
              <a:t>In an example from 2018, two Black men walked into a Philadelphia Starbucks to attend a business meeting. The manager asked them to leave, and they declined, saying they were waiting for their associate. The manager called the police, who then arrested the men. In interviews after the arrest, the men said they believed the manager had targeted them because of their race. Starbucks responded by holding companywide training to “address implicit bias, promote conscious inclusion, and prevent discrimination.”</a:t>
            </a:r>
          </a:p>
          <a:p>
            <a:endParaRPr lang="en-US" sz="1100" b="0" i="1" kern="1200" dirty="0">
              <a:solidFill>
                <a:schemeClr val="bg1">
                  <a:lumMod val="50000"/>
                </a:schemeClr>
              </a:solidFill>
              <a:effectLst/>
              <a:latin typeface="+mn-lt"/>
              <a:ea typeface="+mn-ea"/>
              <a:cs typeface="+mn-cs"/>
            </a:endParaRPr>
          </a:p>
          <a:p>
            <a:r>
              <a:rPr lang="en-US" sz="1100" b="0" i="1" kern="1200" dirty="0">
                <a:solidFill>
                  <a:schemeClr val="bg1">
                    <a:lumMod val="50000"/>
                  </a:schemeClr>
                </a:solidFill>
                <a:effectLst/>
                <a:latin typeface="+mn-lt"/>
                <a:ea typeface="+mn-ea"/>
                <a:cs typeface="+mn-cs"/>
              </a:rPr>
              <a:t>Everyone holds implicit beliefs about various social groups, and these biases can have a negative impact in our social, study, and work environments. Implicit biases are harmful because they influence the way we perceive and interact with others — and can lead us to depersonalize people from different groups based on perceived characteristics. Learning to identify and overcome them is an important step toward overcoming prejudice and social and racial stereotypes.</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34</a:t>
            </a:fld>
            <a:endParaRPr lang="en-US"/>
          </a:p>
        </p:txBody>
      </p:sp>
    </p:spTree>
    <p:extLst>
      <p:ext uri="{BB962C8B-B14F-4D97-AF65-F5344CB8AC3E}">
        <p14:creationId xmlns:p14="http://schemas.microsoft.com/office/powerpoint/2010/main" val="208671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According to the article, taking steps to recognize and correct unconscious assumptions toward groups can promote health equity. These eight tactics, which spell out “IMPLICIT,” can help you mitigate your own implicit biases. </a:t>
            </a:r>
          </a:p>
          <a:p>
            <a:endParaRPr lang="en-US" b="0" dirty="0"/>
          </a:p>
          <a:p>
            <a:r>
              <a:rPr lang="en-US" b="0" dirty="0"/>
              <a:t>The next few slides will explain some of these steps.</a:t>
            </a:r>
            <a:endParaRPr lang="en-US" b="1" dirty="0"/>
          </a:p>
          <a:p>
            <a:endParaRPr lang="en-US" b="1" dirty="0"/>
          </a:p>
          <a:p>
            <a:r>
              <a:rPr lang="en-US" b="1" dirty="0"/>
              <a:t>Reference</a:t>
            </a:r>
            <a:r>
              <a:rPr lang="en-US" dirty="0"/>
              <a:t>: </a:t>
            </a:r>
          </a:p>
          <a:p>
            <a:pPr rtl="0" fontAlgn="base"/>
            <a:r>
              <a:rPr lang="en-US" sz="1200" b="0" i="0" kern="1200" dirty="0">
                <a:solidFill>
                  <a:schemeClr val="tx1"/>
                </a:solidFill>
                <a:effectLst/>
                <a:latin typeface="+mn-lt"/>
                <a:ea typeface="+mn-ea"/>
                <a:cs typeface="+mn-cs"/>
              </a:rPr>
              <a:t>The American Academy of Family Physicians (AAFP) Article: “How to Identify, Understand, and Unlearn Implicit Bias in Patient Care”. Family Practice Manager. 2019;26(4):29-33. Dr. </a:t>
            </a:r>
            <a:r>
              <a:rPr lang="en-US" sz="1200" b="0" i="0" kern="1200" dirty="0" err="1">
                <a:solidFill>
                  <a:schemeClr val="tx1"/>
                </a:solidFill>
                <a:effectLst/>
                <a:latin typeface="+mn-lt"/>
                <a:ea typeface="+mn-ea"/>
                <a:cs typeface="+mn-cs"/>
              </a:rPr>
              <a:t>Edgoose</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35</a:t>
            </a:fld>
            <a:endParaRPr lang="en-US"/>
          </a:p>
        </p:txBody>
      </p:sp>
    </p:spTree>
    <p:extLst>
      <p:ext uri="{BB962C8B-B14F-4D97-AF65-F5344CB8AC3E}">
        <p14:creationId xmlns:p14="http://schemas.microsoft.com/office/powerpoint/2010/main" val="2885281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b="1" dirty="0"/>
              <a:t> </a:t>
            </a:r>
            <a:r>
              <a:rPr lang="en-US" sz="1100" b="0" dirty="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What do you do- How do you respond, when you take personal inventory and realize you hold potentially harmful implicit bias? – What is a group therapy exercise which supports making these kinds of shifts in attitude and perspective?</a:t>
            </a:r>
          </a:p>
          <a:p>
            <a:pPr marL="228600" indent="-228600">
              <a:buFont typeface="+mj-lt"/>
              <a:buAutoNum type="arabicPeriod"/>
            </a:pPr>
            <a:r>
              <a:rPr lang="en-US" sz="1100" dirty="0"/>
              <a:t>How do you plan to create more time to pause, breathe, and avoid making quick decisions? – What is a group therapy exercise which encourages this? </a:t>
            </a:r>
          </a:p>
          <a:p>
            <a:pPr marL="0" indent="0">
              <a:buFont typeface="+mj-lt"/>
              <a:buNone/>
            </a:pPr>
            <a:endParaRPr lang="en-US" sz="1100" dirty="0"/>
          </a:p>
          <a:p>
            <a:pPr marL="0" indent="0">
              <a:buFont typeface="+mj-lt"/>
              <a:buNone/>
            </a:pPr>
            <a:r>
              <a:rPr lang="en-US" sz="1100" b="1" dirty="0"/>
              <a:t>Key Points: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When we speak about the transition from the unconscious to conscious awareness, we must start with the most powerful act of consciousness which IS looking in the mirror! – Introspection is key to overcoming implicit bias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 Introspection is very much an independent activity, however modeling the appropriateness and a willingness to participate in this activity, and positively rewarding group members for their engagement are powerful tools, done in the group setting.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Setting aside time, unpacking pressure and stress, and avoiding quick decision-making are challenges for most of us who have a lot on our plates and who strive for peak performance and production. Practicing these healthy habits in a group setting is helpful to create a ‘muscle memory’ of the process.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1" dirty="0"/>
              <a:t>References</a:t>
            </a:r>
            <a:r>
              <a:rPr lang="en-US" sz="1100" dirty="0"/>
              <a:t>: </a:t>
            </a:r>
          </a:p>
          <a:p>
            <a:pPr rtl="0" fontAlgn="base"/>
            <a:r>
              <a:rPr lang="en-US" sz="1100" b="0" i="0" kern="1200" dirty="0">
                <a:solidFill>
                  <a:schemeClr val="tx1"/>
                </a:solidFill>
                <a:effectLst/>
                <a:latin typeface="+mn-lt"/>
                <a:ea typeface="+mn-ea"/>
                <a:cs typeface="+mn-cs"/>
              </a:rPr>
              <a:t>The American Academy of Family Physicians (AAFP) Article: “How to Identify, Understand, and Unlearn Implicit Bias in Patient Care”. Family Practice Manager. 2019;26(4):29-33. Dr. </a:t>
            </a:r>
            <a:r>
              <a:rPr lang="en-US" sz="1100" b="0" i="0" kern="1200" dirty="0" err="1">
                <a:solidFill>
                  <a:schemeClr val="tx1"/>
                </a:solidFill>
                <a:effectLst/>
                <a:latin typeface="+mn-lt"/>
                <a:ea typeface="+mn-ea"/>
                <a:cs typeface="+mn-cs"/>
              </a:rPr>
              <a:t>Edgoose</a:t>
            </a:r>
            <a:r>
              <a:rPr lang="en-US" sz="1100" b="0" i="0" kern="1200" dirty="0">
                <a:solidFill>
                  <a:schemeClr val="tx1"/>
                </a:solidFill>
                <a:effectLst/>
                <a:latin typeface="+mn-lt"/>
                <a:ea typeface="+mn-ea"/>
                <a:cs typeface="+mn-cs"/>
              </a:rPr>
              <a:t>.  </a:t>
            </a: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Smedley BD, Stith AY, Nelson AR, eds </a:t>
            </a:r>
            <a:r>
              <a:rPr lang="en-US" sz="1100" b="0" i="1" kern="1200" dirty="0">
                <a:solidFill>
                  <a:schemeClr val="tx1"/>
                </a:solidFill>
                <a:effectLst/>
                <a:latin typeface="+mn-lt"/>
                <a:ea typeface="+mn-ea"/>
                <a:cs typeface="+mn-cs"/>
              </a:rPr>
              <a:t>Unequal Treatment: Confronting Racial and Ethnic Disparities in Health Care</a:t>
            </a:r>
            <a:r>
              <a:rPr lang="en-US" sz="1100" b="0" i="0" kern="1200" dirty="0">
                <a:solidFill>
                  <a:schemeClr val="tx1"/>
                </a:solidFill>
                <a:effectLst/>
                <a:latin typeface="+mn-lt"/>
                <a:ea typeface="+mn-ea"/>
                <a:cs typeface="+mn-cs"/>
              </a:rPr>
              <a:t>. Washington, DC: Institute of Medicine, National Academy Press; 2003</a:t>
            </a:r>
          </a:p>
          <a:p>
            <a:pPr rtl="0" fontAlgn="base"/>
            <a:endParaRPr lang="en-US" sz="1100" b="0" i="0" kern="1200" dirty="0">
              <a:solidFill>
                <a:schemeClr val="tx1"/>
              </a:solidFill>
              <a:effectLst/>
              <a:latin typeface="+mn-lt"/>
              <a:ea typeface="+mn-ea"/>
              <a:cs typeface="+mn-cs"/>
            </a:endParaRPr>
          </a:p>
          <a:p>
            <a:pPr rtl="0" fontAlgn="base"/>
            <a:r>
              <a:rPr lang="en-US" sz="1100" b="1" dirty="0">
                <a:cs typeface="Calibri"/>
              </a:rPr>
              <a:t>Image Credit: </a:t>
            </a:r>
            <a:r>
              <a:rPr lang="en-US" sz="1100" b="0" dirty="0">
                <a:cs typeface="Calibri"/>
              </a:rPr>
              <a:t>Microsoft stock image</a:t>
            </a:r>
            <a:endParaRPr lang="en-US" b="0" dirty="0"/>
          </a:p>
        </p:txBody>
      </p:sp>
      <p:sp>
        <p:nvSpPr>
          <p:cNvPr id="4" name="Slide Number Placeholder 3"/>
          <p:cNvSpPr>
            <a:spLocks noGrp="1"/>
          </p:cNvSpPr>
          <p:nvPr>
            <p:ph type="sldNum" sz="quarter" idx="5"/>
          </p:nvPr>
        </p:nvSpPr>
        <p:spPr/>
        <p:txBody>
          <a:bodyPr/>
          <a:lstStyle/>
          <a:p>
            <a:fld id="{7E9730A5-E118-DD43-8C03-06ED1FCE0900}" type="slidenum">
              <a:rPr lang="en-US" smtClean="0"/>
              <a:t>36</a:t>
            </a:fld>
            <a:endParaRPr lang="en-US"/>
          </a:p>
        </p:txBody>
      </p:sp>
    </p:spTree>
    <p:extLst>
      <p:ext uri="{BB962C8B-B14F-4D97-AF65-F5344CB8AC3E}">
        <p14:creationId xmlns:p14="http://schemas.microsoft.com/office/powerpoint/2010/main" val="253468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What if the show WAS on the other foot? How would you feel if others were to stereotype you because of the ways you may be different? </a:t>
            </a:r>
          </a:p>
          <a:p>
            <a:pPr marL="228600" indent="-228600">
              <a:buFont typeface="+mj-lt"/>
              <a:buAutoNum type="arabicPeriod"/>
            </a:pPr>
            <a:r>
              <a:rPr lang="en-US" sz="1100" b="0" dirty="0"/>
              <a:t>What are some ways to draw upon positive examples of diverse cultural groups, if you have limited experiences with diverse cultural groups? Apply this to group therapy-</a:t>
            </a:r>
          </a:p>
          <a:p>
            <a:pPr marL="0" indent="0">
              <a:buFont typeface="+mj-lt"/>
              <a:buNone/>
            </a:pPr>
            <a:endParaRPr lang="en-US" sz="1100" b="1" dirty="0"/>
          </a:p>
          <a:p>
            <a:pPr marL="0" indent="0">
              <a:buFont typeface="+mj-lt"/>
              <a:buNone/>
            </a:pPr>
            <a:r>
              <a:rPr lang="en-US" sz="1100" b="1" dirty="0"/>
              <a:t>Key Points: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We’ve all heard the cliché, treat others how you want to be treated- but the </a:t>
            </a:r>
            <a:r>
              <a:rPr lang="en-US" sz="1100" b="0" i="1" kern="1200" dirty="0">
                <a:solidFill>
                  <a:schemeClr val="tx1"/>
                </a:solidFill>
                <a:effectLst/>
                <a:latin typeface="+mn-lt"/>
                <a:ea typeface="+mn-ea"/>
                <a:cs typeface="+mn-cs"/>
              </a:rPr>
              <a:t>Why? </a:t>
            </a:r>
            <a:r>
              <a:rPr lang="en-US" sz="1100" b="0" i="0" kern="1200" dirty="0">
                <a:solidFill>
                  <a:schemeClr val="tx1"/>
                </a:solidFill>
                <a:effectLst/>
                <a:latin typeface="+mn-lt"/>
                <a:ea typeface="+mn-ea"/>
                <a:cs typeface="+mn-cs"/>
              </a:rPr>
              <a:t>behind the saying is because we are constantly reshaping our identities; groups have such a power of influence in how each other reshapes the identity, so we are treating others the ways we want to be treated as a means for </a:t>
            </a:r>
            <a:r>
              <a:rPr lang="en-US" sz="1100" b="0" i="1" kern="1200" dirty="0">
                <a:solidFill>
                  <a:schemeClr val="tx1"/>
                </a:solidFill>
                <a:effectLst/>
                <a:latin typeface="+mn-lt"/>
                <a:ea typeface="+mn-ea"/>
                <a:cs typeface="+mn-cs"/>
              </a:rPr>
              <a:t>teaching</a:t>
            </a:r>
            <a:r>
              <a:rPr lang="en-US" sz="1100" b="0" i="0" kern="1200" dirty="0">
                <a:solidFill>
                  <a:schemeClr val="tx1"/>
                </a:solidFill>
                <a:effectLst/>
                <a:latin typeface="+mn-lt"/>
                <a:ea typeface="+mn-ea"/>
                <a:cs typeface="+mn-cs"/>
              </a:rPr>
              <a:t> others how we want to be treated, and group therapy empowers us to practice teaching these important points.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Group therapy is a safe space to process some of the intense feelings we experience, when bias has offended or worked against us.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Slowing down is the key! Time Management groups are appropriate spaces to practice the skill of overcoming implicit bias.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1" dirty="0"/>
              <a:t>References</a:t>
            </a:r>
            <a:r>
              <a:rPr lang="en-US" sz="1100" dirty="0"/>
              <a:t>: </a:t>
            </a:r>
          </a:p>
          <a:p>
            <a:pPr rtl="0" fontAlgn="base"/>
            <a:r>
              <a:rPr lang="en-US" sz="1100" b="0" i="0" kern="1200" dirty="0">
                <a:solidFill>
                  <a:schemeClr val="tx1"/>
                </a:solidFill>
                <a:effectLst/>
                <a:latin typeface="+mn-lt"/>
                <a:ea typeface="+mn-ea"/>
                <a:cs typeface="+mn-cs"/>
              </a:rPr>
              <a:t>The American Academy of Family Physicians (AAFP) Article: “How to Identify, Understand, and Unlearn Implicit Bias in Patient Care”. Family Practice Manager. 2019;26(4):29-33. Dr. </a:t>
            </a:r>
            <a:r>
              <a:rPr lang="en-US" sz="1100" b="0" i="0" kern="1200" dirty="0" err="1">
                <a:solidFill>
                  <a:schemeClr val="tx1"/>
                </a:solidFill>
                <a:effectLst/>
                <a:latin typeface="+mn-lt"/>
                <a:ea typeface="+mn-ea"/>
                <a:cs typeface="+mn-cs"/>
              </a:rPr>
              <a:t>Edgoose</a:t>
            </a:r>
            <a:r>
              <a:rPr lang="en-US" sz="1100" b="0" i="0" kern="1200" dirty="0">
                <a:solidFill>
                  <a:schemeClr val="tx1"/>
                </a:solidFill>
                <a:effectLst/>
                <a:latin typeface="+mn-lt"/>
                <a:ea typeface="+mn-ea"/>
                <a:cs typeface="+mn-cs"/>
              </a:rPr>
              <a:t>.  </a:t>
            </a: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Smedley BD, Stith AY, Nelson AR, eds </a:t>
            </a:r>
            <a:r>
              <a:rPr lang="en-US" sz="1100" b="0" i="1" kern="1200" dirty="0">
                <a:solidFill>
                  <a:schemeClr val="tx1"/>
                </a:solidFill>
                <a:effectLst/>
                <a:latin typeface="+mn-lt"/>
                <a:ea typeface="+mn-ea"/>
                <a:cs typeface="+mn-cs"/>
              </a:rPr>
              <a:t>Unequal Treatment: Confronting Racial and Ethnic Disparities in Health Care</a:t>
            </a:r>
            <a:r>
              <a:rPr lang="en-US" sz="1100" b="0" i="0" kern="1200" dirty="0">
                <a:solidFill>
                  <a:schemeClr val="tx1"/>
                </a:solidFill>
                <a:effectLst/>
                <a:latin typeface="+mn-lt"/>
                <a:ea typeface="+mn-ea"/>
                <a:cs typeface="+mn-cs"/>
              </a:rPr>
              <a:t>. Washington, DC: Institute of Medicine, National Academy Press; 2003</a:t>
            </a:r>
          </a:p>
          <a:p>
            <a:pPr rtl="0" fontAlgn="base"/>
            <a:endParaRPr lang="en-US" sz="1100" b="0" i="0" kern="1200" dirty="0">
              <a:solidFill>
                <a:schemeClr val="tx1"/>
              </a:solidFill>
              <a:effectLst/>
              <a:latin typeface="+mn-lt"/>
              <a:ea typeface="+mn-ea"/>
              <a:cs typeface="+mn-cs"/>
            </a:endParaRPr>
          </a:p>
          <a:p>
            <a:pPr rtl="0" fontAlgn="base"/>
            <a:r>
              <a:rPr lang="en-US" sz="1100" b="1" dirty="0">
                <a:cs typeface="Calibri"/>
              </a:rPr>
              <a:t>Image Credit: </a:t>
            </a:r>
            <a:r>
              <a:rPr lang="en-US" sz="1100" b="0" dirty="0">
                <a:cs typeface="Calibri"/>
              </a:rPr>
              <a:t>Microsoft stock image</a:t>
            </a:r>
            <a:endParaRPr lang="en-US" sz="1100" b="0" dirty="0"/>
          </a:p>
        </p:txBody>
      </p:sp>
      <p:sp>
        <p:nvSpPr>
          <p:cNvPr id="4" name="Slide Number Placeholder 3"/>
          <p:cNvSpPr>
            <a:spLocks noGrp="1"/>
          </p:cNvSpPr>
          <p:nvPr>
            <p:ph type="sldNum" sz="quarter" idx="5"/>
          </p:nvPr>
        </p:nvSpPr>
        <p:spPr/>
        <p:txBody>
          <a:bodyPr/>
          <a:lstStyle/>
          <a:p>
            <a:fld id="{7E9730A5-E118-DD43-8C03-06ED1FCE0900}" type="slidenum">
              <a:rPr lang="en-US" smtClean="0"/>
              <a:t>37</a:t>
            </a:fld>
            <a:endParaRPr lang="en-US"/>
          </a:p>
        </p:txBody>
      </p:sp>
    </p:spTree>
    <p:extLst>
      <p:ext uri="{BB962C8B-B14F-4D97-AF65-F5344CB8AC3E}">
        <p14:creationId xmlns:p14="http://schemas.microsoft.com/office/powerpoint/2010/main" val="2651065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b="1" dirty="0"/>
              <a:t> </a:t>
            </a:r>
            <a:r>
              <a:rPr lang="en-US" sz="1100" b="0" dirty="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lumMod val="50000"/>
                </a:schemeClr>
              </a:solidFill>
            </a:endParaRPr>
          </a:p>
          <a:p>
            <a:r>
              <a:rPr lang="en-US" sz="1100" b="1" dirty="0"/>
              <a:t>References</a:t>
            </a:r>
            <a:r>
              <a:rPr lang="en-US" sz="1100" dirty="0"/>
              <a:t>: </a:t>
            </a:r>
          </a:p>
          <a:p>
            <a:pPr rtl="0" fontAlgn="base"/>
            <a:r>
              <a:rPr lang="en-US" sz="1100" b="0" i="0" kern="1200" dirty="0">
                <a:solidFill>
                  <a:schemeClr val="tx1"/>
                </a:solidFill>
                <a:effectLst/>
                <a:latin typeface="+mn-lt"/>
                <a:ea typeface="+mn-ea"/>
                <a:cs typeface="+mn-cs"/>
              </a:rPr>
              <a:t>The American Academy of Family Physicians (AAFP) Article: “How to Identify, Understand, and Unlearn Implicit Bias in Patient Care”. Family Practice Manager. 2019;26(4):29-33. Dr. </a:t>
            </a:r>
            <a:r>
              <a:rPr lang="en-US" sz="1100" b="0" i="0" kern="1200" dirty="0" err="1">
                <a:solidFill>
                  <a:schemeClr val="tx1"/>
                </a:solidFill>
                <a:effectLst/>
                <a:latin typeface="+mn-lt"/>
                <a:ea typeface="+mn-ea"/>
                <a:cs typeface="+mn-cs"/>
              </a:rPr>
              <a:t>Edgoose</a:t>
            </a:r>
            <a:r>
              <a:rPr lang="en-US" sz="1100" b="0" i="0" kern="1200" dirty="0">
                <a:solidFill>
                  <a:schemeClr val="tx1"/>
                </a:solidFill>
                <a:effectLst/>
                <a:latin typeface="+mn-lt"/>
                <a:ea typeface="+mn-ea"/>
                <a:cs typeface="+mn-cs"/>
              </a:rPr>
              <a:t>.  </a:t>
            </a: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Smedley BD, Stith AY, Nelson AR, eds </a:t>
            </a:r>
            <a:r>
              <a:rPr lang="en-US" sz="1100" b="0" i="1" kern="1200" dirty="0">
                <a:solidFill>
                  <a:schemeClr val="tx1"/>
                </a:solidFill>
                <a:effectLst/>
                <a:latin typeface="+mn-lt"/>
                <a:ea typeface="+mn-ea"/>
                <a:cs typeface="+mn-cs"/>
              </a:rPr>
              <a:t>Unequal Treatment: Confronting Racial and Ethnic Disparities in Health Care</a:t>
            </a:r>
            <a:r>
              <a:rPr lang="en-US" sz="1100" b="0" i="0" kern="1200" dirty="0">
                <a:solidFill>
                  <a:schemeClr val="tx1"/>
                </a:solidFill>
                <a:effectLst/>
                <a:latin typeface="+mn-lt"/>
                <a:ea typeface="+mn-ea"/>
                <a:cs typeface="+mn-cs"/>
              </a:rPr>
              <a:t>. Washington, DC: Institute of Medicine, National Academy Press; 2003</a:t>
            </a:r>
          </a:p>
          <a:p>
            <a:pPr rtl="0" fontAlgn="base"/>
            <a:endParaRPr lang="en-US" sz="1100" b="0" i="0" kern="1200" dirty="0">
              <a:solidFill>
                <a:schemeClr val="tx1"/>
              </a:solidFill>
              <a:effectLst/>
              <a:latin typeface="+mn-lt"/>
              <a:ea typeface="+mn-ea"/>
              <a:cs typeface="+mn-cs"/>
            </a:endParaRPr>
          </a:p>
          <a:p>
            <a:pPr rtl="0" fontAlgn="base"/>
            <a:r>
              <a:rPr lang="en-US" sz="1100" b="1" dirty="0">
                <a:cs typeface="Calibri"/>
              </a:rPr>
              <a:t>Image Credit: </a:t>
            </a:r>
            <a:r>
              <a:rPr lang="en-US" sz="1100" b="0" dirty="0">
                <a:cs typeface="Calibri"/>
              </a:rPr>
              <a:t>Microsoft stock image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39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b="1" dirty="0"/>
              <a:t> </a:t>
            </a:r>
            <a:r>
              <a:rPr lang="en-US" sz="1100" b="0" dirty="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lumMod val="50000"/>
                </a:schemeClr>
              </a:solidFill>
            </a:endParaRPr>
          </a:p>
          <a:p>
            <a:r>
              <a:rPr lang="en-US" sz="1100" b="1" dirty="0"/>
              <a:t>References</a:t>
            </a:r>
            <a:r>
              <a:rPr lang="en-US" sz="1100" dirty="0"/>
              <a:t>: </a:t>
            </a:r>
          </a:p>
          <a:p>
            <a:pPr rtl="0" fontAlgn="base"/>
            <a:r>
              <a:rPr lang="en-US" sz="1100" b="0" i="0" kern="1200" dirty="0">
                <a:solidFill>
                  <a:schemeClr val="tx1"/>
                </a:solidFill>
                <a:effectLst/>
                <a:latin typeface="+mn-lt"/>
                <a:ea typeface="+mn-ea"/>
                <a:cs typeface="+mn-cs"/>
              </a:rPr>
              <a:t>The American Academy of Family Physicians (AAFP) Article: “How to Identify, Understand, and Unlearn Implicit Bias in Patient Care”. Family Practice Manager. 2019;26(4):29-33. Dr. </a:t>
            </a:r>
            <a:r>
              <a:rPr lang="en-US" sz="1100" b="0" i="0" kern="1200" dirty="0" err="1">
                <a:solidFill>
                  <a:schemeClr val="tx1"/>
                </a:solidFill>
                <a:effectLst/>
                <a:latin typeface="+mn-lt"/>
                <a:ea typeface="+mn-ea"/>
                <a:cs typeface="+mn-cs"/>
              </a:rPr>
              <a:t>Edgoose</a:t>
            </a:r>
            <a:r>
              <a:rPr lang="en-US" sz="1100" b="0" i="0" kern="1200" dirty="0">
                <a:solidFill>
                  <a:schemeClr val="tx1"/>
                </a:solidFill>
                <a:effectLst/>
                <a:latin typeface="+mn-lt"/>
                <a:ea typeface="+mn-ea"/>
                <a:cs typeface="+mn-cs"/>
              </a:rPr>
              <a:t>.  </a:t>
            </a: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Smedley BD, Stith AY, Nelson AR, eds </a:t>
            </a:r>
            <a:r>
              <a:rPr lang="en-US" sz="1100" b="0" i="1" kern="1200" dirty="0">
                <a:solidFill>
                  <a:schemeClr val="tx1"/>
                </a:solidFill>
                <a:effectLst/>
                <a:latin typeface="+mn-lt"/>
                <a:ea typeface="+mn-ea"/>
                <a:cs typeface="+mn-cs"/>
              </a:rPr>
              <a:t>Unequal Treatment: Confronting Racial and Ethnic Disparities in Health Care</a:t>
            </a:r>
            <a:r>
              <a:rPr lang="en-US" sz="1100" b="0" i="0" kern="1200" dirty="0">
                <a:solidFill>
                  <a:schemeClr val="tx1"/>
                </a:solidFill>
                <a:effectLst/>
                <a:latin typeface="+mn-lt"/>
                <a:ea typeface="+mn-ea"/>
                <a:cs typeface="+mn-cs"/>
              </a:rPr>
              <a:t>. Washington, DC: Institute of Medicine, National Academy Press; 2003</a:t>
            </a:r>
          </a:p>
          <a:p>
            <a:pPr rtl="0" fontAlgn="base"/>
            <a:endParaRPr lang="en-US" sz="1100" b="0" i="0" kern="1200" dirty="0">
              <a:solidFill>
                <a:schemeClr val="tx1"/>
              </a:solidFill>
              <a:effectLst/>
              <a:latin typeface="+mn-lt"/>
              <a:ea typeface="+mn-ea"/>
              <a:cs typeface="+mn-cs"/>
            </a:endParaRPr>
          </a:p>
          <a:p>
            <a:pPr rtl="0" fontAlgn="base"/>
            <a:r>
              <a:rPr lang="en-US" sz="1100" b="1" dirty="0">
                <a:cs typeface="Calibri"/>
              </a:rPr>
              <a:t>Image Credit: </a:t>
            </a:r>
            <a:r>
              <a:rPr lang="en-US" sz="1100" b="0" dirty="0">
                <a:cs typeface="Calibri"/>
              </a:rPr>
              <a:t>Microsoft stock image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0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CULTURAL CONSIDERATIONS</a:t>
            </a:r>
          </a:p>
          <a:p>
            <a:endParaRPr lang="en-US" sz="1100" dirty="0"/>
          </a:p>
          <a:p>
            <a:r>
              <a:rPr lang="en-US" sz="1100" b="1" dirty="0">
                <a:cs typeface="Calibri"/>
              </a:rPr>
              <a:t>Transition Slide: </a:t>
            </a:r>
            <a:r>
              <a:rPr lang="en-US" sz="1100" b="0" dirty="0">
                <a:cs typeface="Calibri"/>
              </a:rPr>
              <a:t>The next few slides will </a:t>
            </a:r>
            <a:r>
              <a:rPr lang="en-US" sz="1100" dirty="0">
                <a:cs typeface="Calibri"/>
              </a:rPr>
              <a:t>review Cultural Considerations and how culture impacts a person.</a:t>
            </a:r>
          </a:p>
          <a:p>
            <a:endParaRPr lang="en-US" sz="1100" dirty="0"/>
          </a:p>
          <a:p>
            <a:r>
              <a:rPr lang="en-US" sz="1100" b="1" dirty="0"/>
              <a:t>Image Credit: </a:t>
            </a:r>
            <a:r>
              <a:rPr lang="en-US" sz="1100" dirty="0"/>
              <a:t>Flickr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137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SUBJECT MATTER: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40</a:t>
            </a:fld>
            <a:endParaRPr lang="en-US"/>
          </a:p>
        </p:txBody>
      </p:sp>
    </p:spTree>
    <p:extLst>
      <p:ext uri="{BB962C8B-B14F-4D97-AF65-F5344CB8AC3E}">
        <p14:creationId xmlns:p14="http://schemas.microsoft.com/office/powerpoint/2010/main" val="2804997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a:lnSpc>
                <a:spcPct val="100000"/>
              </a:lnSpc>
              <a:spcBef>
                <a:spcPts val="0"/>
              </a:spcBef>
              <a:spcAft>
                <a:spcPts val="0"/>
              </a:spcAft>
              <a:buClrTx/>
              <a:buSzTx/>
              <a:buFontTx/>
              <a:buNone/>
              <a:tabLst/>
              <a:defRPr/>
            </a:pPr>
            <a:endParaRPr lang="en-US" sz="1100" dirty="0">
              <a:cs typeface="Calibri"/>
            </a:endParaRPr>
          </a:p>
          <a:p>
            <a:pPr>
              <a:defRPr/>
            </a:pPr>
            <a:r>
              <a:rPr lang="en-US" sz="1100" b="1" dirty="0">
                <a:cs typeface="Calibri"/>
              </a:rPr>
              <a:t>READ</a:t>
            </a:r>
            <a:r>
              <a:rPr lang="en-US" sz="1100" dirty="0">
                <a:cs typeface="Calibri"/>
              </a:rPr>
              <a:t> slide.  </a:t>
            </a:r>
          </a:p>
          <a:p>
            <a:pPr>
              <a:defRPr/>
            </a:pPr>
            <a:endParaRPr lang="en-US" sz="1100" dirty="0">
              <a:cs typeface="Calibri"/>
            </a:endParaRPr>
          </a:p>
          <a:p>
            <a:pPr>
              <a:defRPr/>
            </a:pPr>
            <a:r>
              <a:rPr lang="en-US" sz="1100" dirty="0">
                <a:cs typeface="Calibri"/>
              </a:rPr>
              <a:t>This is an important component of the work you will do in the helping field.  We must see each person as an individual and incorporate interventions applicable to who is sitting across from you. </a:t>
            </a:r>
          </a:p>
          <a:p>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Reference: </a:t>
            </a:r>
            <a:r>
              <a:rPr lang="en-US" sz="1200" b="0" i="0" kern="1200" dirty="0">
                <a:solidFill>
                  <a:schemeClr val="tx1"/>
                </a:solidFill>
                <a:effectLst/>
                <a:latin typeface="+mn-lt"/>
                <a:ea typeface="+mn-ea"/>
                <a:cs typeface="+mn-cs"/>
              </a:rPr>
              <a:t>Butler M, </a:t>
            </a:r>
            <a:r>
              <a:rPr lang="en-US" sz="1200" b="0" i="0" kern="1200" dirty="0" err="1">
                <a:solidFill>
                  <a:schemeClr val="tx1"/>
                </a:solidFill>
                <a:effectLst/>
                <a:latin typeface="+mn-lt"/>
                <a:ea typeface="+mn-ea"/>
                <a:cs typeface="+mn-cs"/>
              </a:rPr>
              <a:t>McCreedy</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Schwer</a:t>
            </a:r>
            <a:r>
              <a:rPr lang="en-US" sz="1200" b="0" i="0" kern="1200" dirty="0">
                <a:solidFill>
                  <a:schemeClr val="tx1"/>
                </a:solidFill>
                <a:effectLst/>
                <a:latin typeface="+mn-lt"/>
                <a:ea typeface="+mn-ea"/>
                <a:cs typeface="+mn-cs"/>
              </a:rPr>
              <a:t> N, Burgess D, Call K, </a:t>
            </a:r>
            <a:r>
              <a:rPr lang="en-US" sz="1200" b="0" i="0" kern="1200" dirty="0" err="1">
                <a:solidFill>
                  <a:schemeClr val="tx1"/>
                </a:solidFill>
                <a:effectLst/>
                <a:latin typeface="+mn-lt"/>
                <a:ea typeface="+mn-ea"/>
                <a:cs typeface="+mn-cs"/>
              </a:rPr>
              <a:t>Przedworski</a:t>
            </a:r>
            <a:r>
              <a:rPr lang="en-US" sz="1200" b="0" i="0" kern="1200" dirty="0">
                <a:solidFill>
                  <a:schemeClr val="tx1"/>
                </a:solidFill>
                <a:effectLst/>
                <a:latin typeface="+mn-lt"/>
                <a:ea typeface="+mn-ea"/>
                <a:cs typeface="+mn-cs"/>
              </a:rPr>
              <a:t> J, Rosser S, Larson S, Allen M, Fu S, Kane RL. Improving Cultural Competence To Reduce Health Disparities. Comparative Effectiveness Review No. 170. (Prepared by the Minnesota Evidence-Based Practice Center under Contract No. 290-2012-00016-I.) AHRQ Publication No. 16EHC006-EF. Rockville, MD: Agency for Healthcare Research and Quality; March 2016. </a:t>
            </a:r>
            <a:r>
              <a:rPr lang="en-US" sz="1200" b="0" i="0" kern="1200" dirty="0">
                <a:solidFill>
                  <a:schemeClr val="tx1"/>
                </a:solidFill>
                <a:effectLst/>
                <a:latin typeface="+mn-lt"/>
                <a:ea typeface="+mn-ea"/>
                <a:cs typeface="+mn-cs"/>
                <a:hlinkClick r:id="rId3"/>
              </a:rPr>
              <a:t>www.effectivehealthcare.ahrq.gov/reports/final.cfm</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kumimoji="0" lang="en-US" altLang="en-US" sz="1200" b="0" i="0" u="none" strike="noStrike" cap="none" normalizeH="0" baseline="0" dirty="0">
                <a:ln>
                  <a:noFill/>
                </a:ln>
                <a:solidFill>
                  <a:schemeClr val="bg1">
                    <a:lumMod val="50000"/>
                  </a:schemeClr>
                </a:solidFill>
                <a:effectLst/>
                <a:latin typeface="+mn-lt"/>
              </a:rPr>
              <a:t> </a:t>
            </a:r>
          </a:p>
          <a:p>
            <a:endParaRPr lang="en-US" b="1"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41</a:t>
            </a:fld>
            <a:endParaRPr lang="en-US"/>
          </a:p>
        </p:txBody>
      </p:sp>
    </p:spTree>
    <p:extLst>
      <p:ext uri="{BB962C8B-B14F-4D97-AF65-F5344CB8AC3E}">
        <p14:creationId xmlns:p14="http://schemas.microsoft.com/office/powerpoint/2010/main" val="3430050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MATTER: CULTURAL CONSIDERATIONS</a:t>
            </a:r>
          </a:p>
          <a:p>
            <a:endParaRPr lang="en-US" dirty="0">
              <a:cs typeface="Calibri"/>
            </a:endParaRPr>
          </a:p>
          <a:p>
            <a:r>
              <a:rPr lang="en-US" dirty="0">
                <a:cs typeface="Calibri"/>
              </a:rPr>
              <a:t>READ slide.  </a:t>
            </a:r>
          </a:p>
          <a:p>
            <a:endParaRPr lang="en-US" b="1" dirty="0">
              <a:cs typeface="Calibri"/>
            </a:endParaRPr>
          </a:p>
          <a:p>
            <a:r>
              <a:rPr lang="en-US" b="1" dirty="0">
                <a:cs typeface="Calibri"/>
              </a:rPr>
              <a:t>Discussion Points:</a:t>
            </a:r>
          </a:p>
          <a:p>
            <a:r>
              <a:rPr lang="en-US" dirty="0">
                <a:cs typeface="Calibri"/>
              </a:rPr>
              <a:t>Being </a:t>
            </a:r>
            <a:r>
              <a:rPr lang="en-US" u="sng" dirty="0">
                <a:cs typeface="Calibri"/>
              </a:rPr>
              <a:t>competent</a:t>
            </a:r>
            <a:r>
              <a:rPr lang="en-US" dirty="0">
                <a:cs typeface="Calibri"/>
              </a:rPr>
              <a:t> is different than being </a:t>
            </a:r>
            <a:r>
              <a:rPr lang="en-US" u="sng" dirty="0">
                <a:cs typeface="Calibri"/>
              </a:rPr>
              <a:t>confident</a:t>
            </a:r>
            <a:r>
              <a:rPr lang="en-US" dirty="0">
                <a:cs typeface="Calibri"/>
              </a:rPr>
              <a:t>.  What are the noted differences between confidence and competence?</a:t>
            </a:r>
          </a:p>
          <a:p>
            <a:r>
              <a:rPr lang="en-US" dirty="0">
                <a:cs typeface="Calibri"/>
              </a:rPr>
              <a:t>Responses include along the lines of the following: Competence is how good you are at something.  Confidence is how good you think you are at something.</a:t>
            </a:r>
          </a:p>
          <a:p>
            <a:endParaRPr lang="en-US" dirty="0">
              <a:cs typeface="Calibri"/>
            </a:endParaRPr>
          </a:p>
          <a:p>
            <a:r>
              <a:rPr lang="en-US" dirty="0">
                <a:cs typeface="Calibri"/>
              </a:rPr>
              <a:t>How does someone become culturally competent?</a:t>
            </a:r>
          </a:p>
          <a:p>
            <a:pPr marL="171450" indent="-171450">
              <a:buFont typeface="Arial"/>
              <a:buChar char="•"/>
            </a:pPr>
            <a:r>
              <a:rPr lang="en-US" dirty="0">
                <a:cs typeface="Calibri"/>
              </a:rPr>
              <a:t>Reading books about cultural awareness, or about a culture specifically.</a:t>
            </a:r>
          </a:p>
          <a:p>
            <a:pPr marL="171450" indent="-171450">
              <a:buFont typeface="Arial"/>
              <a:buChar char="•"/>
            </a:pPr>
            <a:r>
              <a:rPr lang="en-US" dirty="0">
                <a:cs typeface="Calibri"/>
              </a:rPr>
              <a:t>Inquiring with those you come into contact with how their culture impacted their upbringing, how they conceptualize drug/alcohol addiction, </a:t>
            </a:r>
          </a:p>
          <a:p>
            <a:pPr marL="171450" indent="-171450">
              <a:buFont typeface="Arial"/>
              <a:buChar char="•"/>
            </a:pPr>
            <a:endParaRPr lang="en-US" dirty="0">
              <a:cs typeface="Calibri"/>
            </a:endParaRPr>
          </a:p>
          <a:p>
            <a:pPr marL="0" indent="0">
              <a:buFont typeface="Arial"/>
              <a:buNone/>
            </a:pPr>
            <a:r>
              <a:rPr lang="en-US" b="1" dirty="0">
                <a:cs typeface="Calibri"/>
              </a:rPr>
              <a:t>Image Credit: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Reference: </a:t>
            </a:r>
            <a:r>
              <a:rPr lang="en-US" sz="1200" b="0" i="0" kern="1200" dirty="0">
                <a:solidFill>
                  <a:schemeClr val="tx1"/>
                </a:solidFill>
                <a:effectLst/>
                <a:latin typeface="+mn-lt"/>
                <a:ea typeface="+mn-ea"/>
                <a:cs typeface="+mn-cs"/>
              </a:rPr>
              <a:t>Butler M, </a:t>
            </a:r>
            <a:r>
              <a:rPr lang="en-US" sz="1200" b="0" i="0" kern="1200" dirty="0" err="1">
                <a:solidFill>
                  <a:schemeClr val="tx1"/>
                </a:solidFill>
                <a:effectLst/>
                <a:latin typeface="+mn-lt"/>
                <a:ea typeface="+mn-ea"/>
                <a:cs typeface="+mn-cs"/>
              </a:rPr>
              <a:t>McCreedy</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Schwer</a:t>
            </a:r>
            <a:r>
              <a:rPr lang="en-US" sz="1200" b="0" i="0" kern="1200" dirty="0">
                <a:solidFill>
                  <a:schemeClr val="tx1"/>
                </a:solidFill>
                <a:effectLst/>
                <a:latin typeface="+mn-lt"/>
                <a:ea typeface="+mn-ea"/>
                <a:cs typeface="+mn-cs"/>
              </a:rPr>
              <a:t> N, Burgess D, Call K, </a:t>
            </a:r>
            <a:r>
              <a:rPr lang="en-US" sz="1200" b="0" i="0" kern="1200" dirty="0" err="1">
                <a:solidFill>
                  <a:schemeClr val="tx1"/>
                </a:solidFill>
                <a:effectLst/>
                <a:latin typeface="+mn-lt"/>
                <a:ea typeface="+mn-ea"/>
                <a:cs typeface="+mn-cs"/>
              </a:rPr>
              <a:t>Przedworski</a:t>
            </a:r>
            <a:r>
              <a:rPr lang="en-US" sz="1200" b="0" i="0" kern="1200" dirty="0">
                <a:solidFill>
                  <a:schemeClr val="tx1"/>
                </a:solidFill>
                <a:effectLst/>
                <a:latin typeface="+mn-lt"/>
                <a:ea typeface="+mn-ea"/>
                <a:cs typeface="+mn-cs"/>
              </a:rPr>
              <a:t> J, Rosser S, Larson S, Allen M, Fu S, Kane RL. Improving Cultural Competence To Reduce Health Disparities. Comparative Effectiveness Review No. 170. (Prepared by the Minnesota Evidence-Based Practice Center under Contract No. 290-2012-00016-I.) AHRQ Publication No. 16EHC006-EF. Rockville, MD: Agency for Healthcare Research and Quality; March 2016. </a:t>
            </a:r>
            <a:r>
              <a:rPr lang="en-US" sz="1200" b="0" i="0" kern="1200" dirty="0">
                <a:solidFill>
                  <a:schemeClr val="tx1"/>
                </a:solidFill>
                <a:effectLst/>
                <a:latin typeface="+mn-lt"/>
                <a:ea typeface="+mn-ea"/>
                <a:cs typeface="+mn-cs"/>
                <a:hlinkClick r:id="rId3"/>
              </a:rPr>
              <a:t>www.effectivehealthcare.ahrq.gov/reports/final.cfm</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kumimoji="0" lang="en-US" altLang="en-US" sz="1200" b="0" i="0" u="none" strike="noStrike" cap="none" normalizeH="0" baseline="0" dirty="0">
                <a:ln>
                  <a:noFill/>
                </a:ln>
                <a:solidFill>
                  <a:schemeClr val="bg1">
                    <a:lumMod val="50000"/>
                  </a:schemeClr>
                </a:solidFill>
                <a:effectLst/>
                <a:latin typeface="+mn-lt"/>
              </a:rPr>
              <a:t> </a:t>
            </a: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42</a:t>
            </a:fld>
            <a:endParaRPr lang="en-US"/>
          </a:p>
        </p:txBody>
      </p:sp>
    </p:spTree>
    <p:extLst>
      <p:ext uri="{BB962C8B-B14F-4D97-AF65-F5344CB8AC3E}">
        <p14:creationId xmlns:p14="http://schemas.microsoft.com/office/powerpoint/2010/main" val="692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MATTER: CULTURAL CONSIDERATIONS</a:t>
            </a:r>
          </a:p>
          <a:p>
            <a:endParaRPr lang="en-US" dirty="0">
              <a:cs typeface="Calibri"/>
            </a:endParaRPr>
          </a:p>
          <a:p>
            <a:r>
              <a:rPr lang="en-US" dirty="0">
                <a:cs typeface="Calibri"/>
              </a:rPr>
              <a:t>READ slide.</a:t>
            </a:r>
          </a:p>
          <a:p>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Reference: </a:t>
            </a:r>
            <a:r>
              <a:rPr lang="en-US" sz="1200" b="0" i="0" kern="1200" dirty="0">
                <a:solidFill>
                  <a:schemeClr val="tx1"/>
                </a:solidFill>
                <a:effectLst/>
                <a:latin typeface="+mn-lt"/>
                <a:ea typeface="+mn-ea"/>
                <a:cs typeface="+mn-cs"/>
              </a:rPr>
              <a:t>Butler M, </a:t>
            </a:r>
            <a:r>
              <a:rPr lang="en-US" sz="1200" b="0" i="0" kern="1200" dirty="0" err="1">
                <a:solidFill>
                  <a:schemeClr val="tx1"/>
                </a:solidFill>
                <a:effectLst/>
                <a:latin typeface="+mn-lt"/>
                <a:ea typeface="+mn-ea"/>
                <a:cs typeface="+mn-cs"/>
              </a:rPr>
              <a:t>McCreedy</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Schwer</a:t>
            </a:r>
            <a:r>
              <a:rPr lang="en-US" sz="1200" b="0" i="0" kern="1200" dirty="0">
                <a:solidFill>
                  <a:schemeClr val="tx1"/>
                </a:solidFill>
                <a:effectLst/>
                <a:latin typeface="+mn-lt"/>
                <a:ea typeface="+mn-ea"/>
                <a:cs typeface="+mn-cs"/>
              </a:rPr>
              <a:t> N, Burgess D, Call K, </a:t>
            </a:r>
            <a:r>
              <a:rPr lang="en-US" sz="1200" b="0" i="0" kern="1200" dirty="0" err="1">
                <a:solidFill>
                  <a:schemeClr val="tx1"/>
                </a:solidFill>
                <a:effectLst/>
                <a:latin typeface="+mn-lt"/>
                <a:ea typeface="+mn-ea"/>
                <a:cs typeface="+mn-cs"/>
              </a:rPr>
              <a:t>Przedworski</a:t>
            </a:r>
            <a:r>
              <a:rPr lang="en-US" sz="1200" b="0" i="0" kern="1200" dirty="0">
                <a:solidFill>
                  <a:schemeClr val="tx1"/>
                </a:solidFill>
                <a:effectLst/>
                <a:latin typeface="+mn-lt"/>
                <a:ea typeface="+mn-ea"/>
                <a:cs typeface="+mn-cs"/>
              </a:rPr>
              <a:t> J, Rosser S, Larson S, Allen M, Fu S, Kane RL. Improving Cultural Competence To Reduce Health Disparities. Comparative Effectiveness Review No. 170. (Prepared by the Minnesota Evidence-Based Practice Center under Contract No. 290-2012-00016-I.) AHRQ Publication No. 16EHC006-EF. Rockville, MD: Agency for Healthcare Research and Quality; March 2016. </a:t>
            </a:r>
            <a:r>
              <a:rPr lang="en-US" sz="1200" b="0" i="0" kern="1200" dirty="0">
                <a:solidFill>
                  <a:schemeClr val="tx1"/>
                </a:solidFill>
                <a:effectLst/>
                <a:latin typeface="+mn-lt"/>
                <a:ea typeface="+mn-ea"/>
                <a:cs typeface="+mn-cs"/>
                <a:hlinkClick r:id="rId3"/>
              </a:rPr>
              <a:t>www.effectivehealthcare.ahrq.gov/reports/final.cfm</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kumimoji="0" lang="en-US" altLang="en-US" sz="1200" b="0" i="0" u="none" strike="noStrike" cap="none" normalizeH="0" baseline="0" dirty="0">
                <a:ln>
                  <a:noFill/>
                </a:ln>
                <a:solidFill>
                  <a:schemeClr val="bg1">
                    <a:lumMod val="50000"/>
                  </a:schemeClr>
                </a:solidFill>
                <a:effectLst/>
                <a:latin typeface="+mn-lt"/>
              </a:rPr>
              <a:t> </a:t>
            </a: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43</a:t>
            </a:fld>
            <a:endParaRPr lang="en-US"/>
          </a:p>
        </p:txBody>
      </p:sp>
    </p:spTree>
    <p:extLst>
      <p:ext uri="{BB962C8B-B14F-4D97-AF65-F5344CB8AC3E}">
        <p14:creationId xmlns:p14="http://schemas.microsoft.com/office/powerpoint/2010/main" val="3084084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SUBJECT MATTER: CULTURAL CONSIDERATIONS</a:t>
            </a:r>
          </a:p>
          <a:p>
            <a:endParaRPr lang="en-US" sz="1100" dirty="0">
              <a:cs typeface="Calibri"/>
            </a:endParaRPr>
          </a:p>
          <a:p>
            <a:r>
              <a:rPr lang="en-US" sz="1100" dirty="0">
                <a:cs typeface="Calibri"/>
              </a:rPr>
              <a:t>READ slide.</a:t>
            </a:r>
          </a:p>
          <a:p>
            <a:endParaRPr lang="en-US" sz="1100" dirty="0">
              <a:cs typeface="Calibri"/>
            </a:endParaRPr>
          </a:p>
          <a:p>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cs typeface="Calibri"/>
              </a:rPr>
              <a:t>Reference: </a:t>
            </a:r>
            <a:r>
              <a:rPr lang="en-US" sz="1100" b="0" i="0" kern="1200" dirty="0">
                <a:solidFill>
                  <a:schemeClr val="tx1"/>
                </a:solidFill>
                <a:effectLst/>
                <a:latin typeface="+mn-lt"/>
                <a:ea typeface="+mn-ea"/>
                <a:cs typeface="+mn-cs"/>
              </a:rPr>
              <a:t>Butler M, </a:t>
            </a:r>
            <a:r>
              <a:rPr lang="en-US" sz="1100" b="0" i="0" kern="1200" dirty="0" err="1">
                <a:solidFill>
                  <a:schemeClr val="tx1"/>
                </a:solidFill>
                <a:effectLst/>
                <a:latin typeface="+mn-lt"/>
                <a:ea typeface="+mn-ea"/>
                <a:cs typeface="+mn-cs"/>
              </a:rPr>
              <a:t>McCreedy</a:t>
            </a:r>
            <a:r>
              <a:rPr lang="en-US" sz="1100" b="0" i="0" kern="1200" dirty="0">
                <a:solidFill>
                  <a:schemeClr val="tx1"/>
                </a:solidFill>
                <a:effectLst/>
                <a:latin typeface="+mn-lt"/>
                <a:ea typeface="+mn-ea"/>
                <a:cs typeface="+mn-cs"/>
              </a:rPr>
              <a:t> E, </a:t>
            </a:r>
            <a:r>
              <a:rPr lang="en-US" sz="1100" b="0" i="0" kern="1200" dirty="0" err="1">
                <a:solidFill>
                  <a:schemeClr val="tx1"/>
                </a:solidFill>
                <a:effectLst/>
                <a:latin typeface="+mn-lt"/>
                <a:ea typeface="+mn-ea"/>
                <a:cs typeface="+mn-cs"/>
              </a:rPr>
              <a:t>Schwer</a:t>
            </a:r>
            <a:r>
              <a:rPr lang="en-US" sz="1100" b="0" i="0" kern="1200" dirty="0">
                <a:solidFill>
                  <a:schemeClr val="tx1"/>
                </a:solidFill>
                <a:effectLst/>
                <a:latin typeface="+mn-lt"/>
                <a:ea typeface="+mn-ea"/>
                <a:cs typeface="+mn-cs"/>
              </a:rPr>
              <a:t> N, Burgess D, Call K, </a:t>
            </a:r>
            <a:r>
              <a:rPr lang="en-US" sz="1100" b="0" i="0" kern="1200" dirty="0" err="1">
                <a:solidFill>
                  <a:schemeClr val="tx1"/>
                </a:solidFill>
                <a:effectLst/>
                <a:latin typeface="+mn-lt"/>
                <a:ea typeface="+mn-ea"/>
                <a:cs typeface="+mn-cs"/>
              </a:rPr>
              <a:t>Przedworski</a:t>
            </a:r>
            <a:r>
              <a:rPr lang="en-US" sz="1100" b="0" i="0" kern="1200" dirty="0">
                <a:solidFill>
                  <a:schemeClr val="tx1"/>
                </a:solidFill>
                <a:effectLst/>
                <a:latin typeface="+mn-lt"/>
                <a:ea typeface="+mn-ea"/>
                <a:cs typeface="+mn-cs"/>
              </a:rPr>
              <a:t> J, Rosser S, Larson S, Allen M, Fu S, Kane RL. Improving Cultural Competence To Reduce Health Disparities. Comparative Effectiveness Review No. 170. (Prepared by the Minnesota Evidence-Based Practice Center under Contract No. 290-2012-00016-I.) AHRQ Publication No. 16EHC006-EF. Rockville, MD: Agency for Healthcare Research and Quality; March 2016. </a:t>
            </a:r>
            <a:r>
              <a:rPr lang="en-US" sz="1100" b="0" i="0" kern="1200" dirty="0">
                <a:solidFill>
                  <a:schemeClr val="tx1"/>
                </a:solidFill>
                <a:effectLst/>
                <a:latin typeface="+mn-lt"/>
                <a:ea typeface="+mn-ea"/>
                <a:cs typeface="+mn-cs"/>
                <a:hlinkClick r:id="rId3"/>
              </a:rPr>
              <a:t>www.effectivehealthcare.ahrq.gov/reports/final.cfm</a:t>
            </a:r>
            <a:r>
              <a:rPr lang="en-US" sz="1100" b="0" i="0" kern="1200" dirty="0">
                <a:solidFill>
                  <a:schemeClr val="tx1"/>
                </a:solidFill>
                <a:effectLst/>
                <a:latin typeface="+mn-lt"/>
                <a:ea typeface="+mn-ea"/>
                <a:cs typeface="+mn-cs"/>
              </a:rPr>
              <a:t>. </a:t>
            </a:r>
            <a:br>
              <a:rPr lang="en-US" sz="1100" b="0" i="0" kern="1200" dirty="0">
                <a:solidFill>
                  <a:schemeClr val="tx1"/>
                </a:solidFill>
                <a:effectLst/>
                <a:latin typeface="+mn-lt"/>
                <a:ea typeface="+mn-ea"/>
                <a:cs typeface="+mn-cs"/>
              </a:rPr>
            </a:br>
            <a:r>
              <a:rPr kumimoji="0" lang="en-US" altLang="en-US" sz="1100" b="0" i="0" u="none" strike="noStrike" cap="none" normalizeH="0" baseline="0" dirty="0">
                <a:ln>
                  <a:noFill/>
                </a:ln>
                <a:solidFill>
                  <a:schemeClr val="bg1">
                    <a:lumMod val="50000"/>
                  </a:schemeClr>
                </a:solidFill>
                <a:effectLst/>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42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Resources are provided and should assist in maintaining important referral agencies/support services as well as resources for students.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Institute: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https://zerosuicideinstitute.com/</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Listserv: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https://zerosuicide.edc.org/movement/zero-suicide-listserv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Office for Suicide Prevention: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http://suicideprevention.nv.gov/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Zero Suicide Initiative: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https://nvopioidresponse.org/initiatives/zs/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Lifeline and 988: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https://988lifeline.org/current-events/the-lifeline-and-988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UNR LiveWell Resource Page: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https://www.unr.edu/livewell</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Image Credit: </a:t>
            </a:r>
            <a:r>
              <a:rPr lang="en-US" sz="1100" kern="100" dirty="0">
                <a:effectLst/>
                <a:latin typeface="Calibri" panose="020F0502020204030204" pitchFamily="34" charset="0"/>
                <a:ea typeface="Calibri" panose="020F0502020204030204" pitchFamily="34" charset="0"/>
                <a:cs typeface="Calibri" panose="020F0502020204030204" pitchFamily="34" charset="0"/>
              </a:rPr>
              <a:t>SAMHSA 988 Partner Toolkit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89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cs typeface="Calibri"/>
              </a:rPr>
              <a:t>Resources are provided</a:t>
            </a:r>
            <a:r>
              <a:rPr lang="en-US" sz="1100" baseline="0" dirty="0">
                <a:cs typeface="Calibri"/>
              </a:rPr>
              <a:t> and should assist in maintaining important referral agencies/support services as well serve as resources for students. </a:t>
            </a:r>
          </a:p>
          <a:p>
            <a:pPr marL="344487" indent="0">
              <a:buNone/>
            </a:pPr>
            <a:endParaRPr lang="en-US" sz="1100" b="0" baseline="0" dirty="0">
              <a:solidFill>
                <a:schemeClr val="tx1"/>
              </a:solidFill>
              <a:cs typeface="Calibri"/>
            </a:endParaRPr>
          </a:p>
          <a:p>
            <a:pPr marL="344487" indent="0">
              <a:buNone/>
            </a:pPr>
            <a:r>
              <a:rPr lang="en-US" sz="1100" b="1" dirty="0">
                <a:solidFill>
                  <a:srgbClr val="ED7D31"/>
                </a:solidFill>
              </a:rPr>
              <a:t>Community Resources:</a:t>
            </a:r>
          </a:p>
          <a:p>
            <a:pPr marL="688975" indent="-344488"/>
            <a:r>
              <a:rPr lang="en-US" sz="1100" b="1" dirty="0">
                <a:solidFill>
                  <a:schemeClr val="tx1">
                    <a:lumMod val="50000"/>
                    <a:lumOff val="50000"/>
                  </a:schemeClr>
                </a:solidFill>
              </a:rPr>
              <a:t>UNR Disabilities Resource Center</a:t>
            </a:r>
            <a:r>
              <a:rPr lang="en-US" sz="1100" dirty="0">
                <a:solidFill>
                  <a:schemeClr val="tx1">
                    <a:lumMod val="50000"/>
                    <a:lumOff val="50000"/>
                  </a:schemeClr>
                </a:solidFill>
              </a:rPr>
              <a:t>: </a:t>
            </a:r>
            <a:r>
              <a:rPr lang="en-US" sz="1100" dirty="0">
                <a:solidFill>
                  <a:schemeClr val="tx1">
                    <a:lumMod val="50000"/>
                    <a:lumOff val="50000"/>
                  </a:schemeClr>
                </a:solidFill>
                <a:hlinkClick r:id="rId3"/>
              </a:rPr>
              <a:t>https://www.unr.edu/drc</a:t>
            </a:r>
            <a:r>
              <a:rPr lang="en-US" sz="1100" dirty="0">
                <a:solidFill>
                  <a:schemeClr val="tx1">
                    <a:lumMod val="50000"/>
                    <a:lumOff val="50000"/>
                  </a:schemeClr>
                </a:solidFill>
              </a:rPr>
              <a:t> </a:t>
            </a:r>
          </a:p>
          <a:p>
            <a:pPr marL="688975" indent="-344488"/>
            <a:r>
              <a:rPr lang="en-US" sz="1100" b="1" dirty="0">
                <a:solidFill>
                  <a:schemeClr val="tx1">
                    <a:lumMod val="50000"/>
                    <a:lumOff val="50000"/>
                  </a:schemeClr>
                </a:solidFill>
              </a:rPr>
              <a:t>Nevada Center for Excellence in Disabilities Directory</a:t>
            </a:r>
            <a:r>
              <a:rPr lang="en-US" sz="1100" dirty="0">
                <a:solidFill>
                  <a:schemeClr val="tx1">
                    <a:lumMod val="50000"/>
                    <a:lumOff val="50000"/>
                  </a:schemeClr>
                </a:solidFill>
              </a:rPr>
              <a:t>: </a:t>
            </a:r>
            <a:r>
              <a:rPr lang="en-US" sz="1100" dirty="0">
                <a:solidFill>
                  <a:schemeClr val="tx1">
                    <a:lumMod val="50000"/>
                    <a:lumOff val="50000"/>
                  </a:schemeClr>
                </a:solidFill>
                <a:hlinkClick r:id="rId4"/>
              </a:rPr>
              <a:t>https://www.unr.edu/education/faculty-and-staff/nevada-center-for-excellence-in-disabilities </a:t>
            </a:r>
            <a:endParaRPr lang="en-US" sz="1100" dirty="0">
              <a:solidFill>
                <a:schemeClr val="tx1">
                  <a:lumMod val="50000"/>
                  <a:lumOff val="50000"/>
                </a:schemeClr>
              </a:solidFill>
            </a:endParaRPr>
          </a:p>
          <a:p>
            <a:pPr marL="688975" indent="-344488"/>
            <a:r>
              <a:rPr lang="en-US" sz="1100" b="1" dirty="0">
                <a:solidFill>
                  <a:schemeClr val="tx1">
                    <a:lumMod val="50000"/>
                    <a:lumOff val="50000"/>
                  </a:schemeClr>
                </a:solidFill>
              </a:rPr>
              <a:t>CASAT on Demand Resources &amp; Downloads</a:t>
            </a:r>
            <a:r>
              <a:rPr lang="en-US" sz="1100" dirty="0">
                <a:solidFill>
                  <a:schemeClr val="tx1">
                    <a:lumMod val="50000"/>
                    <a:lumOff val="50000"/>
                  </a:schemeClr>
                </a:solidFill>
              </a:rPr>
              <a:t>: </a:t>
            </a:r>
            <a:r>
              <a:rPr lang="en-US" sz="1100" dirty="0">
                <a:solidFill>
                  <a:schemeClr val="tx1">
                    <a:lumMod val="50000"/>
                    <a:lumOff val="50000"/>
                  </a:schemeClr>
                </a:solidFill>
                <a:hlinkClick r:id="rId5"/>
              </a:rPr>
              <a:t>https://casatondemand.org/resources_downloads/ </a:t>
            </a:r>
            <a:endParaRPr lang="en-US" sz="1100" dirty="0">
              <a:solidFill>
                <a:schemeClr val="tx1">
                  <a:lumMod val="50000"/>
                  <a:lumOff val="50000"/>
                </a:schemeClr>
              </a:solidFill>
            </a:endParaRPr>
          </a:p>
          <a:p>
            <a:pPr marL="688975" indent="-344488"/>
            <a:r>
              <a:rPr lang="en-US" sz="1100" b="1" dirty="0">
                <a:solidFill>
                  <a:schemeClr val="tx1">
                    <a:lumMod val="50000"/>
                    <a:lumOff val="50000"/>
                  </a:schemeClr>
                </a:solidFill>
              </a:rPr>
              <a:t>Pacific Southwest Addiction Technology Transfer Center (PSATTC)</a:t>
            </a:r>
            <a:r>
              <a:rPr lang="en-US" sz="1100" dirty="0">
                <a:solidFill>
                  <a:schemeClr val="tx1">
                    <a:lumMod val="50000"/>
                    <a:lumOff val="50000"/>
                  </a:schemeClr>
                </a:solidFill>
              </a:rPr>
              <a:t>: </a:t>
            </a:r>
            <a:r>
              <a:rPr lang="en-US" sz="1100" dirty="0">
                <a:solidFill>
                  <a:schemeClr val="tx1">
                    <a:lumMod val="50000"/>
                    <a:lumOff val="50000"/>
                  </a:schemeClr>
                </a:solidFill>
                <a:hlinkClick r:id="rId6" action="ppaction://hlinkfile"/>
              </a:rPr>
              <a:t>psattc.org </a:t>
            </a:r>
            <a:endParaRPr lang="en-US" sz="1100" dirty="0">
              <a:solidFill>
                <a:schemeClr val="tx1">
                  <a:lumMod val="50000"/>
                  <a:lumOff val="50000"/>
                </a:schemeClr>
              </a:solidFill>
            </a:endParaRPr>
          </a:p>
          <a:p>
            <a:pPr marL="688975" indent="-344488"/>
            <a:r>
              <a:rPr lang="en-US" sz="1100" b="1" dirty="0">
                <a:solidFill>
                  <a:schemeClr val="tx1">
                    <a:lumMod val="50000"/>
                    <a:lumOff val="50000"/>
                  </a:schemeClr>
                </a:solidFill>
              </a:rPr>
              <a:t>The Mental Health Technology Transfer Center Network</a:t>
            </a:r>
            <a:r>
              <a:rPr lang="en-US" sz="1100" dirty="0">
                <a:solidFill>
                  <a:schemeClr val="tx1">
                    <a:lumMod val="50000"/>
                    <a:lumOff val="50000"/>
                  </a:schemeClr>
                </a:solidFill>
              </a:rPr>
              <a:t>: https://mhttcnetwork.org/ </a:t>
            </a:r>
          </a:p>
          <a:p>
            <a:pPr marL="688975" indent="-344488"/>
            <a:r>
              <a:rPr lang="en-US" sz="1100" b="1" dirty="0">
                <a:solidFill>
                  <a:schemeClr val="tx1">
                    <a:lumMod val="50000"/>
                    <a:lumOff val="50000"/>
                  </a:schemeClr>
                </a:solidFill>
              </a:rPr>
              <a:t>The Prevention Technology Transfer Center Network: </a:t>
            </a:r>
            <a:r>
              <a:rPr lang="en-US" sz="1100" dirty="0">
                <a:solidFill>
                  <a:schemeClr val="tx1">
                    <a:lumMod val="50000"/>
                    <a:lumOff val="50000"/>
                  </a:schemeClr>
                </a:solidFill>
              </a:rPr>
              <a:t>https://pttcnetwork.org/ </a:t>
            </a:r>
          </a:p>
          <a:p>
            <a:pPr marL="688975" indent="-344488"/>
            <a:r>
              <a:rPr lang="en-US" sz="1100" b="1" dirty="0">
                <a:solidFill>
                  <a:schemeClr val="tx1">
                    <a:lumMod val="50000"/>
                    <a:lumOff val="50000"/>
                  </a:schemeClr>
                </a:solidFill>
              </a:rPr>
              <a:t>Department of Health &amp; Human Services Aging and Disability Services Division</a:t>
            </a:r>
            <a:r>
              <a:rPr lang="en-US" sz="1100" dirty="0">
                <a:solidFill>
                  <a:schemeClr val="tx1">
                    <a:lumMod val="50000"/>
                    <a:lumOff val="50000"/>
                  </a:schemeClr>
                </a:solidFill>
              </a:rPr>
              <a:t>: https://adsd.nv.gov/ </a:t>
            </a:r>
          </a:p>
          <a:p>
            <a:pPr marL="688975" marR="0" indent="-344488"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50000"/>
                    <a:lumOff val="50000"/>
                  </a:schemeClr>
                </a:solidFill>
              </a:rPr>
              <a:t>SAMHSA’s Technology Transfer Centers (TTC) Programs</a:t>
            </a:r>
            <a:r>
              <a:rPr lang="en-US" sz="1100" dirty="0">
                <a:solidFill>
                  <a:schemeClr val="tx1">
                    <a:lumMod val="50000"/>
                    <a:lumOff val="50000"/>
                  </a:schemeClr>
                </a:solidFill>
              </a:rPr>
              <a:t>: techtransfercenters.org </a:t>
            </a:r>
          </a:p>
          <a:p>
            <a:pPr marL="688975" indent="-344488"/>
            <a:endParaRPr lang="en-US" dirty="0">
              <a:solidFill>
                <a:schemeClr val="tx1">
                  <a:lumMod val="50000"/>
                  <a:lumOff val="50000"/>
                </a:schemeClr>
              </a:solidFill>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fld id="{7E9730A5-E118-DD43-8C03-06ED1FCE0900}" type="slidenum">
              <a:rPr lang="en-US" smtClean="0"/>
              <a:t>46</a:t>
            </a:fld>
            <a:endParaRPr lang="en-US"/>
          </a:p>
        </p:txBody>
      </p:sp>
    </p:spTree>
    <p:extLst>
      <p:ext uri="{BB962C8B-B14F-4D97-AF65-F5344CB8AC3E}">
        <p14:creationId xmlns:p14="http://schemas.microsoft.com/office/powerpoint/2010/main" val="2427622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goal of the Pathways in Crisis Services (PICS) Project is to ensure that undergraduate/graduate students get exposed to crisis intervention services and skills while in school in order to prepare them to do crisis intervention services which includes: risk determination; early intervention; de-escalation strategies; how to conduct warm hand off; and understanding the new (988) system. </a:t>
            </a:r>
          </a:p>
          <a:p>
            <a:endParaRPr lang="en-US" dirty="0"/>
          </a:p>
          <a:p>
            <a:endParaRPr lang="en-US" dirty="0"/>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47</a:t>
            </a:fld>
            <a:endParaRPr lang="en-US"/>
          </a:p>
        </p:txBody>
      </p:sp>
    </p:spTree>
    <p:extLst>
      <p:ext uri="{BB962C8B-B14F-4D97-AF65-F5344CB8AC3E}">
        <p14:creationId xmlns:p14="http://schemas.microsoft.com/office/powerpoint/2010/main" val="320944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definition offered by the </a:t>
            </a:r>
            <a:r>
              <a:rPr lang="en-US" sz="1100" dirty="0">
                <a:solidFill>
                  <a:schemeClr val="bg1">
                    <a:lumMod val="50000"/>
                  </a:schemeClr>
                </a:solidFill>
              </a:rPr>
              <a:t>National Center of Cultural Competence, Georgetown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Has this definition evolved (Since 2005)?</a:t>
            </a:r>
          </a:p>
          <a:p>
            <a:pPr marL="228600" indent="-228600">
              <a:buFont typeface="+mj-lt"/>
              <a:buAutoNum type="arabicPeriod"/>
            </a:pPr>
            <a:r>
              <a:rPr lang="en-US" sz="1100" dirty="0"/>
              <a:t>How has this definition evolved (Since 2005)?</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Culture identification has major influence on our </a:t>
            </a:r>
            <a:r>
              <a:rPr lang="en-US" sz="1100" i="1" dirty="0"/>
              <a:t>behavioral</a:t>
            </a:r>
            <a:r>
              <a:rPr lang="en-US" sz="1100" dirty="0"/>
              <a:t> health; a key contributor to our mental state of being, and </a:t>
            </a:r>
            <a:r>
              <a:rPr lang="en-US" sz="1100" i="1" dirty="0"/>
              <a:t>mental</a:t>
            </a:r>
            <a:r>
              <a:rPr lang="en-US" sz="1100" dirty="0"/>
              <a:t> health</a:t>
            </a:r>
          </a:p>
          <a:p>
            <a:pPr marL="171450" indent="-171450">
              <a:buFont typeface="Arial" panose="020B0604020202020204" pitchFamily="34" charset="0"/>
              <a:buChar char="•"/>
            </a:pPr>
            <a:r>
              <a:rPr lang="en-US" sz="1100" dirty="0"/>
              <a:t>Researcher and Lecturer, Dr. Joe </a:t>
            </a:r>
            <a:r>
              <a:rPr lang="en-US" sz="1100" dirty="0" err="1"/>
              <a:t>Dispenza</a:t>
            </a:r>
            <a:r>
              <a:rPr lang="en-US" sz="1100" dirty="0"/>
              <a:t> says our thoughts lead to (</a:t>
            </a:r>
            <a:r>
              <a:rPr lang="en-US" sz="1100" dirty="0">
                <a:sym typeface="Wingdings" pitchFamily="2" charset="2"/>
              </a:rPr>
              <a:t>) our beliefs  feelings  behavior  experiences. Understanding how culture shapes this </a:t>
            </a:r>
            <a:r>
              <a:rPr lang="en-US" sz="1100" u="sng" dirty="0">
                <a:sym typeface="Wingdings" pitchFamily="2" charset="2"/>
              </a:rPr>
              <a:t>process</a:t>
            </a:r>
            <a:r>
              <a:rPr lang="en-US" sz="1100" dirty="0">
                <a:sym typeface="Wingdings" pitchFamily="2" charset="2"/>
              </a:rPr>
              <a:t> is paramount in any service field, especially since we are designated agents of change- the public engages social services when there is a need to adjust and make changes in our lived experiences. In order to foster this change in our experiences, we must first know and accept how we identify culturally and with cultural humility, engage in courageous conversations with people who will respectfully challenge our old patterns and perspectives, producing new thoughts  beliefs  feelings  behavior  experiences.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64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definition offered by the </a:t>
            </a:r>
            <a:r>
              <a:rPr lang="en-US" sz="1100" dirty="0">
                <a:solidFill>
                  <a:schemeClr val="bg1">
                    <a:lumMod val="50000"/>
                  </a:schemeClr>
                </a:solidFill>
              </a:rPr>
              <a:t>National Center of Cultural Competence, Georgetown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Has this definition evolved (Since 2005)?</a:t>
            </a:r>
          </a:p>
          <a:p>
            <a:pPr marL="228600" indent="-228600">
              <a:buFont typeface="+mj-lt"/>
              <a:buAutoNum type="arabicPeriod"/>
            </a:pPr>
            <a:r>
              <a:rPr lang="en-US" sz="1100" dirty="0"/>
              <a:t>How has this definition evolved (Since 2005)?</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Culture identification has major influence on our </a:t>
            </a:r>
            <a:r>
              <a:rPr lang="en-US" sz="1100" i="1" dirty="0"/>
              <a:t>behavioral</a:t>
            </a:r>
            <a:r>
              <a:rPr lang="en-US" sz="1100" dirty="0"/>
              <a:t> health; a key contributor to our mental state of being, and </a:t>
            </a:r>
            <a:r>
              <a:rPr lang="en-US" sz="1100" i="1" dirty="0"/>
              <a:t>mental</a:t>
            </a:r>
            <a:r>
              <a:rPr lang="en-US" sz="1100" dirty="0"/>
              <a:t> health</a:t>
            </a:r>
          </a:p>
          <a:p>
            <a:pPr marL="171450" indent="-171450">
              <a:buFont typeface="Arial" panose="020B0604020202020204" pitchFamily="34" charset="0"/>
              <a:buChar char="•"/>
            </a:pPr>
            <a:r>
              <a:rPr lang="en-US" sz="1100" dirty="0"/>
              <a:t>Researcher and Lecturer, Dr. Joe </a:t>
            </a:r>
            <a:r>
              <a:rPr lang="en-US" sz="1100" dirty="0" err="1"/>
              <a:t>Dispenza</a:t>
            </a:r>
            <a:r>
              <a:rPr lang="en-US" sz="1100" dirty="0"/>
              <a:t> says our thoughts lead to (</a:t>
            </a:r>
            <a:r>
              <a:rPr lang="en-US" sz="1100" dirty="0">
                <a:sym typeface="Wingdings" pitchFamily="2" charset="2"/>
              </a:rPr>
              <a:t>) our beliefs  feelings  behavior  experiences. Understanding how culture shapes this </a:t>
            </a:r>
            <a:r>
              <a:rPr lang="en-US" sz="1100" u="sng" dirty="0">
                <a:sym typeface="Wingdings" pitchFamily="2" charset="2"/>
              </a:rPr>
              <a:t>process</a:t>
            </a:r>
            <a:r>
              <a:rPr lang="en-US" sz="1100" dirty="0">
                <a:sym typeface="Wingdings" pitchFamily="2" charset="2"/>
              </a:rPr>
              <a:t> is paramount in any service field, especially since we are designated agents of change- the public engages social services when there is a need to adjust and make changes in our lived experiences. In order to foster this change in our experiences, we must first know and accept how we identify culturally and with cultural humility, engage in courageous conversations with people who will respectfully challenge our old patterns and perspectives, producing new thoughts  beliefs  feelings  behavior  experiences.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National Center of Cultural Competence, Georgetown (2005), https://nccc.georgetown.edu/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6</a:t>
            </a:fld>
            <a:endParaRPr lang="en-US"/>
          </a:p>
        </p:txBody>
      </p:sp>
    </p:spTree>
    <p:extLst>
      <p:ext uri="{BB962C8B-B14F-4D97-AF65-F5344CB8AC3E}">
        <p14:creationId xmlns:p14="http://schemas.microsoft.com/office/powerpoint/2010/main" val="201764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SUBJECT MATTER: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definition offered by the </a:t>
            </a:r>
            <a:r>
              <a:rPr lang="en-US" sz="1100" dirty="0">
                <a:solidFill>
                  <a:schemeClr val="bg1">
                    <a:lumMod val="50000"/>
                  </a:schemeClr>
                </a:solidFill>
              </a:rPr>
              <a:t>National Center of Cultural Competence, Georgetown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Identity is such a broad term. What are some additional ways people identify as? Ex: Student-Athletes</a:t>
            </a:r>
          </a:p>
          <a:p>
            <a:pPr marL="228600" indent="-228600">
              <a:buFont typeface="+mj-lt"/>
              <a:buAutoNum type="arabicPeriod"/>
            </a:pPr>
            <a:r>
              <a:rPr lang="en-US" sz="1100" dirty="0"/>
              <a:t>What are some examples of a direct conflict between someone’s cultural identities? Ex: LGBTQIA+, one religion marrying into another, etc.</a:t>
            </a:r>
          </a:p>
          <a:p>
            <a:endParaRPr lang="en-US" sz="1100" b="1" dirty="0"/>
          </a:p>
          <a:p>
            <a:r>
              <a:rPr lang="en-US" sz="1100" b="1" dirty="0"/>
              <a:t>Key Points: </a:t>
            </a:r>
          </a:p>
          <a:p>
            <a:pPr marL="171450" indent="-171450">
              <a:buFont typeface="Arial" panose="020B0604020202020204" pitchFamily="34" charset="0"/>
              <a:buChar char="•"/>
            </a:pPr>
            <a:r>
              <a:rPr lang="en-US" sz="1100" b="0" dirty="0"/>
              <a:t>of a mental health crisis. </a:t>
            </a:r>
          </a:p>
          <a:p>
            <a:pPr marL="171450" indent="-171450">
              <a:buFont typeface="Arial" panose="020B0604020202020204" pitchFamily="34" charset="0"/>
              <a:buChar char="•"/>
            </a:pPr>
            <a:r>
              <a:rPr lang="en-US" sz="1100" b="0" dirty="0"/>
              <a:t>Understanding our own, and someone else’s cultural identity gives us a greater understanding of how they may Mental health crises can also be considered a crisis of identity- When the ways we view ourselves, the world, and the relationships between “us” and “them” are in conflict, we typically experience a level of stress which can lead to the experience perceive of crisis situations and the tools one has in conflict resolution during crisis situations.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Reference: </a:t>
            </a: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National Center of Cultural Competence, Georgetown (2005), https://nccc.georgetown.edu/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7</a:t>
            </a:fld>
            <a:endParaRPr lang="en-US"/>
          </a:p>
        </p:txBody>
      </p:sp>
    </p:spTree>
    <p:extLst>
      <p:ext uri="{BB962C8B-B14F-4D97-AF65-F5344CB8AC3E}">
        <p14:creationId xmlns:p14="http://schemas.microsoft.com/office/powerpoint/2010/main" val="138141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As we’ve discussed- culture affects how we experience and interpret the world. </a:t>
            </a:r>
            <a:r>
              <a:rPr lang="en-US" sz="1100" b="0" i="0" dirty="0">
                <a:solidFill>
                  <a:schemeClr val="bg1">
                    <a:lumMod val="50000"/>
                  </a:schemeClr>
                </a:solidFill>
                <a:effectLst/>
              </a:rPr>
              <a:t>Culture, including beliefs, values, norms, and behaviors, affects how we experience and interpret the world, including the meaning we impart to the experience of a mental illness crisis. </a:t>
            </a:r>
            <a:r>
              <a:rPr lang="en-US" sz="1100" dirty="0"/>
              <a:t>Culture can also influence how a patient engages with the behavioral health and/or healthcare systems- </a:t>
            </a:r>
            <a:r>
              <a:rPr lang="en-US" sz="1100" i="1" dirty="0"/>
              <a:t>Read</a:t>
            </a:r>
            <a:r>
              <a:rPr lang="en-US" sz="1100" dirty="0"/>
              <a:t> slide bullet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Potential Discussion Questions: </a:t>
            </a:r>
          </a:p>
          <a:p>
            <a:pPr marL="228600" indent="-228600">
              <a:buFont typeface="+mj-lt"/>
              <a:buAutoNum type="arabicPeriod"/>
            </a:pPr>
            <a:r>
              <a:rPr lang="en-US" sz="1100" dirty="0"/>
              <a:t>What are some examples of culture having an influence on how the patient seeks or avoids treatment?</a:t>
            </a:r>
          </a:p>
          <a:p>
            <a:pPr marL="228600" indent="-228600">
              <a:buFont typeface="+mj-lt"/>
              <a:buAutoNum type="arabicPeriod"/>
            </a:pPr>
            <a:r>
              <a:rPr lang="en-US" sz="1100" dirty="0"/>
              <a:t>What are some examples of culture having an influence on how the patient perceives and expresses symptoms?</a:t>
            </a:r>
          </a:p>
          <a:p>
            <a:pPr marL="228600" indent="-228600">
              <a:buFont typeface="+mj-lt"/>
              <a:buAutoNum type="arabicPeriod"/>
            </a:pPr>
            <a:r>
              <a:rPr lang="en-US" sz="1100" dirty="0"/>
              <a:t>What are some examples of culture having an influence on how the patient copes with stress and capacity to manage a crisis?</a:t>
            </a:r>
          </a:p>
          <a:p>
            <a:pPr marL="228600" indent="-228600">
              <a:buFont typeface="+mj-lt"/>
              <a:buAutoNum type="arabicPeriod"/>
            </a:pPr>
            <a:r>
              <a:rPr lang="en-US" sz="1100" dirty="0"/>
              <a:t>What are some examples of culture having an influence on how the patient adheres to treatment plans?</a:t>
            </a:r>
          </a:p>
          <a:p>
            <a:pPr marL="228600" indent="-228600">
              <a:buFont typeface="+mj-lt"/>
              <a:buAutoNum type="arabicPeriod"/>
            </a:pPr>
            <a:r>
              <a:rPr lang="en-US" sz="1100" dirty="0"/>
              <a:t>What are some examples of culture having an influence on how the patient attaches stigma to a mental health crisis? </a:t>
            </a:r>
          </a:p>
          <a:p>
            <a:pPr marL="0" indent="0">
              <a:buFont typeface="+mj-lt"/>
              <a:buNone/>
            </a:pPr>
            <a:endParaRPr lang="en-US" sz="1100" dirty="0"/>
          </a:p>
          <a:p>
            <a:pPr marL="0" indent="0">
              <a:buFont typeface="+mj-lt"/>
              <a:buNone/>
            </a:pPr>
            <a:r>
              <a:rPr lang="en-US" sz="1100" b="1" dirty="0"/>
              <a:t>Key Points: </a:t>
            </a:r>
          </a:p>
          <a:p>
            <a:pPr marL="171450" indent="-171450">
              <a:buFont typeface="Arial" panose="020B0604020202020204" pitchFamily="34" charset="0"/>
              <a:buChar char="•"/>
            </a:pPr>
            <a:r>
              <a:rPr lang="en-US" sz="1100" dirty="0"/>
              <a:t>The calls to action are for individualized, Person-Centered Treatment and to engage with cultural humility- being respectful of individual differences, slowing down and being willing to ask questions to seek a greater understanding of someone else’s unique cultural experiences, and the function of those experiences in the presentation of crisis in today’s snapshot. </a:t>
            </a:r>
          </a:p>
          <a:p>
            <a:pPr marL="171450" indent="-171450">
              <a:buFont typeface="Arial" panose="020B0604020202020204" pitchFamily="34" charset="0"/>
              <a:buChar char="•"/>
            </a:pPr>
            <a:r>
              <a:rPr lang="en-US" sz="1100" dirty="0"/>
              <a:t>In a performance and outcomes-driven society that assigns a lot of weight to the social perception of performance and success; stigma is an enormous barrier to help-seeking and receiving treatment for mental health crises.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r>
              <a:rPr lang="en-US" sz="1100" dirty="0"/>
              <a:t>Georgetown University Center for Child and Human Development. National Center for Cultural Competence 3300 Whitehaven St., NW, Suite 3300, Washington, DC 20007 </a:t>
            </a: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https://nccc.georgetown.edu/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a:xfrm>
            <a:off x="6323797" y="8685213"/>
            <a:ext cx="532615" cy="458787"/>
          </a:xfrm>
        </p:spPr>
        <p:txBody>
          <a:bodyPr/>
          <a:lstStyle/>
          <a:p>
            <a:fld id="{7E9730A5-E118-DD43-8C03-06ED1FCE0900}" type="slidenum">
              <a:rPr lang="en-US" smtClean="0"/>
              <a:t>8</a:t>
            </a:fld>
            <a:endParaRPr lang="en-US" dirty="0"/>
          </a:p>
        </p:txBody>
      </p:sp>
    </p:spTree>
    <p:extLst>
      <p:ext uri="{BB962C8B-B14F-4D97-AF65-F5344CB8AC3E}">
        <p14:creationId xmlns:p14="http://schemas.microsoft.com/office/powerpoint/2010/main" val="421606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3581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DISCUSSION: </a:t>
            </a:r>
            <a:r>
              <a:rPr lang="en-US" sz="1100" dirty="0"/>
              <a:t>Ask the students the</a:t>
            </a:r>
            <a:r>
              <a:rPr lang="en-US" sz="1100" baseline="0" dirty="0"/>
              <a:t> following questions regarding the terms on the slide (cultural awareness, cultural sensitivity, cultural competence, cultural humility). </a:t>
            </a:r>
            <a:r>
              <a:rPr lang="en-US" sz="1100" dirty="0"/>
              <a:t>Talk about each key point individually.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solidFill>
                  <a:schemeClr val="tx1">
                    <a:lumMod val="50000"/>
                    <a:lumOff val="50000"/>
                  </a:schemeClr>
                </a:solidFill>
              </a:rPr>
              <a:t>What do these mean?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solidFill>
                  <a:schemeClr val="tx1">
                    <a:lumMod val="50000"/>
                    <a:lumOff val="50000"/>
                  </a:schemeClr>
                </a:solidFill>
              </a:rPr>
              <a:t>How are they different and distinct?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Awareness:</a:t>
            </a:r>
            <a:r>
              <a:rPr lang="en-US" sz="1100" b="0" u="none" dirty="0"/>
              <a:t> </a:t>
            </a:r>
            <a:r>
              <a:rPr lang="en-US" sz="1100" b="0" i="0" dirty="0">
                <a:solidFill>
                  <a:schemeClr val="bg1">
                    <a:lumMod val="50000"/>
                  </a:schemeClr>
                </a:solidFill>
                <a:effectLst/>
              </a:rPr>
              <a:t>is a critical feature of effective health and mental health policy, planning, resource allocation, and service delivery across the entire spectrum of care, including health promotion and prevention.</a:t>
            </a:r>
            <a:endParaRPr lang="en-US" sz="1100"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Sensitivity</a:t>
            </a:r>
            <a:r>
              <a:rPr lang="en-US" sz="1100" b="0" dirty="0"/>
              <a:t>: is being aware of cultural differences and NOT judging or assigning value to those differences (positive or negative)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Competence</a:t>
            </a:r>
            <a:r>
              <a:rPr lang="en-US" sz="1100" b="0" dirty="0"/>
              <a:t>: </a:t>
            </a:r>
            <a:r>
              <a:rPr lang="en-US" sz="1100" dirty="0">
                <a:solidFill>
                  <a:schemeClr val="bg1">
                    <a:lumMod val="50000"/>
                  </a:schemeClr>
                </a:solidFill>
              </a:rPr>
              <a:t>doesn’t mean you are an authority in the values and beliefs of every culture. There is a shift in the paradigm we should be aiming to achieve cultural competence and rather, we should seek to achieve cultural humility. </a:t>
            </a:r>
            <a:endParaRPr lang="en-US" sz="11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Humility</a:t>
            </a:r>
            <a:r>
              <a:rPr lang="en-US" sz="1100" b="0" dirty="0"/>
              <a:t>: is defined by the willingness to have ‘Courageous Conversations’ – diversity and inclusion are necessary to create a safe space to courageously let our guards down in order to be vulnerable, honest, and transparent about our unique experiences of the world; being willing to ask questions with intentions of gaining an understanding of someone’s else’s culture and lived experiences. </a:t>
            </a:r>
            <a:endParaRPr lang="en-US" sz="1100" dirty="0"/>
          </a:p>
          <a:p>
            <a:endParaRPr lang="en-US" sz="1100" dirty="0"/>
          </a:p>
          <a:p>
            <a:r>
              <a:rPr lang="en-US" sz="1100" b="1" dirty="0"/>
              <a:t>Image Credit:</a:t>
            </a:r>
            <a:r>
              <a:rPr lang="en-US" sz="1100" b="1" baseline="0" dirty="0"/>
              <a:t> </a:t>
            </a:r>
            <a:r>
              <a:rPr lang="en-US" sz="1100" baseline="0" dirty="0"/>
              <a:t>Flickr</a:t>
            </a:r>
            <a:endParaRPr lang="en-US" sz="1100" dirty="0"/>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9</a:t>
            </a:fld>
            <a:endParaRPr lang="en-US"/>
          </a:p>
        </p:txBody>
      </p:sp>
    </p:spTree>
    <p:extLst>
      <p:ext uri="{BB962C8B-B14F-4D97-AF65-F5344CB8AC3E}">
        <p14:creationId xmlns:p14="http://schemas.microsoft.com/office/powerpoint/2010/main" val="1462829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B47B833-550B-1040-8EF1-275DDB3C104B}" type="datetime1">
              <a:rPr lang="en-US" smtClean="0"/>
              <a:t>9/28/2023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D3A07754-0D83-5848-BD99-F4B92F0B0867}" type="datetime1">
              <a:rPr lang="en-US" smtClean="0"/>
              <a:t>9/28/2023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D1A8498-B8CF-D648-9B75-D9F3A2027DFC}" type="datetime1">
              <a:rPr lang="en-US" smtClean="0"/>
              <a:t>9/28/2023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1E98A10A-0E5F-5743-9310-F7E595F558E2}" type="datetime1">
              <a:rPr lang="en-US" smtClean="0"/>
              <a:t>9/28/2023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1E837300-2F8E-9643-AE95-238CD26A85FE}" type="datetime1">
              <a:rPr lang="en-US" smtClean="0"/>
              <a:t>9/28/2023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DCA48C45-222E-EB4B-806D-58043F1F5382}" type="datetime1">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0C785498-CD91-E244-A96A-FB867A3B9771}" type="datetime1">
              <a:rPr lang="en-US" smtClean="0"/>
              <a:t>9/28/2023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2FB5FD-69B0-36F7-C066-B3D4E7951A47}"/>
              </a:ext>
            </a:extLst>
          </p:cNvPr>
          <p:cNvPicPr>
            <a:picLocks noChangeAspect="1"/>
          </p:cNvPicPr>
          <p:nvPr userDrawn="1"/>
        </p:nvPicPr>
        <p:blipFill>
          <a:blip r:embed="rId2"/>
          <a:stretch>
            <a:fillRect/>
          </a:stretch>
        </p:blipFill>
        <p:spPr>
          <a:xfrm>
            <a:off x="-69573" y="0"/>
            <a:ext cx="12273116" cy="690362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descr="PICS logo">
            <a:extLst>
              <a:ext uri="{FF2B5EF4-FFF2-40B4-BE49-F238E27FC236}">
                <a16:creationId xmlns:a16="http://schemas.microsoft.com/office/drawing/2014/main" id="{1D723CC9-E871-B295-B5C8-511012B37A8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106619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428454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079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FE3876ED-ECEB-9444-BF5F-000785718CAD}" type="datetime1">
              <a:rPr lang="en-US" smtClean="0"/>
              <a:t>9/28/2023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952577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410220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279694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63033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5B169-A4A8-5733-2F23-986FA1AE7688}"/>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descr="PICS Logo">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descr="Nevada State Seal">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descr="DCFH Logo">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descr="CASAT Logo">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361937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80080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1871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591175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3209870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700471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2829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F946CDDF-2385-E843-8C42-452AD7C08498}" type="datetime1">
              <a:rPr lang="en-US" smtClean="0"/>
              <a:t>9/28/2023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6271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950796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51885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873580" y="4791526"/>
            <a:ext cx="10861942" cy="1015663"/>
          </a:xfrm>
          <a:prstGeom prst="rect">
            <a:avLst/>
          </a:prstGeom>
          <a:noFill/>
        </p:spPr>
        <p:txBody>
          <a:bodyPr wrap="square" rtlCol="0">
            <a:spAutoFit/>
          </a:bodyPr>
          <a:lstStyle/>
          <a:p>
            <a:pPr algn="ctr"/>
            <a:r>
              <a:rPr lang="en-US" sz="14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The opinions, findings, conclusions and recommendations expressed in this publication/program/exhibit are those of the author(s) and do not necessarily represent the official views of  the State of Nevada.</a:t>
            </a: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572377" y="-1033753"/>
            <a:ext cx="6280220" cy="3927764"/>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2806811" y="5476437"/>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875144" y="5476437"/>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4802487" y="5522325"/>
            <a:ext cx="2024726" cy="947744"/>
          </a:xfrm>
          <a:prstGeom prst="rect">
            <a:avLst/>
          </a:prstGeom>
        </p:spPr>
      </p:pic>
      <p:sp>
        <p:nvSpPr>
          <p:cNvPr id="8" name="TextBox 7">
            <a:extLst>
              <a:ext uri="{FF2B5EF4-FFF2-40B4-BE49-F238E27FC236}">
                <a16:creationId xmlns:a16="http://schemas.microsoft.com/office/drawing/2014/main" id="{28848490-CDB1-488E-B3BC-8056DCA7DEF0}"/>
              </a:ext>
            </a:extLst>
          </p:cNvPr>
          <p:cNvSpPr txBox="1"/>
          <p:nvPr userDrawn="1"/>
        </p:nvSpPr>
        <p:spPr>
          <a:xfrm>
            <a:off x="873580" y="2028984"/>
            <a:ext cx="10861942" cy="2185214"/>
          </a:xfrm>
          <a:prstGeom prst="rect">
            <a:avLst/>
          </a:prstGeom>
          <a:noFill/>
        </p:spPr>
        <p:txBody>
          <a:bodyPr wrap="square" rtlCol="0">
            <a:spAutoFit/>
          </a:bodyPr>
          <a:lstStyle/>
          <a:p>
            <a:pPr algn="ctr"/>
            <a:r>
              <a:rPr lang="en-US" sz="2000" b="0" i="0" kern="1200" dirty="0">
                <a:solidFill>
                  <a:schemeClr val="bg2">
                    <a:lumMod val="50000"/>
                  </a:schemeClr>
                </a:solidFill>
                <a:effectLst/>
                <a:latin typeface="+mn-lt"/>
                <a:ea typeface="+mn-ea"/>
                <a:cs typeface="+mn-cs"/>
              </a:rPr>
              <a:t>The goal of the PICS project is to ensure that undergraduate/graduate students get exposed to crisis intervention services and skills while in school in order to prepare them to do crisis intervention services which includes: risk determination; early intervention; de-escalation strategies; how to conduct warm-hand-off; and understanding the new (988) system.</a:t>
            </a:r>
            <a:br>
              <a:rPr lang="en-US" sz="2000" i="1" dirty="0"/>
            </a:br>
            <a:endParaRPr lang="en-US" sz="2000" dirty="0"/>
          </a:p>
          <a:p>
            <a:br>
              <a:rPr lang="en-US" dirty="0"/>
            </a:br>
            <a:endParaRPr lang="en-US" dirty="0">
              <a:solidFill>
                <a:schemeClr val="bg2">
                  <a:lumMod val="50000"/>
                </a:schemeClr>
              </a:solidFill>
            </a:endParaRPr>
          </a:p>
        </p:txBody>
      </p:sp>
    </p:spTree>
    <p:extLst>
      <p:ext uri="{BB962C8B-B14F-4D97-AF65-F5344CB8AC3E}">
        <p14:creationId xmlns:p14="http://schemas.microsoft.com/office/powerpoint/2010/main" val="51412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9/28/2023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75406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B8B820BA-73A6-C94B-BCA5-6F2A77F7E17A}" type="datetime1">
              <a:rPr lang="en-US" smtClean="0"/>
              <a:t>9/28/2023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54D3BF85-EE04-4C40-854D-7908CE164A3B}" type="datetime1">
              <a:rPr lang="en-US" smtClean="0"/>
              <a:t>9/28/2023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55D279FA-F9AC-A343-B1A6-030ED48AE251}" type="datetime1">
              <a:rPr lang="en-US" smtClean="0"/>
              <a:t>9/28/2023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19F12E27-9955-334A-B22F-7771FCE21D82}" type="datetime1">
              <a:rPr lang="en-US" smtClean="0"/>
              <a:t>9/28/2023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CED6901C-541D-A642-84CF-614762182FFC}" type="datetime1">
              <a:rPr lang="en-US" smtClean="0"/>
              <a:t>9/28/2023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png"/><Relationship Id="rId5" Type="http://schemas.openxmlformats.org/officeDocument/2006/relationships/slideLayout" Target="../slideLayouts/slideLayout31.xml"/><Relationship Id="rId10" Type="http://schemas.openxmlformats.org/officeDocument/2006/relationships/image" Target="../media/image1.jp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6D8FC-2118-E749-BDF3-19DE27BC0B7F}" type="datetime1">
              <a:rPr lang="en-US" smtClean="0"/>
              <a:t>9/28/2023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B9459-73B6-BB40-9AAE-F6915D16B022}" type="datetime1">
              <a:rPr lang="en-US" smtClean="0"/>
              <a:t>9/28/2023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9C755F5-D1C1-6F1B-9DD2-F62ABD2FCCEA}"/>
              </a:ext>
            </a:extLst>
          </p:cNvPr>
          <p:cNvPicPr>
            <a:picLocks noChangeAspect="1"/>
          </p:cNvPicPr>
          <p:nvPr userDrawn="1"/>
        </p:nvPicPr>
        <p:blipFill>
          <a:blip r:embed="rId12"/>
          <a:stretch>
            <a:fillRect/>
          </a:stretch>
        </p:blipFill>
        <p:spPr>
          <a:xfrm>
            <a:off x="-22412" y="0"/>
            <a:ext cx="920750" cy="6858000"/>
          </a:xfrm>
          <a:prstGeom prst="rect">
            <a:avLst/>
          </a:prstGeom>
        </p:spPr>
      </p:pic>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12" name="Picture 11" descr="PICS logo">
            <a:extLst>
              <a:ext uri="{FF2B5EF4-FFF2-40B4-BE49-F238E27FC236}">
                <a16:creationId xmlns:a16="http://schemas.microsoft.com/office/drawing/2014/main" id="{268DBBD6-6FFE-09CB-F908-E202C77D90C5}"/>
              </a:ext>
            </a:extLst>
          </p:cNvPr>
          <p:cNvPicPr>
            <a:picLocks noChangeAspect="1"/>
          </p:cNvPicPr>
          <p:nvPr userDrawn="1"/>
        </p:nvPicPr>
        <p:blipFill>
          <a:blip r:embed="rId13"/>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35610857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9/28/2023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320533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www.nyc.go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qualityinteractions.com/blog/5-tips-for-working-with-interpreter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https://www.youtube.com/embed/YYQoYX_1AkA?feature=oembed" TargetMode="Externa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58rTGsq6zc?feature=oembed"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https://player.vimeo.com/video/152625229?h=533caa7874&amp;app_id=122963" TargetMode="Externa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A7D7-3040-9625-A9C1-80AB1D0A71EF}"/>
              </a:ext>
            </a:extLst>
          </p:cNvPr>
          <p:cNvSpPr>
            <a:spLocks noGrp="1"/>
          </p:cNvSpPr>
          <p:nvPr>
            <p:ph type="ctrTitle"/>
          </p:nvPr>
        </p:nvSpPr>
        <p:spPr>
          <a:xfrm>
            <a:off x="457200" y="996433"/>
            <a:ext cx="6451600" cy="2432567"/>
          </a:xfrm>
        </p:spPr>
        <p:txBody>
          <a:bodyPr>
            <a:normAutofit/>
          </a:bodyPr>
          <a:lstStyle/>
          <a:p>
            <a:r>
              <a:rPr lang="en-US" dirty="0"/>
              <a:t>Pathways in Crisis Services Project</a:t>
            </a:r>
          </a:p>
        </p:txBody>
      </p:sp>
      <p:sp>
        <p:nvSpPr>
          <p:cNvPr id="3" name="Subtitle 2">
            <a:extLst>
              <a:ext uri="{FF2B5EF4-FFF2-40B4-BE49-F238E27FC236}">
                <a16:creationId xmlns:a16="http://schemas.microsoft.com/office/drawing/2014/main" id="{BF531154-5AB0-3A0C-4B3B-B26D7FEB4591}"/>
              </a:ext>
            </a:extLst>
          </p:cNvPr>
          <p:cNvSpPr>
            <a:spLocks noGrp="1"/>
          </p:cNvSpPr>
          <p:nvPr>
            <p:ph type="subTitle" idx="1"/>
          </p:nvPr>
        </p:nvSpPr>
        <p:spPr>
          <a:xfrm>
            <a:off x="551329" y="3477553"/>
            <a:ext cx="5859096" cy="589764"/>
          </a:xfrm>
        </p:spPr>
        <p:txBody>
          <a:bodyPr/>
          <a:lstStyle/>
          <a:p>
            <a:r>
              <a:rPr lang="en-US" dirty="0"/>
              <a:t>Cultural Considerations</a:t>
            </a:r>
          </a:p>
        </p:txBody>
      </p:sp>
      <p:sp>
        <p:nvSpPr>
          <p:cNvPr id="4" name="Slide Number Placeholder 3">
            <a:extLst>
              <a:ext uri="{FF2B5EF4-FFF2-40B4-BE49-F238E27FC236}">
                <a16:creationId xmlns:a16="http://schemas.microsoft.com/office/drawing/2014/main" id="{52137C8C-0C71-A2F4-8354-D5715CB05C4E}"/>
              </a:ext>
            </a:extLst>
          </p:cNvPr>
          <p:cNvSpPr>
            <a:spLocks noGrp="1"/>
          </p:cNvSpPr>
          <p:nvPr>
            <p:ph type="sldNum" sz="quarter" idx="12"/>
          </p:nvPr>
        </p:nvSpPr>
        <p:spPr/>
        <p:txBody>
          <a:bodyPr/>
          <a:lstStyle/>
          <a:p>
            <a:fld id="{6D486360-FF34-7B48-AD05-62F8407C4C7E}" type="slidenum">
              <a:rPr lang="en-US" smtClean="0"/>
              <a:t>1</a:t>
            </a:fld>
            <a:endParaRPr lang="en-US"/>
          </a:p>
        </p:txBody>
      </p:sp>
    </p:spTree>
    <p:extLst>
      <p:ext uri="{BB962C8B-B14F-4D97-AF65-F5344CB8AC3E}">
        <p14:creationId xmlns:p14="http://schemas.microsoft.com/office/powerpoint/2010/main" val="312012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3A817A-AA68-96AA-E072-856561C3E85A}"/>
              </a:ext>
            </a:extLst>
          </p:cNvPr>
          <p:cNvSpPr>
            <a:spLocks noGrp="1"/>
          </p:cNvSpPr>
          <p:nvPr>
            <p:ph type="title"/>
          </p:nvPr>
        </p:nvSpPr>
        <p:spPr>
          <a:xfrm>
            <a:off x="900829" y="255493"/>
            <a:ext cx="10091084" cy="709053"/>
          </a:xfrm>
        </p:spPr>
        <p:txBody>
          <a:bodyPr>
            <a:normAutofit/>
          </a:bodyPr>
          <a:lstStyle/>
          <a:p>
            <a:pPr algn="ctr"/>
            <a:r>
              <a:rPr lang="en-US" sz="4000" dirty="0"/>
              <a:t>Indigenous Mental Health</a:t>
            </a:r>
          </a:p>
        </p:txBody>
      </p:sp>
      <p:sp>
        <p:nvSpPr>
          <p:cNvPr id="2" name="Slide Number Placeholder 1">
            <a:extLst>
              <a:ext uri="{FF2B5EF4-FFF2-40B4-BE49-F238E27FC236}">
                <a16:creationId xmlns:a16="http://schemas.microsoft.com/office/drawing/2014/main" id="{6D00B9C9-2AB2-20F1-4752-D51EF9703FA5}"/>
              </a:ext>
            </a:extLst>
          </p:cNvPr>
          <p:cNvSpPr>
            <a:spLocks noGrp="1"/>
          </p:cNvSpPr>
          <p:nvPr>
            <p:ph type="sldNum" sz="quarter" idx="12"/>
          </p:nvPr>
        </p:nvSpPr>
        <p:spPr/>
        <p:txBody>
          <a:bodyPr/>
          <a:lstStyle/>
          <a:p>
            <a:fld id="{6D486360-FF34-7B48-AD05-62F8407C4C7E}" type="slidenum">
              <a:rPr lang="en-US" smtClean="0"/>
              <a:t>10</a:t>
            </a:fld>
            <a:endParaRPr lang="en-US"/>
          </a:p>
        </p:txBody>
      </p:sp>
      <p:sp>
        <p:nvSpPr>
          <p:cNvPr id="4" name="TextBox 3">
            <a:extLst>
              <a:ext uri="{FF2B5EF4-FFF2-40B4-BE49-F238E27FC236}">
                <a16:creationId xmlns:a16="http://schemas.microsoft.com/office/drawing/2014/main" id="{BEF321A5-20B4-8EDA-62B6-C10E2EA50DD1}"/>
              </a:ext>
            </a:extLst>
          </p:cNvPr>
          <p:cNvSpPr txBox="1"/>
          <p:nvPr/>
        </p:nvSpPr>
        <p:spPr>
          <a:xfrm>
            <a:off x="540326" y="964546"/>
            <a:ext cx="10972801" cy="5816977"/>
          </a:xfrm>
          <a:prstGeom prst="rect">
            <a:avLst/>
          </a:prstGeom>
          <a:noFill/>
        </p:spPr>
        <p:txBody>
          <a:bodyPr wrap="square" rtlCol="0">
            <a:spAutoFit/>
          </a:bodyPr>
          <a:lstStyle/>
          <a:p>
            <a:pPr algn="ctr"/>
            <a:r>
              <a:rPr lang="en-US" sz="3600" dirty="0">
                <a:solidFill>
                  <a:schemeClr val="bg1">
                    <a:lumMod val="50000"/>
                  </a:schemeClr>
                </a:solidFill>
              </a:rPr>
              <a:t>H</a:t>
            </a:r>
            <a:r>
              <a:rPr lang="en-US" sz="3600" b="0" i="0" dirty="0">
                <a:solidFill>
                  <a:schemeClr val="bg1">
                    <a:lumMod val="50000"/>
                  </a:schemeClr>
                </a:solidFill>
                <a:effectLst/>
              </a:rPr>
              <a:t>istory of trauma = </a:t>
            </a:r>
            <a:r>
              <a:rPr lang="en-US" sz="4000" dirty="0">
                <a:solidFill>
                  <a:srgbClr val="ED7D31"/>
                </a:solidFill>
              </a:rPr>
              <a:t>I</a:t>
            </a:r>
            <a:r>
              <a:rPr lang="en-US" sz="4000" b="0" i="0" dirty="0">
                <a:solidFill>
                  <a:srgbClr val="ED7D31"/>
                </a:solidFill>
                <a:effectLst/>
              </a:rPr>
              <a:t>ntergenerational </a:t>
            </a:r>
            <a:r>
              <a:rPr lang="en-US" sz="4000" dirty="0">
                <a:solidFill>
                  <a:srgbClr val="ED7D31"/>
                </a:solidFill>
              </a:rPr>
              <a:t>T</a:t>
            </a:r>
            <a:r>
              <a:rPr lang="en-US" sz="4000" b="0" i="0" dirty="0">
                <a:solidFill>
                  <a:srgbClr val="ED7D31"/>
                </a:solidFill>
                <a:effectLst/>
              </a:rPr>
              <a:t>rauma</a:t>
            </a:r>
            <a:endParaRPr lang="en-US" sz="4000" b="0" i="0" dirty="0">
              <a:solidFill>
                <a:schemeClr val="bg1">
                  <a:lumMod val="50000"/>
                </a:schemeClr>
              </a:solidFill>
              <a:effectLst/>
            </a:endParaRPr>
          </a:p>
          <a:p>
            <a:pPr algn="ctr"/>
            <a:endParaRPr lang="en-US" sz="3600" b="0" i="0" dirty="0">
              <a:solidFill>
                <a:schemeClr val="bg1">
                  <a:lumMod val="50000"/>
                </a:schemeClr>
              </a:solidFill>
              <a:effectLst/>
            </a:endParaRPr>
          </a:p>
          <a:p>
            <a:pPr marL="571500" indent="-571500">
              <a:buFont typeface="Arial" panose="020B0604020202020204" pitchFamily="34" charset="0"/>
              <a:buChar char="•"/>
            </a:pPr>
            <a:r>
              <a:rPr lang="en-US" sz="3600" b="0" i="0" dirty="0">
                <a:solidFill>
                  <a:schemeClr val="bg1">
                    <a:lumMod val="50000"/>
                  </a:schemeClr>
                </a:solidFill>
                <a:effectLst/>
              </a:rPr>
              <a:t>Individuals forcibly removed from their homes and raised in boarding schools </a:t>
            </a:r>
            <a:r>
              <a:rPr lang="en-US" sz="3600" b="0" i="0" dirty="0">
                <a:solidFill>
                  <a:srgbClr val="ED7D31"/>
                </a:solidFill>
                <a:effectLst/>
              </a:rPr>
              <a:t>still impact how indigenous parents raise their children</a:t>
            </a:r>
            <a:r>
              <a:rPr lang="en-US" sz="3600" b="0" i="0" dirty="0">
                <a:solidFill>
                  <a:schemeClr val="bg1">
                    <a:lumMod val="50000"/>
                  </a:schemeClr>
                </a:solidFill>
                <a:effectLst/>
              </a:rPr>
              <a:t>.</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Indigenous peoples experience higher rates </a:t>
            </a:r>
            <a:r>
              <a:rPr lang="en-US" sz="3600" b="0" i="0" dirty="0">
                <a:solidFill>
                  <a:schemeClr val="bg1">
                    <a:lumMod val="50000"/>
                  </a:schemeClr>
                </a:solidFill>
                <a:effectLst/>
              </a:rPr>
              <a:t>substance use and related disorders, PTSD, and suicide and </a:t>
            </a:r>
            <a:r>
              <a:rPr lang="en-US" sz="4000" b="0" i="0" dirty="0">
                <a:solidFill>
                  <a:srgbClr val="ED7D31"/>
                </a:solidFill>
                <a:effectLst/>
              </a:rPr>
              <a:t>526% more likely to die from alcohol</a:t>
            </a:r>
            <a:r>
              <a:rPr lang="en-US" sz="3600" b="0" i="0" dirty="0">
                <a:solidFill>
                  <a:schemeClr val="bg1">
                    <a:lumMod val="50000"/>
                  </a:schemeClr>
                </a:solidFill>
                <a:effectLst/>
              </a:rPr>
              <a:t> use than are non-indigenous people.</a:t>
            </a:r>
            <a:endParaRPr lang="en-US" sz="3600" dirty="0">
              <a:solidFill>
                <a:schemeClr val="bg1">
                  <a:lumMod val="50000"/>
                </a:schemeClr>
              </a:solidFill>
            </a:endParaRPr>
          </a:p>
        </p:txBody>
      </p:sp>
    </p:spTree>
    <p:extLst>
      <p:ext uri="{BB962C8B-B14F-4D97-AF65-F5344CB8AC3E}">
        <p14:creationId xmlns:p14="http://schemas.microsoft.com/office/powerpoint/2010/main" val="118678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65B7-4F2D-EF39-CB9D-653E078A056F}"/>
              </a:ext>
            </a:extLst>
          </p:cNvPr>
          <p:cNvSpPr>
            <a:spLocks noGrp="1"/>
          </p:cNvSpPr>
          <p:nvPr>
            <p:ph type="title"/>
          </p:nvPr>
        </p:nvSpPr>
        <p:spPr>
          <a:xfrm>
            <a:off x="867578" y="0"/>
            <a:ext cx="10091084" cy="709053"/>
          </a:xfrm>
        </p:spPr>
        <p:txBody>
          <a:bodyPr>
            <a:normAutofit/>
          </a:bodyPr>
          <a:lstStyle/>
          <a:p>
            <a:r>
              <a:rPr lang="en-US" sz="4000" dirty="0"/>
              <a:t>What is Cultural Awareness</a:t>
            </a:r>
          </a:p>
        </p:txBody>
      </p:sp>
      <p:sp>
        <p:nvSpPr>
          <p:cNvPr id="3" name="TextBox 2">
            <a:extLst>
              <a:ext uri="{FF2B5EF4-FFF2-40B4-BE49-F238E27FC236}">
                <a16:creationId xmlns:a16="http://schemas.microsoft.com/office/drawing/2014/main" id="{4918F7AB-15D6-B935-721B-62C48ADF54EE}"/>
              </a:ext>
            </a:extLst>
          </p:cNvPr>
          <p:cNvSpPr txBox="1"/>
          <p:nvPr/>
        </p:nvSpPr>
        <p:spPr>
          <a:xfrm>
            <a:off x="973112" y="806228"/>
            <a:ext cx="11324422" cy="575388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Having a </a:t>
            </a: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firm grasp of what culture is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 what it is not</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Having </a:t>
            </a: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insight into </a:t>
            </a:r>
            <a:r>
              <a:rPr kumimoji="0" lang="en-US" sz="2600" b="0" i="1" u="none" strike="noStrike" kern="1200" cap="none" spc="0" normalizeH="0" baseline="0" noProof="0" dirty="0">
                <a:ln>
                  <a:noFill/>
                </a:ln>
                <a:solidFill>
                  <a:srgbClr val="F58E3F"/>
                </a:solidFill>
                <a:effectLst/>
                <a:uLnTx/>
                <a:uFillTx/>
                <a:latin typeface="Calibri" panose="020F0502020204030204"/>
                <a:ea typeface="+mn-ea"/>
                <a:cs typeface="+mn-cs"/>
              </a:rPr>
              <a:t>intracultural</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variation</a:t>
            </a:r>
          </a:p>
          <a:p>
            <a:pPr marL="342900" marR="0" lvl="0" indent="-342900" algn="l" defTabSz="914400" rtl="0" eaLnBrk="1" fontAlgn="auto" latinLnBrk="0" hangingPunct="1">
              <a:lnSpc>
                <a:spcPct val="100000"/>
              </a:lnSpc>
              <a:spcBef>
                <a:spcPts val="600"/>
              </a:spcBef>
              <a:spcAft>
                <a:spcPts val="600"/>
              </a:spcAft>
              <a:buClr>
                <a:srgbClr val="7F7F7F"/>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Understanding how people acquire their cultures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 culture’s important role in personal identities, life ways, and mental and physical health of individuals and communities;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Being </a:t>
            </a: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conscious of one’s own culturally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shaped values, beliefs, perceptions, and biases</a:t>
            </a:r>
          </a:p>
          <a:p>
            <a:pPr marL="342900" marR="0" lvl="0" indent="-342900" algn="l" defTabSz="914400" rtl="0" eaLnBrk="1" fontAlgn="auto" latinLnBrk="0" hangingPunct="1">
              <a:lnSpc>
                <a:spcPct val="100000"/>
              </a:lnSpc>
              <a:spcBef>
                <a:spcPts val="600"/>
              </a:spcBef>
              <a:spcAft>
                <a:spcPts val="600"/>
              </a:spcAft>
              <a:buClr>
                <a:srgbClr val="76717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Observing one’s reactions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 people whose cultures differ from one’s own and reflecting upon these responses</a:t>
            </a:r>
          </a:p>
          <a:p>
            <a:pPr marL="342900" marR="0" lvl="0" indent="-342900" algn="l" defTabSz="914400" rtl="0" eaLnBrk="1" fontAlgn="auto" latinLnBrk="0" hangingPunct="1">
              <a:lnSpc>
                <a:spcPct val="100000"/>
              </a:lnSpc>
              <a:spcBef>
                <a:spcPts val="600"/>
              </a:spcBef>
              <a:spcAft>
                <a:spcPts val="600"/>
              </a:spcAft>
              <a:buClr>
                <a:srgbClr val="76717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Seeking</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and </a:t>
            </a: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participating</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in </a:t>
            </a:r>
            <a:r>
              <a:rPr kumimoji="0" lang="en-US" sz="2600" b="0" i="0" u="none" strike="noStrike" kern="1200" cap="none" spc="0" normalizeH="0" baseline="0" noProof="0" dirty="0">
                <a:ln>
                  <a:noFill/>
                </a:ln>
                <a:solidFill>
                  <a:srgbClr val="F58E3F"/>
                </a:solidFill>
                <a:effectLst/>
                <a:uLnTx/>
                <a:uFillTx/>
                <a:latin typeface="Calibri" panose="020F0502020204030204"/>
                <a:ea typeface="+mn-ea"/>
                <a:cs typeface="+mn-cs"/>
              </a:rPr>
              <a:t>meaningful interactions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with people of differing cultural backgrounds.</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v"/>
              <a:tabLst/>
              <a:defRPr/>
            </a:pPr>
            <a:endPar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ADEF2C0-6A0D-3163-8C03-5DE8942CB2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71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C40A-FA3A-6B8D-AE41-DA2C1696AFD5}"/>
              </a:ext>
            </a:extLst>
          </p:cNvPr>
          <p:cNvSpPr>
            <a:spLocks noGrp="1"/>
          </p:cNvSpPr>
          <p:nvPr>
            <p:ph type="title"/>
          </p:nvPr>
        </p:nvSpPr>
        <p:spPr>
          <a:xfrm>
            <a:off x="917454" y="85789"/>
            <a:ext cx="10091084" cy="709053"/>
          </a:xfrm>
        </p:spPr>
        <p:txBody>
          <a:bodyPr>
            <a:normAutofit/>
          </a:bodyPr>
          <a:lstStyle/>
          <a:p>
            <a:r>
              <a:rPr lang="en-US" sz="4000" dirty="0"/>
              <a:t>Importance of Cultural Awareness</a:t>
            </a:r>
          </a:p>
        </p:txBody>
      </p:sp>
      <p:sp>
        <p:nvSpPr>
          <p:cNvPr id="3" name="TextBox 2">
            <a:extLst>
              <a:ext uri="{FF2B5EF4-FFF2-40B4-BE49-F238E27FC236}">
                <a16:creationId xmlns:a16="http://schemas.microsoft.com/office/drawing/2014/main" id="{D361815A-2348-FC8A-C7EF-92D4374C9894}"/>
              </a:ext>
            </a:extLst>
          </p:cNvPr>
          <p:cNvSpPr txBox="1"/>
          <p:nvPr/>
        </p:nvSpPr>
        <p:spPr>
          <a:xfrm>
            <a:off x="1020725" y="1047423"/>
            <a:ext cx="6953694" cy="51475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1" i="1" u="none" strike="noStrike" kern="1200" cap="none" spc="0" normalizeH="0" baseline="0" noProof="0" dirty="0">
                <a:ln>
                  <a:noFill/>
                </a:ln>
                <a:solidFill>
                  <a:srgbClr val="F58E3F"/>
                </a:solidFill>
                <a:effectLst/>
                <a:uLnTx/>
                <a:uFillTx/>
                <a:latin typeface="Calibri" panose="020F0502020204030204"/>
                <a:ea typeface="+mn-ea"/>
                <a:cs typeface="+mn-cs"/>
              </a:rPr>
              <a:t>Cultural awareness </a:t>
            </a:r>
            <a:r>
              <a:rPr kumimoji="0" lang="en-US" sz="23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is a critical feature of effective health and mental health policy, planning, resource allocation, and service delivery across the entire spectrum of care, including health promotion and prevention.</a:t>
            </a:r>
            <a:endParaRPr kumimoji="0" lang="en-US" sz="23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This is so because cultural perspectives inform people’s identification and interpretation of symptoms and define the diseases, illnesses, and disabilities they recognize. Culture also shapes their ideas of appropriate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4011E96A-8527-1E9D-039C-F201E88471F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366" y="1047423"/>
            <a:ext cx="4830634" cy="2717231"/>
          </a:xfrm>
          <a:prstGeom prst="rect">
            <a:avLst/>
          </a:prstGeom>
          <a:noFill/>
          <a:effectLst>
            <a:softEdge rad="367406"/>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D80F91-488B-484C-BB56-C6F6C1C73E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1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1219200" y="113347"/>
            <a:ext cx="6861544" cy="709053"/>
          </a:xfrm>
        </p:spPr>
        <p:txBody>
          <a:bodyPr>
            <a:normAutofit/>
          </a:bodyPr>
          <a:lstStyle/>
          <a:p>
            <a:r>
              <a:rPr lang="en-US" sz="4000" dirty="0"/>
              <a:t>Small Group Discussion</a:t>
            </a:r>
          </a:p>
        </p:txBody>
      </p:sp>
      <p:sp>
        <p:nvSpPr>
          <p:cNvPr id="3" name="TextBox 2">
            <a:extLst>
              <a:ext uri="{FF2B5EF4-FFF2-40B4-BE49-F238E27FC236}">
                <a16:creationId xmlns:a16="http://schemas.microsoft.com/office/drawing/2014/main" id="{3E88FBEA-1B08-9A0E-3497-F84E9A09C701}"/>
              </a:ext>
            </a:extLst>
          </p:cNvPr>
          <p:cNvSpPr txBox="1"/>
          <p:nvPr/>
        </p:nvSpPr>
        <p:spPr>
          <a:xfrm>
            <a:off x="1309731" y="1021116"/>
            <a:ext cx="555890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67171"/>
                </a:solidFill>
                <a:effectLst/>
                <a:uLnTx/>
                <a:uFillTx/>
                <a:latin typeface="Calibri" panose="020F0502020204030204"/>
                <a:ea typeface="+mn-ea"/>
                <a:cs typeface="+mn-cs"/>
              </a:rPr>
              <a:t>In your group, think about and discuss </a:t>
            </a:r>
            <a:r>
              <a:rPr kumimoji="0" lang="en-US" sz="4800" b="0" i="0" u="none" strike="noStrike" kern="1200" cap="none" spc="0" normalizeH="0" baseline="0" noProof="0" dirty="0">
                <a:ln>
                  <a:noFill/>
                </a:ln>
                <a:solidFill>
                  <a:srgbClr val="7F7F7F"/>
                </a:solidFill>
                <a:effectLst/>
                <a:uLnTx/>
                <a:uFillTx/>
                <a:latin typeface="Calibri" panose="020F0502020204030204"/>
                <a:ea typeface="+mn-ea"/>
                <a:cs typeface="+mn-cs"/>
              </a:rPr>
              <a:t>the</a:t>
            </a:r>
            <a:r>
              <a:rPr kumimoji="0" lang="en-US" sz="4800" b="0" i="0" u="none" strike="noStrike" kern="1200" cap="none" spc="0" normalizeH="0" baseline="0" noProof="0" dirty="0">
                <a:ln>
                  <a:noFill/>
                </a:ln>
                <a:solidFill>
                  <a:srgbClr val="F58E3F"/>
                </a:solidFill>
                <a:effectLst/>
                <a:uLnTx/>
                <a:uFillTx/>
                <a:latin typeface="Calibri" panose="020F0502020204030204"/>
                <a:ea typeface="+mn-ea"/>
                <a:cs typeface="+mn-cs"/>
              </a:rPr>
              <a:t> first time you were aware of being “different” </a:t>
            </a:r>
            <a:r>
              <a:rPr kumimoji="0" lang="en-US" sz="4800" b="0" i="0" u="none" strike="noStrike" kern="1200" cap="none" spc="0" normalizeH="0" baseline="0" noProof="0" dirty="0">
                <a:ln>
                  <a:noFill/>
                </a:ln>
                <a:solidFill>
                  <a:srgbClr val="767171"/>
                </a:solidFill>
                <a:effectLst/>
                <a:uLnTx/>
                <a:uFillTx/>
                <a:latin typeface="Calibri" panose="020F0502020204030204"/>
                <a:ea typeface="+mn-ea"/>
                <a:cs typeface="+mn-cs"/>
              </a:rPr>
              <a:t>and what that was like for you.</a:t>
            </a:r>
          </a:p>
        </p:txBody>
      </p:sp>
      <p:sp>
        <p:nvSpPr>
          <p:cNvPr id="5" name="Slide Number Placeholder 4">
            <a:extLst>
              <a:ext uri="{FF2B5EF4-FFF2-40B4-BE49-F238E27FC236}">
                <a16:creationId xmlns:a16="http://schemas.microsoft.com/office/drawing/2014/main" id="{9712B13C-A942-AC69-77D1-23E64B3A6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descr="Team-Based Learning: 2016 JGME-ALiEM Hot Topics in Medical Education"/>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6590462" y="2437421"/>
            <a:ext cx="5601538" cy="3306726"/>
          </a:xfrm>
          <a:prstGeom prst="rect">
            <a:avLst/>
          </a:prstGeom>
        </p:spPr>
      </p:pic>
    </p:spTree>
    <p:extLst>
      <p:ext uri="{BB962C8B-B14F-4D97-AF65-F5344CB8AC3E}">
        <p14:creationId xmlns:p14="http://schemas.microsoft.com/office/powerpoint/2010/main" val="100705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7A455-2DBA-AA7F-3474-5CE52E21F75C}"/>
              </a:ext>
            </a:extLst>
          </p:cNvPr>
          <p:cNvSpPr>
            <a:spLocks noGrp="1"/>
          </p:cNvSpPr>
          <p:nvPr>
            <p:ph type="title"/>
          </p:nvPr>
        </p:nvSpPr>
        <p:spPr>
          <a:xfrm>
            <a:off x="993595" y="357809"/>
            <a:ext cx="10091084" cy="709053"/>
          </a:xfrm>
        </p:spPr>
        <p:txBody>
          <a:bodyPr>
            <a:normAutofit/>
          </a:bodyPr>
          <a:lstStyle/>
          <a:p>
            <a:r>
              <a:rPr lang="en-US" sz="4000" dirty="0"/>
              <a:t>Latino Mental Health</a:t>
            </a:r>
          </a:p>
        </p:txBody>
      </p:sp>
      <p:sp>
        <p:nvSpPr>
          <p:cNvPr id="4" name="TextBox 3">
            <a:extLst>
              <a:ext uri="{FF2B5EF4-FFF2-40B4-BE49-F238E27FC236}">
                <a16:creationId xmlns:a16="http://schemas.microsoft.com/office/drawing/2014/main" id="{20451404-B8F0-7584-D3B3-DC4CB7AEDBC6}"/>
              </a:ext>
            </a:extLst>
          </p:cNvPr>
          <p:cNvSpPr txBox="1"/>
          <p:nvPr/>
        </p:nvSpPr>
        <p:spPr>
          <a:xfrm>
            <a:off x="993594" y="1358499"/>
            <a:ext cx="5234927"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Latinos are a diverse community, including misconceptions and stereotypes regarding Latino history, presence of Latinos in the US, and the difference between Latinos and Hispanics.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Hispanic refers to language whose ancestry comes from a country where Spanish is spoken, Latino refers to geography.</a:t>
            </a:r>
            <a:r>
              <a:rPr kumimoji="0" lang="en-US" b="0" i="1" u="none" strike="noStrike" kern="1200" cap="none" spc="0" normalizeH="0" baseline="0" noProof="0" dirty="0">
                <a:ln>
                  <a:noFill/>
                </a:ln>
                <a:solidFill>
                  <a:srgbClr val="F58E3F"/>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B9249A4-741D-F272-B8DF-D6E5E650CB79}"/>
              </a:ext>
            </a:extLst>
          </p:cNvPr>
          <p:cNvSpPr txBox="1"/>
          <p:nvPr/>
        </p:nvSpPr>
        <p:spPr>
          <a:xfrm>
            <a:off x="10358581" y="5077461"/>
            <a:ext cx="1683026" cy="3407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(Pew Research, 2021)</a:t>
            </a:r>
          </a:p>
        </p:txBody>
      </p:sp>
      <p:sp>
        <p:nvSpPr>
          <p:cNvPr id="2" name="Slide Number Placeholder 1">
            <a:extLst>
              <a:ext uri="{FF2B5EF4-FFF2-40B4-BE49-F238E27FC236}">
                <a16:creationId xmlns:a16="http://schemas.microsoft.com/office/drawing/2014/main" id="{70EAAB07-005F-CDF6-8E2E-10C8EF00A8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814704095"/>
              </p:ext>
            </p:extLst>
          </p:nvPr>
        </p:nvGraphicFramePr>
        <p:xfrm>
          <a:off x="6078129" y="1623453"/>
          <a:ext cx="5963478" cy="3058724"/>
        </p:xfrm>
        <a:graphic>
          <a:graphicData uri="http://schemas.openxmlformats.org/drawingml/2006/table">
            <a:tbl>
              <a:tblPr firstRow="1" bandRow="1">
                <a:tableStyleId>{5DA37D80-6434-44D0-A028-1B22A696006F}</a:tableStyleId>
              </a:tblPr>
              <a:tblGrid>
                <a:gridCol w="343547">
                  <a:extLst>
                    <a:ext uri="{9D8B030D-6E8A-4147-A177-3AD203B41FA5}">
                      <a16:colId xmlns:a16="http://schemas.microsoft.com/office/drawing/2014/main" val="1906337688"/>
                    </a:ext>
                  </a:extLst>
                </a:gridCol>
                <a:gridCol w="2732181">
                  <a:extLst>
                    <a:ext uri="{9D8B030D-6E8A-4147-A177-3AD203B41FA5}">
                      <a16:colId xmlns:a16="http://schemas.microsoft.com/office/drawing/2014/main" val="1700485039"/>
                    </a:ext>
                  </a:extLst>
                </a:gridCol>
                <a:gridCol w="2887750">
                  <a:extLst>
                    <a:ext uri="{9D8B030D-6E8A-4147-A177-3AD203B41FA5}">
                      <a16:colId xmlns:a16="http://schemas.microsoft.com/office/drawing/2014/main" val="1351528842"/>
                    </a:ext>
                  </a:extLst>
                </a:gridCol>
              </a:tblGrid>
              <a:tr h="772724">
                <a:tc>
                  <a:txBody>
                    <a:bodyPr/>
                    <a:lstStyle/>
                    <a:p>
                      <a:endParaRPr lang="en-US" dirty="0"/>
                    </a:p>
                  </a:txBody>
                  <a:tcPr/>
                </a:tc>
                <a:tc gridSpan="2">
                  <a:txBody>
                    <a:bodyPr/>
                    <a:lstStyle/>
                    <a:p>
                      <a:r>
                        <a:rPr lang="en-US" sz="2800" dirty="0"/>
                        <a:t>U.S. Hispanic Origins Groups,</a:t>
                      </a:r>
                      <a:r>
                        <a:rPr lang="en-US" sz="2800" baseline="0" dirty="0"/>
                        <a:t> 2021</a:t>
                      </a:r>
                      <a:endParaRPr lang="en-US" sz="2800" dirty="0"/>
                    </a:p>
                  </a:txBody>
                  <a:tcPr/>
                </a:tc>
                <a:tc hMerge="1">
                  <a:txBody>
                    <a:bodyPr/>
                    <a:lstStyle/>
                    <a:p>
                      <a:endParaRPr lang="en-US" dirty="0"/>
                    </a:p>
                  </a:txBody>
                  <a:tcPr/>
                </a:tc>
                <a:extLst>
                  <a:ext uri="{0D108BD9-81ED-4DB2-BD59-A6C34878D82A}">
                    <a16:rowId xmlns:a16="http://schemas.microsoft.com/office/drawing/2014/main" val="1117533467"/>
                  </a:ext>
                </a:extLst>
              </a:tr>
              <a:tr h="370840">
                <a:tc>
                  <a:txBody>
                    <a:bodyPr/>
                    <a:lstStyle/>
                    <a:p>
                      <a:r>
                        <a:rPr lang="en-US" dirty="0"/>
                        <a:t>1</a:t>
                      </a:r>
                      <a:endParaRPr lang="en-US" dirty="0">
                        <a:solidFill>
                          <a:schemeClr val="bg2">
                            <a:lumMod val="50000"/>
                          </a:schemeClr>
                        </a:solidFill>
                      </a:endParaRPr>
                    </a:p>
                  </a:txBody>
                  <a:tcPr/>
                </a:tc>
                <a:tc>
                  <a:txBody>
                    <a:bodyPr/>
                    <a:lstStyle/>
                    <a:p>
                      <a:r>
                        <a:rPr lang="en-US" sz="2400" dirty="0"/>
                        <a:t>Mexican</a:t>
                      </a:r>
                      <a:endParaRPr lang="en-US" sz="2400" dirty="0">
                        <a:solidFill>
                          <a:schemeClr val="bg2">
                            <a:lumMod val="50000"/>
                          </a:schemeClr>
                        </a:solidFill>
                      </a:endParaRPr>
                    </a:p>
                  </a:txBody>
                  <a:tcPr/>
                </a:tc>
                <a:tc>
                  <a:txBody>
                    <a:bodyPr/>
                    <a:lstStyle/>
                    <a:p>
                      <a:r>
                        <a:rPr lang="en-US" sz="2400" dirty="0"/>
                        <a:t>59.9% of Hispanics</a:t>
                      </a:r>
                      <a:endParaRPr lang="en-US" sz="2400" dirty="0">
                        <a:solidFill>
                          <a:schemeClr val="bg2">
                            <a:lumMod val="50000"/>
                          </a:schemeClr>
                        </a:solidFill>
                      </a:endParaRPr>
                    </a:p>
                  </a:txBody>
                  <a:tcPr/>
                </a:tc>
                <a:extLst>
                  <a:ext uri="{0D108BD9-81ED-4DB2-BD59-A6C34878D82A}">
                    <a16:rowId xmlns:a16="http://schemas.microsoft.com/office/drawing/2014/main" val="3564686689"/>
                  </a:ext>
                </a:extLst>
              </a:tr>
              <a:tr h="370840">
                <a:tc>
                  <a:txBody>
                    <a:bodyPr/>
                    <a:lstStyle/>
                    <a:p>
                      <a:r>
                        <a:rPr lang="en-US" dirty="0"/>
                        <a:t>2</a:t>
                      </a:r>
                      <a:endParaRPr lang="en-US" dirty="0">
                        <a:solidFill>
                          <a:schemeClr val="bg2">
                            <a:lumMod val="50000"/>
                          </a:schemeClr>
                        </a:solidFill>
                      </a:endParaRPr>
                    </a:p>
                  </a:txBody>
                  <a:tcPr/>
                </a:tc>
                <a:tc>
                  <a:txBody>
                    <a:bodyPr/>
                    <a:lstStyle/>
                    <a:p>
                      <a:r>
                        <a:rPr lang="en-US" sz="2400" dirty="0">
                          <a:effectLst/>
                        </a:rPr>
                        <a:t>Puerto Ricans </a:t>
                      </a:r>
                      <a:endParaRPr lang="en-US" sz="2400" dirty="0">
                        <a:solidFill>
                          <a:schemeClr val="bg2">
                            <a:lumMod val="50000"/>
                          </a:schemeClr>
                        </a:solidFill>
                      </a:endParaRPr>
                    </a:p>
                  </a:txBody>
                  <a:tcPr/>
                </a:tc>
                <a:tc>
                  <a:txBody>
                    <a:bodyPr/>
                    <a:lstStyle/>
                    <a:p>
                      <a:r>
                        <a:rPr lang="en-US" sz="2400" dirty="0">
                          <a:effectLst/>
                        </a:rPr>
                        <a:t>9.3% of Hispanics</a:t>
                      </a:r>
                      <a:endParaRPr lang="en-US" sz="2400" dirty="0">
                        <a:solidFill>
                          <a:schemeClr val="bg2">
                            <a:lumMod val="50000"/>
                          </a:schemeClr>
                        </a:solidFill>
                      </a:endParaRPr>
                    </a:p>
                  </a:txBody>
                  <a:tcPr/>
                </a:tc>
                <a:extLst>
                  <a:ext uri="{0D108BD9-81ED-4DB2-BD59-A6C34878D82A}">
                    <a16:rowId xmlns:a16="http://schemas.microsoft.com/office/drawing/2014/main" val="150339004"/>
                  </a:ext>
                </a:extLst>
              </a:tr>
              <a:tr h="370840">
                <a:tc>
                  <a:txBody>
                    <a:bodyPr/>
                    <a:lstStyle/>
                    <a:p>
                      <a:r>
                        <a:rPr lang="en-US" dirty="0"/>
                        <a:t>3</a:t>
                      </a:r>
                      <a:endParaRPr lang="en-US" dirty="0">
                        <a:solidFill>
                          <a:schemeClr val="bg2">
                            <a:lumMod val="50000"/>
                          </a:schemeClr>
                        </a:solidFill>
                      </a:endParaRPr>
                    </a:p>
                  </a:txBody>
                  <a:tcPr/>
                </a:tc>
                <a:tc>
                  <a:txBody>
                    <a:bodyPr/>
                    <a:lstStyle/>
                    <a:p>
                      <a:r>
                        <a:rPr lang="en-US" sz="2400" dirty="0">
                          <a:effectLst/>
                        </a:rPr>
                        <a:t>Cubans</a:t>
                      </a:r>
                      <a:endParaRPr lang="en-US" sz="2400" dirty="0">
                        <a:solidFill>
                          <a:schemeClr val="bg2">
                            <a:lumMod val="50000"/>
                          </a:schemeClr>
                        </a:solidFill>
                      </a:endParaRPr>
                    </a:p>
                  </a:txBody>
                  <a:tcPr/>
                </a:tc>
                <a:tc>
                  <a:txBody>
                    <a:bodyPr/>
                    <a:lstStyle/>
                    <a:p>
                      <a:r>
                        <a:rPr lang="en-US" sz="2400" dirty="0">
                          <a:effectLst/>
                        </a:rPr>
                        <a:t>4.0% of Hispanics</a:t>
                      </a:r>
                      <a:endParaRPr lang="en-US" sz="2400" dirty="0">
                        <a:solidFill>
                          <a:schemeClr val="bg2">
                            <a:lumMod val="50000"/>
                          </a:schemeClr>
                        </a:solidFill>
                      </a:endParaRPr>
                    </a:p>
                  </a:txBody>
                  <a:tcPr/>
                </a:tc>
                <a:extLst>
                  <a:ext uri="{0D108BD9-81ED-4DB2-BD59-A6C34878D82A}">
                    <a16:rowId xmlns:a16="http://schemas.microsoft.com/office/drawing/2014/main" val="337894345"/>
                  </a:ext>
                </a:extLst>
              </a:tr>
              <a:tr h="370840">
                <a:tc>
                  <a:txBody>
                    <a:bodyPr/>
                    <a:lstStyle/>
                    <a:p>
                      <a:r>
                        <a:rPr lang="en-US" dirty="0"/>
                        <a:t>4</a:t>
                      </a:r>
                      <a:endParaRPr lang="en-US" dirty="0">
                        <a:solidFill>
                          <a:schemeClr val="bg2">
                            <a:lumMod val="50000"/>
                          </a:schemeClr>
                        </a:solidFill>
                      </a:endParaRPr>
                    </a:p>
                  </a:txBody>
                  <a:tcPr/>
                </a:tc>
                <a:tc>
                  <a:txBody>
                    <a:bodyPr/>
                    <a:lstStyle/>
                    <a:p>
                      <a:r>
                        <a:rPr lang="en-US" sz="2400" dirty="0">
                          <a:effectLst/>
                        </a:rPr>
                        <a:t>Salvadorans</a:t>
                      </a:r>
                      <a:endParaRPr lang="en-US" sz="2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effectLst/>
                        </a:rPr>
                        <a:t>3.8% of Hispanics</a:t>
                      </a:r>
                      <a:endParaRPr lang="en-US" sz="2400" dirty="0">
                        <a:solidFill>
                          <a:schemeClr val="bg2">
                            <a:lumMod val="50000"/>
                          </a:schemeClr>
                        </a:solidFill>
                      </a:endParaRPr>
                    </a:p>
                  </a:txBody>
                  <a:tcPr/>
                </a:tc>
                <a:extLst>
                  <a:ext uri="{0D108BD9-81ED-4DB2-BD59-A6C34878D82A}">
                    <a16:rowId xmlns:a16="http://schemas.microsoft.com/office/drawing/2014/main" val="2369275946"/>
                  </a:ext>
                </a:extLst>
              </a:tr>
              <a:tr h="370840">
                <a:tc>
                  <a:txBody>
                    <a:bodyPr/>
                    <a:lstStyle/>
                    <a:p>
                      <a:r>
                        <a:rPr lang="en-US" dirty="0"/>
                        <a:t>5</a:t>
                      </a:r>
                      <a:endParaRPr lang="en-US" dirty="0">
                        <a:solidFill>
                          <a:schemeClr val="bg2">
                            <a:lumMod val="50000"/>
                          </a:schemeClr>
                        </a:solidFill>
                      </a:endParaRPr>
                    </a:p>
                  </a:txBody>
                  <a:tcPr/>
                </a:tc>
                <a:tc>
                  <a:txBody>
                    <a:bodyPr/>
                    <a:lstStyle/>
                    <a:p>
                      <a:r>
                        <a:rPr lang="en-US" sz="2400" dirty="0">
                          <a:effectLst/>
                        </a:rPr>
                        <a:t>Dominicans</a:t>
                      </a:r>
                      <a:endParaRPr lang="en-US" sz="2400" dirty="0">
                        <a:solidFill>
                          <a:schemeClr val="bg2">
                            <a:lumMod val="50000"/>
                          </a:schemeClr>
                        </a:solidFill>
                      </a:endParaRPr>
                    </a:p>
                  </a:txBody>
                  <a:tcPr/>
                </a:tc>
                <a:tc>
                  <a:txBody>
                    <a:bodyPr/>
                    <a:lstStyle/>
                    <a:p>
                      <a:r>
                        <a:rPr lang="en-US" sz="2400" dirty="0">
                          <a:effectLst/>
                        </a:rPr>
                        <a:t>3.8% of Hispanics</a:t>
                      </a:r>
                      <a:endParaRPr lang="en-US" sz="2400" dirty="0">
                        <a:solidFill>
                          <a:schemeClr val="bg2">
                            <a:lumMod val="50000"/>
                          </a:schemeClr>
                        </a:solidFill>
                      </a:endParaRPr>
                    </a:p>
                  </a:txBody>
                  <a:tcPr/>
                </a:tc>
                <a:extLst>
                  <a:ext uri="{0D108BD9-81ED-4DB2-BD59-A6C34878D82A}">
                    <a16:rowId xmlns:a16="http://schemas.microsoft.com/office/drawing/2014/main" val="3048139833"/>
                  </a:ext>
                </a:extLst>
              </a:tr>
            </a:tbl>
          </a:graphicData>
        </a:graphic>
      </p:graphicFrame>
    </p:spTree>
    <p:extLst>
      <p:ext uri="{BB962C8B-B14F-4D97-AF65-F5344CB8AC3E}">
        <p14:creationId xmlns:p14="http://schemas.microsoft.com/office/powerpoint/2010/main" val="76925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08FEF2F-16EF-18E6-6537-F6D6AC9704C4}"/>
              </a:ext>
            </a:extLst>
          </p:cNvPr>
          <p:cNvPicPr>
            <a:picLocks noChangeAspect="1"/>
          </p:cNvPicPr>
          <p:nvPr/>
        </p:nvPicPr>
        <p:blipFill rotWithShape="1">
          <a:blip r:embed="rId3">
            <a:duotone>
              <a:schemeClr val="accent2">
                <a:shade val="45000"/>
                <a:satMod val="135000"/>
              </a:schemeClr>
              <a:prstClr val="white"/>
            </a:duotone>
          </a:blip>
          <a:srcRect l="33104" t="32513" r="34963" b="8083"/>
          <a:stretch/>
        </p:blipFill>
        <p:spPr>
          <a:xfrm>
            <a:off x="-64654" y="734623"/>
            <a:ext cx="5978982" cy="6106867"/>
          </a:xfrm>
          <a:prstGeom prst="rect">
            <a:avLst/>
          </a:prstGeom>
        </p:spPr>
      </p:pic>
      <p:sp>
        <p:nvSpPr>
          <p:cNvPr id="6" name="Title 5"/>
          <p:cNvSpPr>
            <a:spLocks noGrp="1"/>
          </p:cNvSpPr>
          <p:nvPr>
            <p:ph type="title"/>
          </p:nvPr>
        </p:nvSpPr>
        <p:spPr>
          <a:xfrm>
            <a:off x="-64654" y="25570"/>
            <a:ext cx="5606472" cy="709053"/>
          </a:xfrm>
        </p:spPr>
        <p:txBody>
          <a:bodyPr/>
          <a:lstStyle/>
          <a:p>
            <a:r>
              <a:rPr lang="en-US" dirty="0"/>
              <a:t>Cultural Differences</a:t>
            </a:r>
          </a:p>
        </p:txBody>
      </p:sp>
      <p:sp>
        <p:nvSpPr>
          <p:cNvPr id="2" name="Slide Number Placeholder 1">
            <a:extLst>
              <a:ext uri="{FF2B5EF4-FFF2-40B4-BE49-F238E27FC236}">
                <a16:creationId xmlns:a16="http://schemas.microsoft.com/office/drawing/2014/main" id="{5611A089-5371-855C-B61D-B7F7491C05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76945" y="6681462"/>
            <a:ext cx="561876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Derived from The Massachusetts General Hospital Textbook on Diversity and Cultural Sensitivity in Mental Health)</a:t>
            </a:r>
          </a:p>
        </p:txBody>
      </p:sp>
      <p:pic>
        <p:nvPicPr>
          <p:cNvPr id="3" name="Picture 2" descr="This image shows examples of Hispanic Culture-Bound Syndromes. These include Ataque de Nervios, Colera, Mal de ojo, Susto, Miedo, espanto, pasmo, and wind or cold illness. "/>
          <p:cNvPicPr>
            <a:picLocks noChangeAspect="1"/>
          </p:cNvPicPr>
          <p:nvPr/>
        </p:nvPicPr>
        <p:blipFill>
          <a:blip r:embed="rId4">
            <a:duotone>
              <a:schemeClr val="accent3">
                <a:shade val="45000"/>
                <a:satMod val="135000"/>
              </a:schemeClr>
              <a:prstClr val="white"/>
            </a:duotone>
          </a:blip>
          <a:stretch>
            <a:fillRect/>
          </a:stretch>
        </p:blipFill>
        <p:spPr>
          <a:xfrm>
            <a:off x="6348748" y="195335"/>
            <a:ext cx="5438103" cy="6364776"/>
          </a:xfrm>
          <a:prstGeom prst="rect">
            <a:avLst/>
          </a:prstGeom>
        </p:spPr>
      </p:pic>
    </p:spTree>
    <p:extLst>
      <p:ext uri="{BB962C8B-B14F-4D97-AF65-F5344CB8AC3E}">
        <p14:creationId xmlns:p14="http://schemas.microsoft.com/office/powerpoint/2010/main" val="180186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F1FB-0136-E8CF-3F74-636AA4DB7CE8}"/>
              </a:ext>
            </a:extLst>
          </p:cNvPr>
          <p:cNvSpPr>
            <a:spLocks noGrp="1"/>
          </p:cNvSpPr>
          <p:nvPr>
            <p:ph type="title"/>
          </p:nvPr>
        </p:nvSpPr>
        <p:spPr>
          <a:xfrm>
            <a:off x="888629" y="0"/>
            <a:ext cx="10091084" cy="709053"/>
          </a:xfrm>
        </p:spPr>
        <p:txBody>
          <a:bodyPr>
            <a:normAutofit/>
          </a:bodyPr>
          <a:lstStyle/>
          <a:p>
            <a:r>
              <a:rPr lang="en-US" sz="4000" dirty="0"/>
              <a:t>Cultural Sensitivity</a:t>
            </a:r>
          </a:p>
        </p:txBody>
      </p:sp>
      <p:sp>
        <p:nvSpPr>
          <p:cNvPr id="3" name="TextBox 2">
            <a:extLst>
              <a:ext uri="{FF2B5EF4-FFF2-40B4-BE49-F238E27FC236}">
                <a16:creationId xmlns:a16="http://schemas.microsoft.com/office/drawing/2014/main" id="{7BC10650-9CCB-8761-9FB3-F8B1EE72BF71}"/>
              </a:ext>
            </a:extLst>
          </p:cNvPr>
          <p:cNvSpPr txBox="1"/>
          <p:nvPr/>
        </p:nvSpPr>
        <p:spPr>
          <a:xfrm>
            <a:off x="1495571" y="951383"/>
            <a:ext cx="7831007" cy="26108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Cultural Sensitivity is defined as: a) </a:t>
            </a:r>
            <a:r>
              <a:rPr kumimoji="0" lang="en-US" sz="28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Being aware that cultural differences and similarities between people exist without assigning them a value</a:t>
            </a: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positive or negative, better or worse, right or wrong.</a:t>
            </a:r>
          </a:p>
        </p:txBody>
      </p:sp>
      <p:sp>
        <p:nvSpPr>
          <p:cNvPr id="4" name="TextBox 3">
            <a:extLst>
              <a:ext uri="{FF2B5EF4-FFF2-40B4-BE49-F238E27FC236}">
                <a16:creationId xmlns:a16="http://schemas.microsoft.com/office/drawing/2014/main" id="{3B28F431-60E0-03BA-44AA-7863E77235F3}"/>
              </a:ext>
            </a:extLst>
          </p:cNvPr>
          <p:cNvSpPr txBox="1"/>
          <p:nvPr/>
        </p:nvSpPr>
        <p:spPr>
          <a:xfrm>
            <a:off x="2844853" y="6490699"/>
            <a:ext cx="27542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Retrieved from </a:t>
            </a:r>
            <a:r>
              <a:rPr kumimoji="0" lang="en-US" sz="12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www.nyc.gov</a:t>
            </a:r>
            <a:r>
              <a:rPr kumimoji="0" lang="en-US" sz="12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on 12.13.22</a:t>
            </a:r>
          </a:p>
        </p:txBody>
      </p:sp>
      <p:pic>
        <p:nvPicPr>
          <p:cNvPr id="4098" name="Picture 2">
            <a:extLst>
              <a:ext uri="{FF2B5EF4-FFF2-40B4-BE49-F238E27FC236}">
                <a16:creationId xmlns:a16="http://schemas.microsoft.com/office/drawing/2014/main" id="{0B7A525F-33AE-8ADA-2DFA-F4FDEB1CE65F}"/>
              </a:ext>
              <a:ext uri="{C183D7F6-B498-43B3-948B-1728B52AA6E4}">
                <adec:decorative xmlns:adec="http://schemas.microsoft.com/office/drawing/2017/decorative" val="1"/>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934171" y="3795891"/>
            <a:ext cx="6252585" cy="306502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BDE2101-C9AF-442C-33DB-984AA67D44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21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AC5D-E1CE-404B-AD5F-7336900C7322}"/>
              </a:ext>
            </a:extLst>
          </p:cNvPr>
          <p:cNvSpPr>
            <a:spLocks noGrp="1"/>
          </p:cNvSpPr>
          <p:nvPr>
            <p:ph type="title"/>
          </p:nvPr>
        </p:nvSpPr>
        <p:spPr>
          <a:xfrm>
            <a:off x="900828" y="285750"/>
            <a:ext cx="10091084" cy="709053"/>
          </a:xfrm>
        </p:spPr>
        <p:txBody>
          <a:bodyPr>
            <a:normAutofit/>
          </a:bodyPr>
          <a:lstStyle/>
          <a:p>
            <a:r>
              <a:rPr lang="en-US" sz="4000" dirty="0"/>
              <a:t>Cultural Sensitivity Tips</a:t>
            </a:r>
          </a:p>
        </p:txBody>
      </p:sp>
      <p:sp>
        <p:nvSpPr>
          <p:cNvPr id="3" name="TextBox 2">
            <a:extLst>
              <a:ext uri="{FF2B5EF4-FFF2-40B4-BE49-F238E27FC236}">
                <a16:creationId xmlns:a16="http://schemas.microsoft.com/office/drawing/2014/main" id="{7E6E1D9F-0AA3-AFC9-0001-5EE6520DD577}"/>
              </a:ext>
            </a:extLst>
          </p:cNvPr>
          <p:cNvSpPr txBox="1"/>
          <p:nvPr/>
        </p:nvSpPr>
        <p:spPr>
          <a:xfrm>
            <a:off x="900828" y="1421471"/>
            <a:ext cx="11291171" cy="420115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Ask non-judgmentally about the individual’s beliefs around and understanding of their illness.</a:t>
            </a:r>
          </a:p>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Don’t push individuals to accept a psychiatric diagnosis—build trust over time and use terms that are acceptable to them, including: "stress," "nerves," "sadness," "worries," etc.</a:t>
            </a:r>
          </a:p>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Consider describing mental illness as a biological disorder rather than a psychological problem or weakness.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Bedford, M, 2019</a:t>
            </a:r>
          </a:p>
        </p:txBody>
      </p:sp>
      <p:sp>
        <p:nvSpPr>
          <p:cNvPr id="4" name="Slide Number Placeholder 3">
            <a:extLst>
              <a:ext uri="{FF2B5EF4-FFF2-40B4-BE49-F238E27FC236}">
                <a16:creationId xmlns:a16="http://schemas.microsoft.com/office/drawing/2014/main" id="{F9854362-F366-7808-6EA2-B35D937554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82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B39D34-21A4-2C8E-EB8F-FD7DD1CF00E2}"/>
              </a:ext>
            </a:extLst>
          </p:cNvPr>
          <p:cNvSpPr>
            <a:spLocks noGrp="1"/>
          </p:cNvSpPr>
          <p:nvPr>
            <p:ph type="title"/>
          </p:nvPr>
        </p:nvSpPr>
        <p:spPr>
          <a:xfrm>
            <a:off x="890178" y="0"/>
            <a:ext cx="10091084" cy="709053"/>
          </a:xfrm>
        </p:spPr>
        <p:txBody>
          <a:bodyPr>
            <a:normAutofit/>
          </a:bodyPr>
          <a:lstStyle/>
          <a:p>
            <a:r>
              <a:rPr lang="en-US" sz="4000" dirty="0">
                <a:latin typeface="Arial"/>
                <a:cs typeface="Arial"/>
              </a:rPr>
              <a:t>Cultural Sensitivity Tips</a:t>
            </a:r>
          </a:p>
        </p:txBody>
      </p:sp>
      <p:sp>
        <p:nvSpPr>
          <p:cNvPr id="5" name="TextBox 4">
            <a:extLst>
              <a:ext uri="{FF2B5EF4-FFF2-40B4-BE49-F238E27FC236}">
                <a16:creationId xmlns:a16="http://schemas.microsoft.com/office/drawing/2014/main" id="{223CAA71-A39A-E475-E749-E16D9353B29C}"/>
              </a:ext>
            </a:extLst>
          </p:cNvPr>
          <p:cNvSpPr txBox="1"/>
          <p:nvPr/>
        </p:nvSpPr>
        <p:spPr>
          <a:xfrm>
            <a:off x="1042479" y="943640"/>
            <a:ext cx="11149521" cy="50167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4"/>
              <a:tabLst/>
              <a:defRPr/>
            </a:pPr>
            <a:r>
              <a:rPr kumimoji="0" lang="en-US" sz="3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Ask if the patient observes any religious or traditional customs or practices that you should know about. Also ask about religion and spirituality in general, which can be a helpful source of support for those with mental health problems.</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4"/>
              <a:tabLst/>
              <a:defRPr/>
            </a:pPr>
            <a:r>
              <a:rPr kumimoji="0" lang="en-US" sz="3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If possible, request a referral for the individual to a mental health provider that speaks their language, and ideally is from the same cultural background.</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4"/>
              <a:tabLst/>
              <a:defRPr/>
            </a:pPr>
            <a:r>
              <a:rPr kumimoji="0" lang="en-US" sz="3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If a language concordant provider is not possible, be sure a </a:t>
            </a:r>
            <a:r>
              <a:rPr kumimoji="0" lang="en-US" sz="3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professional interpreter</a:t>
            </a:r>
            <a:r>
              <a:rPr kumimoji="0" lang="en-US" sz="3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is used when there is a language barrier. Don’t rely on family members to interpret.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Bedford, 2019</a:t>
            </a:r>
          </a:p>
        </p:txBody>
      </p:sp>
      <p:sp>
        <p:nvSpPr>
          <p:cNvPr id="2" name="Slide Number Placeholder 1">
            <a:extLst>
              <a:ext uri="{FF2B5EF4-FFF2-40B4-BE49-F238E27FC236}">
                <a16:creationId xmlns:a16="http://schemas.microsoft.com/office/drawing/2014/main" id="{4FA6EC7B-A0F7-341F-6A1D-4453D704A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84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204E6-F563-4E5F-E9BE-CD2D7F5E446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dirty="0">
                <a:latin typeface="Arial"/>
                <a:cs typeface="Arial"/>
              </a:rPr>
              <a:t>Cultural Humility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C6A67E-2D97-2C15-FB52-29D9D0AE473D}"/>
              </a:ext>
            </a:extLst>
          </p:cNvPr>
          <p:cNvSpPr txBox="1"/>
          <p:nvPr/>
        </p:nvSpPr>
        <p:spPr>
          <a:xfrm>
            <a:off x="229925" y="3400807"/>
            <a:ext cx="5035857" cy="3320668"/>
          </a:xfrm>
          <a:prstGeom prst="rect">
            <a:avLst/>
          </a:prstGeom>
        </p:spPr>
        <p:txBody>
          <a:bodyPr vert="horz" lIns="91440" tIns="45720" rIns="91440" bIns="45720" rtlCol="0">
            <a:normAutofit/>
          </a:bodyPr>
          <a:lstStyle/>
          <a:p>
            <a:pPr marL="342900" indent="-228600">
              <a:lnSpc>
                <a:spcPct val="90000"/>
              </a:lnSpc>
              <a:spcBef>
                <a:spcPts val="600"/>
              </a:spcBef>
              <a:spcAft>
                <a:spcPts val="600"/>
              </a:spcAft>
              <a:buFont typeface="Arial" panose="020B0604020202020204" pitchFamily="34" charset="0"/>
              <a:buChar char="•"/>
            </a:pPr>
            <a:r>
              <a:rPr lang="en-US" sz="3000" dirty="0">
                <a:solidFill>
                  <a:prstClr val="white">
                    <a:lumMod val="50000"/>
                  </a:prstClr>
                </a:solidFill>
                <a:latin typeface="Calibri" panose="020F0502020204030204"/>
              </a:rPr>
              <a:t>Lifelong commitment to self-evaluation &amp; self-critique </a:t>
            </a:r>
          </a:p>
          <a:p>
            <a:pPr marL="342900" indent="-228600">
              <a:lnSpc>
                <a:spcPct val="90000"/>
              </a:lnSpc>
              <a:spcBef>
                <a:spcPts val="600"/>
              </a:spcBef>
              <a:spcAft>
                <a:spcPts val="600"/>
              </a:spcAft>
              <a:buFont typeface="Arial" panose="020B0604020202020204" pitchFamily="34" charset="0"/>
              <a:buChar char="•"/>
            </a:pPr>
            <a:r>
              <a:rPr lang="en-US" sz="3000" dirty="0">
                <a:solidFill>
                  <a:prstClr val="white">
                    <a:lumMod val="50000"/>
                  </a:prstClr>
                </a:solidFill>
                <a:latin typeface="Calibri" panose="020F0502020204030204"/>
              </a:rPr>
              <a:t>Correct power imbalances </a:t>
            </a:r>
          </a:p>
          <a:p>
            <a:pPr marL="342900" indent="-228600">
              <a:lnSpc>
                <a:spcPct val="90000"/>
              </a:lnSpc>
              <a:spcBef>
                <a:spcPts val="600"/>
              </a:spcBef>
              <a:spcAft>
                <a:spcPts val="600"/>
              </a:spcAft>
              <a:buFont typeface="Arial" panose="020B0604020202020204" pitchFamily="34" charset="0"/>
              <a:buChar char="•"/>
            </a:pPr>
            <a:r>
              <a:rPr lang="en-US" sz="3000" dirty="0">
                <a:solidFill>
                  <a:prstClr val="white">
                    <a:lumMod val="50000"/>
                  </a:prstClr>
                </a:solidFill>
                <a:latin typeface="Calibri" panose="020F0502020204030204"/>
              </a:rPr>
              <a:t>Develop partnerships with people &amp; groups who advocate for others</a:t>
            </a:r>
          </a:p>
        </p:txBody>
      </p:sp>
      <p:pic>
        <p:nvPicPr>
          <p:cNvPr id="5" name="Picture 5" descr="15,400+ Multi Culture People Stock Photos, Pictures &amp; Royalty-Free Images -  iStock">
            <a:extLst>
              <a:ext uri="{FF2B5EF4-FFF2-40B4-BE49-F238E27FC236}">
                <a16:creationId xmlns:a16="http://schemas.microsoft.com/office/drawing/2014/main" id="{01A8D4D4-4596-31A0-7CE0-7653D1AECE3D}"/>
              </a:ext>
            </a:extLst>
          </p:cNvPr>
          <p:cNvPicPr>
            <a:picLocks noChangeAspect="1"/>
          </p:cNvPicPr>
          <p:nvPr/>
        </p:nvPicPr>
        <p:blipFill rotWithShape="1">
          <a:blip r:embed="rId3"/>
          <a:srcRect l="6070" r="2697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9952F2C5-7251-E179-050D-68D54A1ECE7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6D486360-FF34-7B48-AD05-62F8407C4C7E}" type="slidenum">
              <a:rPr lang="en-US">
                <a:solidFill>
                  <a:srgbClr val="FFFFFF"/>
                </a:solidFill>
                <a:latin typeface="Calibri" panose="020F0502020204030204"/>
              </a:rPr>
              <a:pPr>
                <a:spcAft>
                  <a:spcPts val="600"/>
                </a:spcAft>
                <a:defRPr/>
              </a:pPr>
              <a:t>19</a:t>
            </a:fld>
            <a:endParaRPr lang="en-US">
              <a:solidFill>
                <a:srgbClr val="FFFFFF"/>
              </a:solidFill>
              <a:latin typeface="Calibri" panose="020F0502020204030204"/>
            </a:endParaRPr>
          </a:p>
        </p:txBody>
      </p:sp>
    </p:spTree>
    <p:extLst>
      <p:ext uri="{BB962C8B-B14F-4D97-AF65-F5344CB8AC3E}">
        <p14:creationId xmlns:p14="http://schemas.microsoft.com/office/powerpoint/2010/main" val="379809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80D-0383-4C82-8FA7-29BCCBAF3450}"/>
              </a:ext>
            </a:extLst>
          </p:cNvPr>
          <p:cNvSpPr>
            <a:spLocks noGrp="1"/>
          </p:cNvSpPr>
          <p:nvPr>
            <p:ph type="title"/>
          </p:nvPr>
        </p:nvSpPr>
        <p:spPr/>
        <p:txBody>
          <a:bodyPr/>
          <a:lstStyle/>
          <a:p>
            <a:r>
              <a:rPr lang="en-US" dirty="0"/>
              <a:t>Overview of Cultural Considerations</a:t>
            </a:r>
          </a:p>
        </p:txBody>
      </p:sp>
      <p:sp>
        <p:nvSpPr>
          <p:cNvPr id="4" name="Slide Number Placeholder 3">
            <a:extLst>
              <a:ext uri="{FF2B5EF4-FFF2-40B4-BE49-F238E27FC236}">
                <a16:creationId xmlns:a16="http://schemas.microsoft.com/office/drawing/2014/main" id="{CCFE8632-CBA2-4206-866F-917334C98CA5}"/>
              </a:ext>
            </a:extLst>
          </p:cNvPr>
          <p:cNvSpPr>
            <a:spLocks noGrp="1"/>
          </p:cNvSpPr>
          <p:nvPr>
            <p:ph type="sldNum" sz="quarter" idx="12"/>
          </p:nvPr>
        </p:nvSpPr>
        <p:spPr/>
        <p:txBody>
          <a:bodyPr/>
          <a:lstStyle/>
          <a:p>
            <a:fld id="{6D486360-FF34-7B48-AD05-62F8407C4C7E}" type="slidenum">
              <a:rPr lang="en-US" smtClean="0"/>
              <a:t>2</a:t>
            </a:fld>
            <a:endParaRPr lang="en-US"/>
          </a:p>
        </p:txBody>
      </p:sp>
    </p:spTree>
    <p:extLst>
      <p:ext uri="{BB962C8B-B14F-4D97-AF65-F5344CB8AC3E}">
        <p14:creationId xmlns:p14="http://schemas.microsoft.com/office/powerpoint/2010/main" val="202313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3C90-9F7B-509F-E88A-DE4C0645A77C}"/>
              </a:ext>
            </a:extLst>
          </p:cNvPr>
          <p:cNvSpPr>
            <a:spLocks noGrp="1"/>
          </p:cNvSpPr>
          <p:nvPr>
            <p:ph type="title"/>
          </p:nvPr>
        </p:nvSpPr>
        <p:spPr>
          <a:xfrm>
            <a:off x="917454" y="0"/>
            <a:ext cx="10091084" cy="709053"/>
          </a:xfrm>
        </p:spPr>
        <p:txBody>
          <a:bodyPr>
            <a:normAutofit/>
          </a:bodyPr>
          <a:lstStyle/>
          <a:p>
            <a:r>
              <a:rPr lang="en-US" sz="4000" dirty="0"/>
              <a:t>African American Mental Health</a:t>
            </a:r>
          </a:p>
        </p:txBody>
      </p:sp>
      <p:sp>
        <p:nvSpPr>
          <p:cNvPr id="3" name="Slide Number Placeholder 2">
            <a:extLst>
              <a:ext uri="{FF2B5EF4-FFF2-40B4-BE49-F238E27FC236}">
                <a16:creationId xmlns:a16="http://schemas.microsoft.com/office/drawing/2014/main" id="{5C312EC2-F1A1-D8CA-D10E-DB96B1793F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Online Media 3" descr="How to Provide Better Care to African American Patients">
            <a:hlinkClick r:id="" action="ppaction://media"/>
            <a:extLst>
              <a:ext uri="{FF2B5EF4-FFF2-40B4-BE49-F238E27FC236}">
                <a16:creationId xmlns:a16="http://schemas.microsoft.com/office/drawing/2014/main" id="{40F5E8EC-FCC3-8487-4F9E-EE5EA8A054C7}"/>
              </a:ext>
            </a:extLst>
          </p:cNvPr>
          <p:cNvPicPr>
            <a:picLocks noRot="1" noChangeAspect="1"/>
          </p:cNvPicPr>
          <p:nvPr>
            <a:videoFile r:link="rId1"/>
          </p:nvPr>
        </p:nvPicPr>
        <p:blipFill>
          <a:blip r:embed="rId4"/>
          <a:stretch>
            <a:fillRect/>
          </a:stretch>
        </p:blipFill>
        <p:spPr>
          <a:xfrm>
            <a:off x="2319866" y="948267"/>
            <a:ext cx="8347853" cy="4716537"/>
          </a:xfrm>
          <a:prstGeom prst="rect">
            <a:avLst/>
          </a:prstGeom>
        </p:spPr>
      </p:pic>
    </p:spTree>
    <p:extLst>
      <p:ext uri="{BB962C8B-B14F-4D97-AF65-F5344CB8AC3E}">
        <p14:creationId xmlns:p14="http://schemas.microsoft.com/office/powerpoint/2010/main" val="23059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AF2E-D870-2A2F-60A7-6FB52398836F}"/>
              </a:ext>
            </a:extLst>
          </p:cNvPr>
          <p:cNvSpPr>
            <a:spLocks noGrp="1"/>
          </p:cNvSpPr>
          <p:nvPr>
            <p:ph type="title"/>
          </p:nvPr>
        </p:nvSpPr>
        <p:spPr>
          <a:xfrm>
            <a:off x="867578" y="0"/>
            <a:ext cx="10091084" cy="709053"/>
          </a:xfrm>
        </p:spPr>
        <p:txBody>
          <a:bodyPr>
            <a:normAutofit/>
          </a:bodyPr>
          <a:lstStyle/>
          <a:p>
            <a:r>
              <a:rPr lang="en-US" sz="4000" dirty="0"/>
              <a:t>Asian American Mental Health</a:t>
            </a:r>
          </a:p>
        </p:txBody>
      </p:sp>
      <p:sp>
        <p:nvSpPr>
          <p:cNvPr id="3" name="Slide Number Placeholder 2">
            <a:extLst>
              <a:ext uri="{FF2B5EF4-FFF2-40B4-BE49-F238E27FC236}">
                <a16:creationId xmlns:a16="http://schemas.microsoft.com/office/drawing/2014/main" id="{1831831B-4EC0-4FFE-17A2-EA7B2DDE7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Online Media 4" descr="Linh An | Asian Hate and Mental Health | Decolonizing Mental Health">
            <a:hlinkClick r:id="" action="ppaction://media"/>
            <a:extLst>
              <a:ext uri="{FF2B5EF4-FFF2-40B4-BE49-F238E27FC236}">
                <a16:creationId xmlns:a16="http://schemas.microsoft.com/office/drawing/2014/main" id="{F92ECF3A-A7C9-411B-3661-06CC7A0F939B}"/>
              </a:ext>
            </a:extLst>
          </p:cNvPr>
          <p:cNvPicPr>
            <a:picLocks noRot="1" noChangeAspect="1"/>
          </p:cNvPicPr>
          <p:nvPr>
            <a:videoFile r:link="rId1"/>
          </p:nvPr>
        </p:nvPicPr>
        <p:blipFill>
          <a:blip r:embed="rId4"/>
          <a:stretch>
            <a:fillRect/>
          </a:stretch>
        </p:blipFill>
        <p:spPr>
          <a:xfrm>
            <a:off x="2404533" y="1055511"/>
            <a:ext cx="8401729" cy="4746977"/>
          </a:xfrm>
          <a:prstGeom prst="rect">
            <a:avLst/>
          </a:prstGeom>
        </p:spPr>
      </p:pic>
    </p:spTree>
    <p:extLst>
      <p:ext uri="{BB962C8B-B14F-4D97-AF65-F5344CB8AC3E}">
        <p14:creationId xmlns:p14="http://schemas.microsoft.com/office/powerpoint/2010/main" val="10183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1CB101-2EF6-B844-529E-E3D9A815E9EF}"/>
              </a:ext>
            </a:extLst>
          </p:cNvPr>
          <p:cNvSpPr>
            <a:spLocks noGrp="1"/>
          </p:cNvSpPr>
          <p:nvPr>
            <p:ph type="title"/>
          </p:nvPr>
        </p:nvSpPr>
        <p:spPr>
          <a:xfrm>
            <a:off x="934080" y="0"/>
            <a:ext cx="10091084" cy="709053"/>
          </a:xfrm>
        </p:spPr>
        <p:txBody>
          <a:bodyPr>
            <a:normAutofit/>
          </a:bodyPr>
          <a:lstStyle/>
          <a:p>
            <a:r>
              <a:rPr lang="en-US" sz="4000" dirty="0"/>
              <a:t>Latino Mental Health</a:t>
            </a:r>
          </a:p>
        </p:txBody>
      </p:sp>
      <p:sp>
        <p:nvSpPr>
          <p:cNvPr id="2" name="Slide Number Placeholder 1">
            <a:extLst>
              <a:ext uri="{FF2B5EF4-FFF2-40B4-BE49-F238E27FC236}">
                <a16:creationId xmlns:a16="http://schemas.microsoft.com/office/drawing/2014/main" id="{E3550A73-76E2-E06D-ACFF-D963420809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Online Media 3" descr="Best Practice Highlights for Working with Latino/a Patients">
            <a:hlinkClick r:id="" action="ppaction://media"/>
            <a:extLst>
              <a:ext uri="{FF2B5EF4-FFF2-40B4-BE49-F238E27FC236}">
                <a16:creationId xmlns:a16="http://schemas.microsoft.com/office/drawing/2014/main" id="{35285D6F-B536-A529-45E8-C2489753632B}"/>
              </a:ext>
            </a:extLst>
          </p:cNvPr>
          <p:cNvPicPr>
            <a:picLocks noRot="1" noChangeAspect="1"/>
          </p:cNvPicPr>
          <p:nvPr>
            <a:videoFile r:link="rId1"/>
          </p:nvPr>
        </p:nvPicPr>
        <p:blipFill>
          <a:blip r:embed="rId4"/>
          <a:stretch>
            <a:fillRect/>
          </a:stretch>
        </p:blipFill>
        <p:spPr>
          <a:xfrm>
            <a:off x="2249384" y="1024467"/>
            <a:ext cx="8655683" cy="4868822"/>
          </a:xfrm>
          <a:prstGeom prst="rect">
            <a:avLst/>
          </a:prstGeom>
        </p:spPr>
      </p:pic>
    </p:spTree>
    <p:extLst>
      <p:ext uri="{BB962C8B-B14F-4D97-AF65-F5344CB8AC3E}">
        <p14:creationId xmlns:p14="http://schemas.microsoft.com/office/powerpoint/2010/main" val="37546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140AD8-4A8B-7636-8653-FB815CBDEDF5}"/>
              </a:ext>
            </a:extLst>
          </p:cNvPr>
          <p:cNvSpPr txBox="1"/>
          <p:nvPr/>
        </p:nvSpPr>
        <p:spPr>
          <a:xfrm>
            <a:off x="934080" y="1013210"/>
            <a:ext cx="11257920" cy="483157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who struggle with higher rates of anxiety, affective disorder related conditions, and substance use disorders most </a:t>
            </a:r>
            <a:r>
              <a:rPr kumimoji="0" lang="en-US" sz="2600" b="1" i="0" u="none" strike="noStrike" kern="1200" cap="none" spc="0" normalizeH="0" baseline="0" noProof="0" dirty="0">
                <a:ln>
                  <a:noFill/>
                </a:ln>
                <a:solidFill>
                  <a:srgbClr val="F58E41"/>
                </a:solidFill>
                <a:effectLst/>
                <a:uLnTx/>
                <a:uFillTx/>
                <a:latin typeface="Calibri" panose="020F0502020204030204"/>
                <a:ea typeface="+mn-ea"/>
                <a:cs typeface="+mn-cs"/>
              </a:rPr>
              <a:t>likely experienced stigma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 the coming out and self-acceptance process.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have a nearly </a:t>
            </a:r>
            <a:r>
              <a:rPr kumimoji="0" lang="en-US" sz="2600" b="1" i="0" u="none" strike="noStrike" kern="1200" cap="none" spc="0" normalizeH="0" baseline="0" noProof="0" dirty="0">
                <a:ln>
                  <a:noFill/>
                </a:ln>
                <a:solidFill>
                  <a:srgbClr val="F58A42"/>
                </a:solidFill>
                <a:effectLst/>
                <a:uLnTx/>
                <a:uFillTx/>
                <a:latin typeface="Calibri" panose="020F0502020204030204"/>
                <a:ea typeface="+mn-ea"/>
                <a:cs typeface="+mn-cs"/>
              </a:rPr>
              <a:t>three-time higher risk of suicide or suicidal behavior.</a:t>
            </a:r>
            <a:r>
              <a:rPr kumimoji="0" lang="en-US" sz="2600" b="0" i="0" u="none" strike="noStrike" kern="1200" cap="none" spc="0" normalizeH="0" baseline="0" noProof="0" dirty="0">
                <a:ln>
                  <a:noFill/>
                </a:ln>
                <a:solidFill>
                  <a:srgbClr val="F58A42"/>
                </a:solidFill>
                <a:effectLst/>
                <a:uLnTx/>
                <a:uFillTx/>
                <a:latin typeface="Calibri" panose="020F05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58E41"/>
                </a:solidFill>
                <a:effectLst/>
                <a:uLnTx/>
                <a:uFillTx/>
                <a:latin typeface="Calibri" panose="020F0502020204030204"/>
                <a:ea typeface="+mn-ea"/>
                <a:cs typeface="+mn-cs"/>
              </a:rPr>
              <a:t>face disparities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the physical medical context, including increased tobacco use, HIV and AIDS, and weight-related problems.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58E41"/>
                </a:solidFill>
                <a:effectLst/>
                <a:uLnTx/>
                <a:uFillTx/>
                <a:latin typeface="Calibri" panose="020F0502020204030204"/>
                <a:ea typeface="+mn-ea"/>
                <a:cs typeface="+mn-cs"/>
              </a:rPr>
              <a:t>greater risk </a:t>
            </a:r>
            <a:r>
              <a:rPr kumimoji="0" lang="en-US" sz="2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for discrimination, verbal abuse, physical assaults and violence, and perhaps even childhood sexual abuse.” </a:t>
            </a:r>
          </a:p>
        </p:txBody>
      </p:sp>
      <p:sp>
        <p:nvSpPr>
          <p:cNvPr id="5" name="Title 1">
            <a:extLst>
              <a:ext uri="{FF2B5EF4-FFF2-40B4-BE49-F238E27FC236}">
                <a16:creationId xmlns:a16="http://schemas.microsoft.com/office/drawing/2014/main" id="{D3DDD2DF-70CC-82B6-1971-20B82F6343CA}"/>
              </a:ext>
            </a:extLst>
          </p:cNvPr>
          <p:cNvSpPr>
            <a:spLocks noGrp="1"/>
          </p:cNvSpPr>
          <p:nvPr>
            <p:ph type="title"/>
          </p:nvPr>
        </p:nvSpPr>
        <p:spPr>
          <a:xfrm>
            <a:off x="934080" y="0"/>
            <a:ext cx="10091084" cy="709053"/>
          </a:xfrm>
        </p:spPr>
        <p:txBody>
          <a:bodyPr>
            <a:normAutofit/>
          </a:bodyPr>
          <a:lstStyle/>
          <a:p>
            <a:r>
              <a:rPr lang="en-US" sz="4000" dirty="0"/>
              <a:t>LGBTQIA+ Mental Health</a:t>
            </a:r>
          </a:p>
        </p:txBody>
      </p:sp>
      <p:sp>
        <p:nvSpPr>
          <p:cNvPr id="2" name="Slide Number Placeholder 1">
            <a:extLst>
              <a:ext uri="{FF2B5EF4-FFF2-40B4-BE49-F238E27FC236}">
                <a16:creationId xmlns:a16="http://schemas.microsoft.com/office/drawing/2014/main" id="{AAADF5BF-1C4B-147E-4028-8975E859CC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37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975E4C-8AC2-33A6-E770-0CF22BC022B0}"/>
              </a:ext>
            </a:extLst>
          </p:cNvPr>
          <p:cNvSpPr>
            <a:spLocks noGrp="1"/>
          </p:cNvSpPr>
          <p:nvPr>
            <p:ph type="title"/>
          </p:nvPr>
        </p:nvSpPr>
        <p:spPr>
          <a:xfrm>
            <a:off x="884204" y="0"/>
            <a:ext cx="10091084" cy="709053"/>
          </a:xfrm>
        </p:spPr>
        <p:txBody>
          <a:bodyPr>
            <a:normAutofit/>
          </a:bodyPr>
          <a:lstStyle/>
          <a:p>
            <a:r>
              <a:rPr lang="en-US" sz="4000" dirty="0"/>
              <a:t>LGBTQIA+ Mental Health</a:t>
            </a:r>
          </a:p>
        </p:txBody>
      </p:sp>
      <p:pic>
        <p:nvPicPr>
          <p:cNvPr id="5" name="Picture 4" descr="Graphical user interface&#10;&#10;Description automatically generated">
            <a:extLst>
              <a:ext uri="{FF2B5EF4-FFF2-40B4-BE49-F238E27FC236}">
                <a16:creationId xmlns:a16="http://schemas.microsoft.com/office/drawing/2014/main" id="{5BE73F76-B0AC-EBFF-94EB-AFA96BD14BF5}"/>
              </a:ext>
            </a:extLst>
          </p:cNvPr>
          <p:cNvPicPr>
            <a:picLocks noChangeAspect="1"/>
          </p:cNvPicPr>
          <p:nvPr/>
        </p:nvPicPr>
        <p:blipFill rotWithShape="1">
          <a:blip r:embed="rId3"/>
          <a:srcRect l="25465" t="15889" r="23198" b="37663"/>
          <a:stretch/>
        </p:blipFill>
        <p:spPr>
          <a:xfrm>
            <a:off x="2458190" y="1276316"/>
            <a:ext cx="8075221" cy="4566346"/>
          </a:xfrm>
          <a:prstGeom prst="rect">
            <a:avLst/>
          </a:prstGeom>
        </p:spPr>
      </p:pic>
      <p:sp>
        <p:nvSpPr>
          <p:cNvPr id="2" name="Slide Number Placeholder 1">
            <a:extLst>
              <a:ext uri="{FF2B5EF4-FFF2-40B4-BE49-F238E27FC236}">
                <a16:creationId xmlns:a16="http://schemas.microsoft.com/office/drawing/2014/main" id="{879D6116-0F7E-5344-4497-3856B50C1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41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DE7FD8-549F-1C7E-5EDD-48F0F374EDF6}"/>
              </a:ext>
            </a:extLst>
          </p:cNvPr>
          <p:cNvSpPr>
            <a:spLocks noGrp="1"/>
          </p:cNvSpPr>
          <p:nvPr>
            <p:ph type="title"/>
          </p:nvPr>
        </p:nvSpPr>
        <p:spPr>
          <a:xfrm>
            <a:off x="884204" y="0"/>
            <a:ext cx="10091084" cy="709053"/>
          </a:xfrm>
        </p:spPr>
        <p:txBody>
          <a:bodyPr>
            <a:normAutofit/>
          </a:bodyPr>
          <a:lstStyle/>
          <a:p>
            <a:r>
              <a:rPr lang="en-US" sz="4000" dirty="0"/>
              <a:t>Indigenous Mental Health</a:t>
            </a:r>
          </a:p>
        </p:txBody>
      </p:sp>
      <p:pic>
        <p:nvPicPr>
          <p:cNvPr id="5" name="Picture 4" descr="A picture containing text, screenshot, monitor, screen&#10;&#10;Description automatically generated">
            <a:extLst>
              <a:ext uri="{FF2B5EF4-FFF2-40B4-BE49-F238E27FC236}">
                <a16:creationId xmlns:a16="http://schemas.microsoft.com/office/drawing/2014/main" id="{C0F4583E-1C4A-D713-27BE-327F8F059575}"/>
              </a:ext>
            </a:extLst>
          </p:cNvPr>
          <p:cNvPicPr>
            <a:picLocks noChangeAspect="1"/>
          </p:cNvPicPr>
          <p:nvPr/>
        </p:nvPicPr>
        <p:blipFill rotWithShape="1">
          <a:blip r:embed="rId3"/>
          <a:srcRect l="23937" t="16380" r="25491" b="36684"/>
          <a:stretch/>
        </p:blipFill>
        <p:spPr>
          <a:xfrm>
            <a:off x="2465367" y="1303317"/>
            <a:ext cx="7759288" cy="4500854"/>
          </a:xfrm>
          <a:prstGeom prst="rect">
            <a:avLst/>
          </a:prstGeom>
        </p:spPr>
      </p:pic>
      <p:sp>
        <p:nvSpPr>
          <p:cNvPr id="2" name="Slide Number Placeholder 1">
            <a:extLst>
              <a:ext uri="{FF2B5EF4-FFF2-40B4-BE49-F238E27FC236}">
                <a16:creationId xmlns:a16="http://schemas.microsoft.com/office/drawing/2014/main" id="{E9AD4DDC-5D25-5597-4725-077CB60C71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60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3C90-9F7B-509F-E88A-DE4C0645A77C}"/>
              </a:ext>
            </a:extLst>
          </p:cNvPr>
          <p:cNvSpPr>
            <a:spLocks noGrp="1"/>
          </p:cNvSpPr>
          <p:nvPr>
            <p:ph type="title"/>
          </p:nvPr>
        </p:nvSpPr>
        <p:spPr>
          <a:xfrm>
            <a:off x="891244" y="0"/>
            <a:ext cx="10091084" cy="709053"/>
          </a:xfrm>
        </p:spPr>
        <p:txBody>
          <a:bodyPr>
            <a:normAutofit/>
          </a:bodyPr>
          <a:lstStyle/>
          <a:p>
            <a:r>
              <a:rPr lang="en-US" sz="4000" dirty="0"/>
              <a:t>African American Mental Health</a:t>
            </a:r>
          </a:p>
        </p:txBody>
      </p:sp>
      <p:sp>
        <p:nvSpPr>
          <p:cNvPr id="4" name="TextBox 3">
            <a:extLst>
              <a:ext uri="{FF2B5EF4-FFF2-40B4-BE49-F238E27FC236}">
                <a16:creationId xmlns:a16="http://schemas.microsoft.com/office/drawing/2014/main" id="{A12BB3B0-09C7-B4CA-FD2F-5962181412A7}"/>
              </a:ext>
            </a:extLst>
          </p:cNvPr>
          <p:cNvSpPr txBox="1"/>
          <p:nvPr/>
        </p:nvSpPr>
        <p:spPr>
          <a:xfrm>
            <a:off x="1033670" y="994793"/>
            <a:ext cx="10853530" cy="44097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There are </a:t>
            </a:r>
            <a:r>
              <a:rPr kumimoji="0" lang="en-US" sz="4800" b="0" i="0" u="none" strike="noStrike" kern="1200" cap="none" spc="0" normalizeH="0" baseline="0" noProof="0" dirty="0">
                <a:ln>
                  <a:noFill/>
                </a:ln>
                <a:solidFill>
                  <a:srgbClr val="F58A42"/>
                </a:solidFill>
                <a:effectLst/>
                <a:uLnTx/>
                <a:uFillTx/>
                <a:latin typeface="Calibri" panose="020F0502020204030204"/>
                <a:ea typeface="+mn-ea"/>
                <a:cs typeface="+mn-cs"/>
              </a:rPr>
              <a:t>significant differences </a:t>
            </a:r>
            <a:r>
              <a:rPr kumimoji="0" lang="en-US" sz="4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 the rates of access, diagnosis and treatment for </a:t>
            </a:r>
            <a:r>
              <a:rPr kumimoji="0" lang="en-US" sz="4800" b="0" i="0" u="none" strike="noStrike" kern="1200" cap="none" spc="0" normalizeH="0" baseline="0" noProof="0" dirty="0">
                <a:ln>
                  <a:noFill/>
                </a:ln>
                <a:solidFill>
                  <a:srgbClr val="F58A42"/>
                </a:solidFill>
                <a:effectLst/>
                <a:uLnTx/>
                <a:uFillTx/>
                <a:latin typeface="Calibri" panose="020F0502020204030204"/>
                <a:ea typeface="+mn-ea"/>
                <a:cs typeface="+mn-cs"/>
              </a:rPr>
              <a:t>African Americans </a:t>
            </a:r>
            <a:r>
              <a:rPr kumimoji="0" lang="en-US" sz="4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that negatively impact their health.</a:t>
            </a:r>
          </a:p>
        </p:txBody>
      </p:sp>
      <p:sp>
        <p:nvSpPr>
          <p:cNvPr id="3" name="Slide Number Placeholder 2">
            <a:extLst>
              <a:ext uri="{FF2B5EF4-FFF2-40B4-BE49-F238E27FC236}">
                <a16:creationId xmlns:a16="http://schemas.microsoft.com/office/drawing/2014/main" id="{8DB3682C-33A3-F1D9-BB4C-A32235085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63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3C90-9F7B-509F-E88A-DE4C0645A77C}"/>
              </a:ext>
            </a:extLst>
          </p:cNvPr>
          <p:cNvSpPr>
            <a:spLocks noGrp="1"/>
          </p:cNvSpPr>
          <p:nvPr>
            <p:ph type="title"/>
          </p:nvPr>
        </p:nvSpPr>
        <p:spPr>
          <a:xfrm>
            <a:off x="934080" y="0"/>
            <a:ext cx="10091084" cy="709053"/>
          </a:xfrm>
        </p:spPr>
        <p:txBody>
          <a:bodyPr/>
          <a:lstStyle/>
          <a:p>
            <a:r>
              <a:rPr lang="en-US" dirty="0"/>
              <a:t>African American Mental Health</a:t>
            </a:r>
          </a:p>
        </p:txBody>
      </p:sp>
      <p:sp>
        <p:nvSpPr>
          <p:cNvPr id="3" name="TextBox 2">
            <a:extLst>
              <a:ext uri="{FF2B5EF4-FFF2-40B4-BE49-F238E27FC236}">
                <a16:creationId xmlns:a16="http://schemas.microsoft.com/office/drawing/2014/main" id="{27E5D518-2528-35FD-954E-51DCAC9A7CD0}"/>
              </a:ext>
            </a:extLst>
          </p:cNvPr>
          <p:cNvSpPr txBox="1"/>
          <p:nvPr/>
        </p:nvSpPr>
        <p:spPr>
          <a:xfrm>
            <a:off x="934080" y="978167"/>
            <a:ext cx="11138650" cy="493827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58A42"/>
                </a:solidFill>
                <a:effectLst/>
                <a:uLnTx/>
                <a:uFillTx/>
                <a:latin typeface="Calibri" panose="020F0502020204030204"/>
                <a:ea typeface="+mn-ea"/>
                <a:cs typeface="+mn-cs"/>
              </a:rPr>
              <a:t>more likely </a:t>
            </a:r>
            <a:r>
              <a:rPr kumimoji="0" lang="en-US" sz="3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to receive treatment for mental health in emergency and hospital settings;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58A42"/>
                </a:solidFill>
                <a:effectLst/>
                <a:uLnTx/>
                <a:uFillTx/>
                <a:latin typeface="Calibri" panose="020F0502020204030204"/>
                <a:ea typeface="+mn-ea"/>
                <a:cs typeface="+mn-cs"/>
              </a:rPr>
              <a:t>misdiagnosed</a:t>
            </a:r>
            <a:r>
              <a:rPr kumimoji="0" lang="en-US" sz="3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at a higher rate with schizophrenia spectrum disorders, and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58A42"/>
                </a:solidFill>
                <a:effectLst/>
                <a:uLnTx/>
                <a:uFillTx/>
                <a:latin typeface="Calibri" panose="020F0502020204030204"/>
                <a:ea typeface="+mn-ea"/>
                <a:cs typeface="+mn-cs"/>
              </a:rPr>
              <a:t>less likely </a:t>
            </a:r>
            <a:r>
              <a:rPr kumimoji="0" lang="en-US" sz="3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to be offered antidepressant therapy—even when they have access to insurance or financial resources.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9156964-0D95-0CF3-0E28-A86D1DE283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811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F3EF84-E1A3-CAFF-637E-BEA9772570C6}"/>
              </a:ext>
            </a:extLst>
          </p:cNvPr>
          <p:cNvSpPr>
            <a:spLocks noGrp="1"/>
          </p:cNvSpPr>
          <p:nvPr>
            <p:ph type="title"/>
          </p:nvPr>
        </p:nvSpPr>
        <p:spPr>
          <a:xfrm>
            <a:off x="900829" y="27608"/>
            <a:ext cx="10091084" cy="709053"/>
          </a:xfrm>
        </p:spPr>
        <p:txBody>
          <a:bodyPr>
            <a:normAutofit/>
          </a:bodyPr>
          <a:lstStyle/>
          <a:p>
            <a:r>
              <a:rPr lang="en-US" sz="4000" dirty="0"/>
              <a:t>Asian American Mental Health</a:t>
            </a:r>
          </a:p>
        </p:txBody>
      </p:sp>
      <p:sp>
        <p:nvSpPr>
          <p:cNvPr id="4" name="TextBox 3">
            <a:extLst>
              <a:ext uri="{FF2B5EF4-FFF2-40B4-BE49-F238E27FC236}">
                <a16:creationId xmlns:a16="http://schemas.microsoft.com/office/drawing/2014/main" id="{4D2B1424-30C1-10B2-242C-05254A2664B3}"/>
              </a:ext>
            </a:extLst>
          </p:cNvPr>
          <p:cNvSpPr txBox="1"/>
          <p:nvPr/>
        </p:nvSpPr>
        <p:spPr>
          <a:xfrm>
            <a:off x="900829" y="853151"/>
            <a:ext cx="11291171" cy="600484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As immigrants, Asian Americans as any other group, </a:t>
            </a: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experience emotional and behavioral problems</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They </a:t>
            </a: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tend to underuse services </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unless they are culturally and linguistically compatible.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Asians </a:t>
            </a: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differ</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from their Western counterparts </a:t>
            </a: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in their view of "self"</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the mind body- interface, and their approach to mental health care, and in their response to psychotropic medications.</a:t>
            </a: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8A42"/>
                </a:solidFill>
                <a:effectLst/>
                <a:uLnTx/>
                <a:uFillTx/>
                <a:latin typeface="Calibri" panose="020F0502020204030204"/>
                <a:ea typeface="+mn-ea"/>
                <a:cs typeface="+mn-cs"/>
              </a:rPr>
              <a:t>NOTE</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this group encompasses a tremendous heterogeneity in language, culture, religious traditions, dietary practices and immigration history.</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236AC3A-591C-D6C5-183C-BC0CD4718F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2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497D-130D-2C9B-7373-F07C723819B6}"/>
              </a:ext>
            </a:extLst>
          </p:cNvPr>
          <p:cNvSpPr>
            <a:spLocks noGrp="1"/>
          </p:cNvSpPr>
          <p:nvPr>
            <p:ph type="title"/>
          </p:nvPr>
        </p:nvSpPr>
        <p:spPr>
          <a:xfrm>
            <a:off x="900829" y="0"/>
            <a:ext cx="6242093" cy="709053"/>
          </a:xfrm>
        </p:spPr>
        <p:txBody>
          <a:bodyPr>
            <a:normAutofit/>
          </a:bodyPr>
          <a:lstStyle/>
          <a:p>
            <a:r>
              <a:rPr lang="en-US" sz="4000" dirty="0"/>
              <a:t>LGBTQIA+ Mental Health</a:t>
            </a:r>
          </a:p>
        </p:txBody>
      </p:sp>
      <p:sp>
        <p:nvSpPr>
          <p:cNvPr id="3" name="TextBox 2">
            <a:extLst>
              <a:ext uri="{FF2B5EF4-FFF2-40B4-BE49-F238E27FC236}">
                <a16:creationId xmlns:a16="http://schemas.microsoft.com/office/drawing/2014/main" id="{461E356F-82CE-C2A1-3DFB-60E31B8F57DA}"/>
              </a:ext>
            </a:extLst>
          </p:cNvPr>
          <p:cNvSpPr txBox="1"/>
          <p:nvPr/>
        </p:nvSpPr>
        <p:spPr>
          <a:xfrm>
            <a:off x="900829" y="641474"/>
            <a:ext cx="5195171" cy="55750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There really is no single LGBTQ community… rather a diverse population that comes from all racial, ethnic, cultural, socioeconomic, and geographic backgrounds.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People who are LGBTQ may move to urban areas, if they can, where there may be a sense of greater acceptance and personal safety.</a:t>
            </a:r>
          </a:p>
        </p:txBody>
      </p:sp>
      <p:pic>
        <p:nvPicPr>
          <p:cNvPr id="4" name="Picture 3" descr="Graphical user interface, text, application&#10;&#10;Description automatically generated">
            <a:extLst>
              <a:ext uri="{FF2B5EF4-FFF2-40B4-BE49-F238E27FC236}">
                <a16:creationId xmlns:a16="http://schemas.microsoft.com/office/drawing/2014/main" id="{0FDCEF82-7190-2945-EB04-DD410D162F2C}"/>
              </a:ext>
            </a:extLst>
          </p:cNvPr>
          <p:cNvPicPr>
            <a:picLocks noChangeAspect="1"/>
          </p:cNvPicPr>
          <p:nvPr/>
        </p:nvPicPr>
        <p:blipFill rotWithShape="1">
          <a:blip r:embed="rId3">
            <a:duotone>
              <a:schemeClr val="accent2">
                <a:shade val="45000"/>
                <a:satMod val="135000"/>
              </a:schemeClr>
              <a:prstClr val="white"/>
            </a:duotone>
          </a:blip>
          <a:srcRect l="35148" t="12378" r="16724" b="28708"/>
          <a:stretch/>
        </p:blipFill>
        <p:spPr>
          <a:xfrm>
            <a:off x="6096000" y="641473"/>
            <a:ext cx="6096000" cy="6216527"/>
          </a:xfrm>
          <a:prstGeom prst="rect">
            <a:avLst/>
          </a:prstGeom>
        </p:spPr>
      </p:pic>
      <p:sp>
        <p:nvSpPr>
          <p:cNvPr id="5" name="Slide Number Placeholder 4">
            <a:extLst>
              <a:ext uri="{FF2B5EF4-FFF2-40B4-BE49-F238E27FC236}">
                <a16:creationId xmlns:a16="http://schemas.microsoft.com/office/drawing/2014/main" id="{27B88438-7865-6D9E-DB74-DBEE19D53152}"/>
              </a:ext>
            </a:extLst>
          </p:cNvPr>
          <p:cNvSpPr>
            <a:spLocks noGrp="1"/>
          </p:cNvSpPr>
          <p:nvPr>
            <p:ph type="sldNum" sz="quarter" idx="12"/>
          </p:nvPr>
        </p:nvSpPr>
        <p:spPr>
          <a:xfrm>
            <a:off x="11506200" y="6492875"/>
            <a:ext cx="685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2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F302-9111-E8DA-9263-44FB5D73B1DF}"/>
              </a:ext>
            </a:extLst>
          </p:cNvPr>
          <p:cNvSpPr>
            <a:spLocks noGrp="1"/>
          </p:cNvSpPr>
          <p:nvPr>
            <p:ph type="title"/>
          </p:nvPr>
        </p:nvSpPr>
        <p:spPr>
          <a:xfrm>
            <a:off x="1262716" y="531520"/>
            <a:ext cx="10091084" cy="709053"/>
          </a:xfrm>
        </p:spPr>
        <p:txBody>
          <a:bodyPr vert="horz" lIns="91440" tIns="45720" rIns="91440" bIns="45720" rtlCol="0" anchor="ctr">
            <a:normAutofit/>
          </a:bodyPr>
          <a:lstStyle/>
          <a:p>
            <a:pPr algn="ctr"/>
            <a:r>
              <a:rPr lang="en-US" dirty="0">
                <a:latin typeface="Arial"/>
                <a:cs typeface="Arial"/>
              </a:rPr>
              <a:t>Disclaimer</a:t>
            </a:r>
            <a:endParaRPr lang="en-US" dirty="0"/>
          </a:p>
        </p:txBody>
      </p:sp>
      <p:sp>
        <p:nvSpPr>
          <p:cNvPr id="3" name="Content Placeholder 2">
            <a:extLst>
              <a:ext uri="{FF2B5EF4-FFF2-40B4-BE49-F238E27FC236}">
                <a16:creationId xmlns:a16="http://schemas.microsoft.com/office/drawing/2014/main" id="{3E337E44-92A8-6717-F67C-1B9A6F2DCC67}"/>
              </a:ext>
            </a:extLst>
          </p:cNvPr>
          <p:cNvSpPr>
            <a:spLocks noGrp="1"/>
          </p:cNvSpPr>
          <p:nvPr>
            <p:ph idx="1"/>
          </p:nvPr>
        </p:nvSpPr>
        <p:spPr>
          <a:xfrm>
            <a:off x="838018" y="1281530"/>
            <a:ext cx="11353982" cy="5278581"/>
          </a:xfrm>
        </p:spPr>
        <p:txBody>
          <a:bodyPr vert="horz" lIns="91440" tIns="45720" rIns="91440" bIns="45720" rtlCol="0" anchor="t">
            <a:noAutofit/>
          </a:bodyPr>
          <a:lstStyle/>
          <a:p>
            <a:pPr marL="0" indent="0" algn="ctr">
              <a:lnSpc>
                <a:spcPct val="100000"/>
              </a:lnSpc>
              <a:buNone/>
            </a:pPr>
            <a:r>
              <a:rPr lang="en-US" sz="4400" dirty="0">
                <a:ea typeface="+mn-lt"/>
                <a:cs typeface="+mn-lt"/>
              </a:rPr>
              <a:t>This presentation may include readings, media, and discussion on topics which include suicide, trauma, and crisis intervention. These topics may result in stress reactions. </a:t>
            </a:r>
          </a:p>
          <a:p>
            <a:pPr marL="0" indent="0" algn="ctr">
              <a:lnSpc>
                <a:spcPct val="100000"/>
              </a:lnSpc>
              <a:buNone/>
            </a:pPr>
            <a:r>
              <a:rPr lang="en-US" sz="4400" dirty="0">
                <a:ea typeface="+mn-lt"/>
                <a:cs typeface="+mn-lt"/>
              </a:rPr>
              <a:t>Please monitor your reactions and if necessary, reach out to someone you trust if these topics cause considerable  discomfort. </a:t>
            </a:r>
            <a:endParaRPr lang="en-US" sz="4400" dirty="0">
              <a:cs typeface="Calibri"/>
            </a:endParaRPr>
          </a:p>
        </p:txBody>
      </p:sp>
      <p:sp>
        <p:nvSpPr>
          <p:cNvPr id="4" name="Slide Number Placeholder 3">
            <a:extLst>
              <a:ext uri="{FF2B5EF4-FFF2-40B4-BE49-F238E27FC236}">
                <a16:creationId xmlns:a16="http://schemas.microsoft.com/office/drawing/2014/main" id="{7D138B9D-F6DC-6A3B-C57A-1B0A90704012}"/>
              </a:ext>
            </a:extLst>
          </p:cNvPr>
          <p:cNvSpPr>
            <a:spLocks noGrp="1"/>
          </p:cNvSpPr>
          <p:nvPr>
            <p:ph type="sldNum" sz="quarter" idx="12"/>
          </p:nvPr>
        </p:nvSpPr>
        <p:spPr/>
        <p:txBody>
          <a:bodyPr/>
          <a:lstStyle/>
          <a:p>
            <a:fld id="{6D486360-FF34-7B48-AD05-62F8407C4C7E}" type="slidenum">
              <a:rPr lang="en-US" smtClean="0"/>
              <a:t>3</a:t>
            </a:fld>
            <a:endParaRPr lang="en-US"/>
          </a:p>
        </p:txBody>
      </p:sp>
    </p:spTree>
    <p:extLst>
      <p:ext uri="{BB962C8B-B14F-4D97-AF65-F5344CB8AC3E}">
        <p14:creationId xmlns:p14="http://schemas.microsoft.com/office/powerpoint/2010/main" val="360019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A25E3C-5EF4-5821-8C21-DC1BABBF62BC}"/>
              </a:ext>
            </a:extLst>
          </p:cNvPr>
          <p:cNvSpPr>
            <a:spLocks noGrp="1"/>
          </p:cNvSpPr>
          <p:nvPr>
            <p:ph type="title"/>
          </p:nvPr>
        </p:nvSpPr>
        <p:spPr>
          <a:xfrm>
            <a:off x="1279581" y="1815485"/>
            <a:ext cx="3214281" cy="1785792"/>
          </a:xfrm>
        </p:spPr>
        <p:txBody>
          <a:bodyPr>
            <a:normAutofit fontScale="90000"/>
          </a:bodyPr>
          <a:lstStyle/>
          <a:p>
            <a:r>
              <a:rPr lang="en-US" dirty="0"/>
              <a:t>LGBTQIA+ Mental Health</a:t>
            </a:r>
          </a:p>
        </p:txBody>
      </p:sp>
      <p:pic>
        <p:nvPicPr>
          <p:cNvPr id="5" name="Picture 4" descr="Graphical user interface, application&#10;&#10;Description automatically generated">
            <a:extLst>
              <a:ext uri="{FF2B5EF4-FFF2-40B4-BE49-F238E27FC236}">
                <a16:creationId xmlns:a16="http://schemas.microsoft.com/office/drawing/2014/main" id="{BBDC6BDD-578E-9F14-8A9C-95E256331959}"/>
              </a:ext>
            </a:extLst>
          </p:cNvPr>
          <p:cNvPicPr>
            <a:picLocks noChangeAspect="1"/>
          </p:cNvPicPr>
          <p:nvPr/>
        </p:nvPicPr>
        <p:blipFill rotWithShape="1">
          <a:blip r:embed="rId3">
            <a:duotone>
              <a:schemeClr val="accent2">
                <a:shade val="45000"/>
                <a:satMod val="135000"/>
              </a:schemeClr>
              <a:prstClr val="white"/>
            </a:duotone>
          </a:blip>
          <a:srcRect l="33563" t="12132" r="16170" b="14529"/>
          <a:stretch/>
        </p:blipFill>
        <p:spPr>
          <a:xfrm>
            <a:off x="4717774" y="0"/>
            <a:ext cx="7474226" cy="6815402"/>
          </a:xfrm>
          <a:prstGeom prst="rect">
            <a:avLst/>
          </a:prstGeom>
        </p:spPr>
      </p:pic>
      <p:sp>
        <p:nvSpPr>
          <p:cNvPr id="2" name="Slide Number Placeholder 1">
            <a:extLst>
              <a:ext uri="{FF2B5EF4-FFF2-40B4-BE49-F238E27FC236}">
                <a16:creationId xmlns:a16="http://schemas.microsoft.com/office/drawing/2014/main" id="{E34139E3-E0FE-C41E-1417-7A7979E46A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53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39BFEF6-0436-DCFF-EF57-844D80D9F531}"/>
              </a:ext>
            </a:extLst>
          </p:cNvPr>
          <p:cNvSpPr txBox="1">
            <a:spLocks noGrp="1"/>
          </p:cNvSpPr>
          <p:nvPr>
            <p:ph type="title"/>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a:lstStyle>
          <a:p>
            <a:r>
              <a:rPr lang="en-US" kern="1200">
                <a:solidFill>
                  <a:srgbClr val="FFFFFF"/>
                </a:solidFill>
                <a:latin typeface="+mj-lt"/>
                <a:ea typeface="+mj-ea"/>
                <a:cs typeface="+mj-cs"/>
              </a:rPr>
              <a:t>Indigenous Mental Health</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2">
            <a:extLst>
              <a:ext uri="{FF2B5EF4-FFF2-40B4-BE49-F238E27FC236}">
                <a16:creationId xmlns:a16="http://schemas.microsoft.com/office/drawing/2014/main" id="{8E68691E-24C2-AA59-B474-10F54E858801}"/>
              </a:ext>
            </a:extLst>
          </p:cNvPr>
          <p:cNvSpPr txBox="1"/>
          <p:nvPr/>
        </p:nvSpPr>
        <p:spPr>
          <a:xfrm>
            <a:off x="4364182" y="591344"/>
            <a:ext cx="7689273" cy="5585619"/>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800" dirty="0">
                <a:solidFill>
                  <a:srgbClr val="FFFFFF">
                    <a:lumMod val="50000"/>
                  </a:srgbClr>
                </a:solidFill>
                <a:latin typeface="Calibri" panose="020F0502020204030204"/>
              </a:rPr>
              <a:t>Indigenous peoples may call themselves “American Indian, Native American,” “First Nations” and “Indigenous.” Alaska Natives and Native Hawaiians are included as well. </a:t>
            </a:r>
          </a:p>
          <a:p>
            <a:pPr marR="0" lvl="0" fontAlgn="auto">
              <a:lnSpc>
                <a:spcPct val="90000"/>
              </a:lnSpc>
              <a:spcBef>
                <a:spcPts val="0"/>
              </a:spcBef>
              <a:spcAft>
                <a:spcPts val="600"/>
              </a:spcAft>
              <a:buClrTx/>
              <a:buSzTx/>
              <a:tabLst/>
              <a:defRPr/>
            </a:pPr>
            <a:endParaRPr lang="en-US" sz="2800" dirty="0">
              <a:solidFill>
                <a:srgbClr val="FFFFFF">
                  <a:lumMod val="50000"/>
                </a:srgbClr>
              </a:solidFill>
              <a:latin typeface="Calibri" panose="020F0502020204030204"/>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800" dirty="0">
                <a:solidFill>
                  <a:srgbClr val="FFFFFF">
                    <a:lumMod val="50000"/>
                  </a:srgbClr>
                </a:solidFill>
                <a:latin typeface="Calibri" panose="020F0502020204030204"/>
              </a:rPr>
              <a:t>To indigenous peoples, the United States &amp; Canada is collectively called “Turtle Island.” </a:t>
            </a:r>
          </a:p>
          <a:p>
            <a:pPr marR="0" lvl="0" fontAlgn="auto">
              <a:lnSpc>
                <a:spcPct val="90000"/>
              </a:lnSpc>
              <a:spcBef>
                <a:spcPts val="0"/>
              </a:spcBef>
              <a:spcAft>
                <a:spcPts val="600"/>
              </a:spcAft>
              <a:buClrTx/>
              <a:buSzTx/>
              <a:tabLst/>
              <a:defRPr/>
            </a:pPr>
            <a:endParaRPr lang="en-US" sz="2800" dirty="0">
              <a:solidFill>
                <a:srgbClr val="FFFFFF">
                  <a:lumMod val="50000"/>
                </a:srgbClr>
              </a:solidFill>
              <a:latin typeface="Calibri" panose="020F0502020204030204"/>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800" dirty="0">
                <a:solidFill>
                  <a:srgbClr val="FFFFFF">
                    <a:lumMod val="50000"/>
                  </a:srgbClr>
                </a:solidFill>
                <a:latin typeface="Calibri" panose="020F0502020204030204"/>
              </a:rPr>
              <a:t>People who are “part indigenous” usually don’t identify that way. In fact, it is perceived as marginalizing and insensitive to introduce an indigenous person as “half Navajo” when the person self-identifies simply as Navajo.</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endParaRPr>
          </a:p>
        </p:txBody>
      </p:sp>
      <p:sp>
        <p:nvSpPr>
          <p:cNvPr id="2" name="Slide Number Placeholder 1">
            <a:extLst>
              <a:ext uri="{FF2B5EF4-FFF2-40B4-BE49-F238E27FC236}">
                <a16:creationId xmlns:a16="http://schemas.microsoft.com/office/drawing/2014/main" id="{394C3958-A576-DD31-77B8-76C2EF3F10BD}"/>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6D486360-FF34-7B48-AD05-62F8407C4C7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31</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4017880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1262716" y="473634"/>
            <a:ext cx="10091084" cy="709053"/>
          </a:xfrm>
        </p:spPr>
        <p:txBody>
          <a:bodyPr/>
          <a:lstStyle/>
          <a:p>
            <a:r>
              <a:rPr lang="en-US" dirty="0"/>
              <a:t>Implicit Bias </a:t>
            </a:r>
          </a:p>
        </p:txBody>
      </p:sp>
      <p:sp>
        <p:nvSpPr>
          <p:cNvPr id="4" name="Rectangle 3">
            <a:extLst>
              <a:ext uri="{FF2B5EF4-FFF2-40B4-BE49-F238E27FC236}">
                <a16:creationId xmlns:a16="http://schemas.microsoft.com/office/drawing/2014/main" id="{BB9F0F60-D18F-B9CC-3243-E279D1B7F319}"/>
              </a:ext>
            </a:extLst>
          </p:cNvPr>
          <p:cNvSpPr/>
          <p:nvPr/>
        </p:nvSpPr>
        <p:spPr>
          <a:xfrm>
            <a:off x="6637282" y="5097697"/>
            <a:ext cx="5554718"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18282"/>
                </a:solidFill>
                <a:effectLst/>
                <a:uLnTx/>
                <a:uFillTx/>
                <a:latin typeface="Calibri" panose="020F0502020204030204"/>
                <a:ea typeface="+mn-ea"/>
                <a:cs typeface="+mn-cs"/>
              </a:rPr>
              <a:t>DISCUSSION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What are some ways to overcome implicit bias?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D5B258-C185-82DC-A37A-E1D2659CFA7F}"/>
              </a:ext>
            </a:extLst>
          </p:cNvPr>
          <p:cNvSpPr txBox="1"/>
          <p:nvPr/>
        </p:nvSpPr>
        <p:spPr>
          <a:xfrm>
            <a:off x="2506717" y="1247366"/>
            <a:ext cx="968528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latin typeface="Calibri" panose="020F0502020204030204"/>
                <a:ea typeface="+mn-ea"/>
                <a:cs typeface="+mn-cs"/>
              </a:rPr>
              <a:t>…commonly known as unconscious bias</a:t>
            </a:r>
            <a:r>
              <a:rPr kumimoji="0" lang="en-US" sz="4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refers to the various social stereotypes and judgments that people unknowingly assign to others based on a variety of factors, such as their age, socioeconomic status, weight, gender, race, or sexual orientation.</a:t>
            </a:r>
          </a:p>
        </p:txBody>
      </p:sp>
    </p:spTree>
    <p:extLst>
      <p:ext uri="{BB962C8B-B14F-4D97-AF65-F5344CB8AC3E}">
        <p14:creationId xmlns:p14="http://schemas.microsoft.com/office/powerpoint/2010/main" val="1552917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3DEAAD-13B4-92E6-7CE1-4A4476C86995}"/>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Other Types of Implicit Bias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A82715-6527-0408-B225-711B27B047B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b="0" i="0">
              <a:effectLst/>
            </a:endParaRPr>
          </a:p>
          <a:p>
            <a:pPr marL="342900" indent="-228600">
              <a:lnSpc>
                <a:spcPct val="90000"/>
              </a:lnSpc>
              <a:spcAft>
                <a:spcPts val="600"/>
              </a:spcAft>
              <a:buFont typeface="Arial" panose="020B0604020202020204" pitchFamily="34" charset="0"/>
              <a:buChar char="•"/>
            </a:pPr>
            <a:r>
              <a:rPr lang="en-US" sz="2200" b="1" i="0">
                <a:effectLst/>
              </a:rPr>
              <a:t>Affinity Bias:</a:t>
            </a:r>
            <a:r>
              <a:rPr lang="en-US" sz="2200" b="0" i="0">
                <a:effectLst/>
              </a:rPr>
              <a:t> The tendency for individuals to gravitate toward people like themselves.</a:t>
            </a:r>
          </a:p>
          <a:p>
            <a:pPr marL="342900" indent="-228600">
              <a:lnSpc>
                <a:spcPct val="90000"/>
              </a:lnSpc>
              <a:spcAft>
                <a:spcPts val="600"/>
              </a:spcAft>
              <a:buFont typeface="Arial" panose="020B0604020202020204" pitchFamily="34" charset="0"/>
              <a:buChar char="•"/>
            </a:pPr>
            <a:r>
              <a:rPr lang="en-US" sz="2200" b="1" i="0">
                <a:effectLst/>
              </a:rPr>
              <a:t>Beauty Bias:</a:t>
            </a:r>
            <a:r>
              <a:rPr lang="en-US" sz="2200" b="0" i="0">
                <a:effectLst/>
              </a:rPr>
              <a:t> The tendency for individuals to treat attractive people more favorably.</a:t>
            </a:r>
          </a:p>
          <a:p>
            <a:pPr marL="342900" indent="-228600">
              <a:lnSpc>
                <a:spcPct val="90000"/>
              </a:lnSpc>
              <a:spcAft>
                <a:spcPts val="600"/>
              </a:spcAft>
              <a:buFont typeface="Arial" panose="020B0604020202020204" pitchFamily="34" charset="0"/>
              <a:buChar char="•"/>
            </a:pPr>
            <a:r>
              <a:rPr lang="en-US" sz="2200" b="1" i="0">
                <a:effectLst/>
              </a:rPr>
              <a:t>Name Bias:</a:t>
            </a:r>
            <a:r>
              <a:rPr lang="en-US" sz="2200" b="0" i="0">
                <a:effectLst/>
              </a:rPr>
              <a:t> The tendency for individuals to judge someone based on their name — and thus perceived background — which can negatively impact a company’s hiring processes.</a:t>
            </a:r>
          </a:p>
          <a:p>
            <a:pPr marL="342900" indent="-228600">
              <a:lnSpc>
                <a:spcPct val="90000"/>
              </a:lnSpc>
              <a:spcAft>
                <a:spcPts val="600"/>
              </a:spcAft>
              <a:buFont typeface="Arial" panose="020B0604020202020204" pitchFamily="34" charset="0"/>
              <a:buChar char="•"/>
            </a:pPr>
            <a:r>
              <a:rPr lang="en-US" sz="2200" b="1" i="0">
                <a:effectLst/>
              </a:rPr>
              <a:t>Weight Bias:</a:t>
            </a:r>
            <a:r>
              <a:rPr lang="en-US" sz="2200" b="0" i="0">
                <a:effectLst/>
              </a:rPr>
              <a:t> The tendency for individuals to judge someone negatively, or assume negative things about them, if they’re overweight or underweight.</a:t>
            </a:r>
          </a:p>
          <a:p>
            <a:pPr indent="-228600">
              <a:lnSpc>
                <a:spcPct val="90000"/>
              </a:lnSpc>
              <a:spcAft>
                <a:spcPts val="600"/>
              </a:spcAft>
              <a:buFont typeface="Arial" panose="020B0604020202020204" pitchFamily="34" charset="0"/>
              <a:buChar char="•"/>
            </a:pPr>
            <a:endParaRPr lang="en-US" sz="2200"/>
          </a:p>
        </p:txBody>
      </p:sp>
      <p:sp>
        <p:nvSpPr>
          <p:cNvPr id="4" name="Slide Number Placeholder 3">
            <a:extLst>
              <a:ext uri="{FF2B5EF4-FFF2-40B4-BE49-F238E27FC236}">
                <a16:creationId xmlns:a16="http://schemas.microsoft.com/office/drawing/2014/main" id="{A2E6F173-BED0-E544-01AE-7327883BB17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486360-FF34-7B48-AD05-62F8407C4C7E}" type="slidenum">
              <a:rPr lang="en-US" smtClean="0"/>
              <a:pPr>
                <a:spcAft>
                  <a:spcPts val="600"/>
                </a:spcAft>
              </a:pPr>
              <a:t>33</a:t>
            </a:fld>
            <a:endParaRPr lang="en-US"/>
          </a:p>
        </p:txBody>
      </p:sp>
    </p:spTree>
    <p:extLst>
      <p:ext uri="{BB962C8B-B14F-4D97-AF65-F5344CB8AC3E}">
        <p14:creationId xmlns:p14="http://schemas.microsoft.com/office/powerpoint/2010/main" val="332031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D0B58-5324-3C30-B526-C462FB303B55}"/>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kern="1200">
                <a:solidFill>
                  <a:schemeClr val="tx1"/>
                </a:solidFill>
                <a:latin typeface="+mj-lt"/>
                <a:ea typeface="+mj-ea"/>
                <a:cs typeface="+mj-cs"/>
              </a:rPr>
              <a:t>Discussion</a:t>
            </a:r>
          </a:p>
        </p:txBody>
      </p:sp>
      <p:sp>
        <p:nvSpPr>
          <p:cNvPr id="1127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98CC46-9A1E-DCA6-9C3D-B8C4E74AFFB6}"/>
              </a:ext>
            </a:extLst>
          </p:cNvPr>
          <p:cNvSpPr/>
          <p:nvPr/>
        </p:nvSpPr>
        <p:spPr>
          <a:xfrm>
            <a:off x="4654295" y="502920"/>
            <a:ext cx="6894576" cy="14630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b="1" dirty="0"/>
          </a:p>
          <a:p>
            <a:pPr>
              <a:lnSpc>
                <a:spcPct val="90000"/>
              </a:lnSpc>
              <a:spcAft>
                <a:spcPts val="600"/>
              </a:spcAft>
            </a:pPr>
            <a:r>
              <a:rPr lang="en-US" sz="2200" b="1" dirty="0"/>
              <a:t>What are some recent examples of implicit bias?</a:t>
            </a:r>
          </a:p>
          <a:p>
            <a:pPr indent="-228600">
              <a:lnSpc>
                <a:spcPct val="90000"/>
              </a:lnSpc>
              <a:spcAft>
                <a:spcPts val="600"/>
              </a:spcAft>
              <a:buFont typeface="Arial" panose="020B0604020202020204" pitchFamily="34" charset="0"/>
              <a:buChar char="•"/>
            </a:pPr>
            <a:endParaRPr lang="en-US" sz="2200" b="1" dirty="0"/>
          </a:p>
        </p:txBody>
      </p:sp>
      <p:pic>
        <p:nvPicPr>
          <p:cNvPr id="11266" name="Picture 2" descr="implicit bias brain">
            <a:extLst>
              <a:ext uri="{FF2B5EF4-FFF2-40B4-BE49-F238E27FC236}">
                <a16:creationId xmlns:a16="http://schemas.microsoft.com/office/drawing/2014/main" id="{6FDDB651-AE07-ABC6-D76B-3E2F3D4C60AA}"/>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bwMode="auto">
          <a:xfrm>
            <a:off x="2234485" y="2290936"/>
            <a:ext cx="7710838" cy="39593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8080DD-8B0F-4B56-DAC6-EFE63D1193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486360-FF34-7B48-AD05-62F8407C4C7E}" type="slidenum">
              <a:rPr lang="en-US" smtClean="0"/>
              <a:pPr>
                <a:spcAft>
                  <a:spcPts val="600"/>
                </a:spcAft>
              </a:pPr>
              <a:t>34</a:t>
            </a:fld>
            <a:endParaRPr lang="en-US"/>
          </a:p>
        </p:txBody>
      </p:sp>
    </p:spTree>
    <p:extLst>
      <p:ext uri="{BB962C8B-B14F-4D97-AF65-F5344CB8AC3E}">
        <p14:creationId xmlns:p14="http://schemas.microsoft.com/office/powerpoint/2010/main" val="260779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946EB-3EAC-BE76-260B-0A47BDBFB5A0}"/>
              </a:ext>
              <a:ext uri="{C183D7F6-B498-43B3-948B-1728B52AA6E4}">
                <adec:decorative xmlns:adec="http://schemas.microsoft.com/office/drawing/2017/decorative" val="1"/>
              </a:ext>
            </a:extLst>
          </p:cNvPr>
          <p:cNvPicPr>
            <a:picLocks noChangeAspect="1"/>
          </p:cNvPicPr>
          <p:nvPr/>
        </p:nvPicPr>
        <p:blipFill rotWithShape="1">
          <a:blip r:embed="rId3"/>
          <a:srcRect l="19539" r="40819" b="-1"/>
          <a:stretch/>
        </p:blipFill>
        <p:spPr>
          <a:xfrm>
            <a:off x="8878698" y="2766060"/>
            <a:ext cx="3228084" cy="4091940"/>
          </a:xfrm>
          <a:prstGeom prst="rect">
            <a:avLst/>
          </a:prstGeom>
        </p:spPr>
      </p:pic>
      <p:sp>
        <p:nvSpPr>
          <p:cNvPr id="2" name="Title 1">
            <a:extLst>
              <a:ext uri="{FF2B5EF4-FFF2-40B4-BE49-F238E27FC236}">
                <a16:creationId xmlns:a16="http://schemas.microsoft.com/office/drawing/2014/main" id="{20BE09B7-63FD-7D9D-10C1-8B4C886C4A5F}"/>
              </a:ext>
            </a:extLst>
          </p:cNvPr>
          <p:cNvSpPr>
            <a:spLocks noGrp="1"/>
          </p:cNvSpPr>
          <p:nvPr>
            <p:ph type="title"/>
          </p:nvPr>
        </p:nvSpPr>
        <p:spPr>
          <a:xfrm>
            <a:off x="1182706" y="445770"/>
            <a:ext cx="10091084" cy="709053"/>
          </a:xfrm>
        </p:spPr>
        <p:txBody>
          <a:bodyPr/>
          <a:lstStyle/>
          <a:p>
            <a:r>
              <a:rPr lang="en-US" dirty="0"/>
              <a:t>Overcoming </a:t>
            </a:r>
            <a:r>
              <a:rPr lang="en-US" dirty="0">
                <a:solidFill>
                  <a:srgbClr val="ED7D31"/>
                </a:solidFill>
              </a:rPr>
              <a:t>Implicit</a:t>
            </a:r>
            <a:r>
              <a:rPr lang="en-US" dirty="0"/>
              <a:t> Bias</a:t>
            </a:r>
          </a:p>
        </p:txBody>
      </p:sp>
      <p:sp>
        <p:nvSpPr>
          <p:cNvPr id="4" name="Content Placeholder 3">
            <a:extLst>
              <a:ext uri="{FF2B5EF4-FFF2-40B4-BE49-F238E27FC236}">
                <a16:creationId xmlns:a16="http://schemas.microsoft.com/office/drawing/2014/main" id="{F547132B-2E63-0ED7-F0A2-5F58F312A872}"/>
              </a:ext>
            </a:extLst>
          </p:cNvPr>
          <p:cNvSpPr>
            <a:spLocks noGrp="1"/>
          </p:cNvSpPr>
          <p:nvPr>
            <p:ph idx="1"/>
          </p:nvPr>
        </p:nvSpPr>
        <p:spPr>
          <a:xfrm>
            <a:off x="3703320" y="1314133"/>
            <a:ext cx="6595110" cy="5338127"/>
          </a:xfrm>
        </p:spPr>
        <p:txBody>
          <a:bodyPr>
            <a:noAutofit/>
          </a:bodyPr>
          <a:lstStyle/>
          <a:p>
            <a:pPr marL="0" indent="0">
              <a:buNone/>
            </a:pPr>
            <a:r>
              <a:rPr lang="en-US" sz="4000" b="1" dirty="0">
                <a:solidFill>
                  <a:srgbClr val="ED7D31"/>
                </a:solidFill>
              </a:rPr>
              <a:t>I</a:t>
            </a:r>
            <a:r>
              <a:rPr lang="en-US" sz="3200" dirty="0"/>
              <a:t>ntrospection</a:t>
            </a:r>
          </a:p>
          <a:p>
            <a:pPr marL="0" indent="0">
              <a:buNone/>
            </a:pPr>
            <a:r>
              <a:rPr lang="en-US" sz="4000" b="1" dirty="0" err="1">
                <a:solidFill>
                  <a:srgbClr val="ED7D31"/>
                </a:solidFill>
              </a:rPr>
              <a:t>M</a:t>
            </a:r>
            <a:r>
              <a:rPr lang="en-US" sz="3200" dirty="0" err="1"/>
              <a:t>indfullness</a:t>
            </a:r>
            <a:endParaRPr lang="en-US" sz="3200" dirty="0"/>
          </a:p>
          <a:p>
            <a:pPr marL="0" indent="0">
              <a:buNone/>
            </a:pPr>
            <a:r>
              <a:rPr lang="en-US" sz="4000" b="1" dirty="0">
                <a:solidFill>
                  <a:srgbClr val="ED7D31"/>
                </a:solidFill>
              </a:rPr>
              <a:t>P</a:t>
            </a:r>
            <a:r>
              <a:rPr lang="en-US" sz="3200" dirty="0"/>
              <a:t>erspective</a:t>
            </a:r>
          </a:p>
          <a:p>
            <a:pPr marL="0" indent="0">
              <a:buNone/>
            </a:pPr>
            <a:r>
              <a:rPr lang="en-US" sz="4000" b="1" dirty="0">
                <a:solidFill>
                  <a:srgbClr val="ED7D31"/>
                </a:solidFill>
              </a:rPr>
              <a:t>L</a:t>
            </a:r>
            <a:r>
              <a:rPr lang="en-US" sz="3200" dirty="0"/>
              <a:t>earn to slow down</a:t>
            </a:r>
          </a:p>
          <a:p>
            <a:pPr marL="0" indent="0">
              <a:buNone/>
            </a:pPr>
            <a:r>
              <a:rPr lang="en-US" sz="4000" b="1" dirty="0">
                <a:solidFill>
                  <a:srgbClr val="ED7D31"/>
                </a:solidFill>
              </a:rPr>
              <a:t>I</a:t>
            </a:r>
            <a:r>
              <a:rPr lang="en-US" sz="3200" dirty="0"/>
              <a:t>ndividuation</a:t>
            </a:r>
          </a:p>
          <a:p>
            <a:pPr marL="0" indent="0">
              <a:buNone/>
            </a:pPr>
            <a:r>
              <a:rPr lang="en-US" sz="4000" b="1" dirty="0">
                <a:solidFill>
                  <a:srgbClr val="ED7D31"/>
                </a:solidFill>
              </a:rPr>
              <a:t>C</a:t>
            </a:r>
            <a:r>
              <a:rPr lang="en-US" sz="3200" dirty="0"/>
              <a:t>heck your messaging</a:t>
            </a:r>
          </a:p>
          <a:p>
            <a:pPr marL="0" indent="0">
              <a:buNone/>
            </a:pPr>
            <a:r>
              <a:rPr lang="en-US" sz="4000" b="1" dirty="0">
                <a:solidFill>
                  <a:srgbClr val="ED7D31"/>
                </a:solidFill>
              </a:rPr>
              <a:t>I</a:t>
            </a:r>
            <a:r>
              <a:rPr lang="en-US" sz="3200" dirty="0"/>
              <a:t>nstitutionalize fairness</a:t>
            </a:r>
          </a:p>
          <a:p>
            <a:pPr marL="0" indent="0">
              <a:buNone/>
            </a:pPr>
            <a:r>
              <a:rPr lang="en-US" sz="4000" b="1" dirty="0">
                <a:solidFill>
                  <a:srgbClr val="ED7D31"/>
                </a:solidFill>
              </a:rPr>
              <a:t>T</a:t>
            </a:r>
            <a:r>
              <a:rPr lang="en-US" sz="3200" dirty="0"/>
              <a:t>ake two</a:t>
            </a:r>
          </a:p>
        </p:txBody>
      </p:sp>
      <p:sp>
        <p:nvSpPr>
          <p:cNvPr id="3" name="Slide Number Placeholder 2">
            <a:extLst>
              <a:ext uri="{FF2B5EF4-FFF2-40B4-BE49-F238E27FC236}">
                <a16:creationId xmlns:a16="http://schemas.microsoft.com/office/drawing/2014/main" id="{68E8B501-2823-7524-F5E9-3D5653A748EB}"/>
              </a:ext>
            </a:extLst>
          </p:cNvPr>
          <p:cNvSpPr>
            <a:spLocks noGrp="1"/>
          </p:cNvSpPr>
          <p:nvPr>
            <p:ph type="sldNum" sz="quarter" idx="12"/>
          </p:nvPr>
        </p:nvSpPr>
        <p:spPr/>
        <p:txBody>
          <a:bodyPr/>
          <a:lstStyle/>
          <a:p>
            <a:fld id="{6D486360-FF34-7B48-AD05-62F8407C4C7E}" type="slidenum">
              <a:rPr lang="en-US" smtClean="0"/>
              <a:t>35</a:t>
            </a:fld>
            <a:endParaRPr lang="en-US"/>
          </a:p>
        </p:txBody>
      </p:sp>
    </p:spTree>
    <p:extLst>
      <p:ext uri="{BB962C8B-B14F-4D97-AF65-F5344CB8AC3E}">
        <p14:creationId xmlns:p14="http://schemas.microsoft.com/office/powerpoint/2010/main" val="2353776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2C32C7-2515-98B0-A886-2A5A5E0394C4}"/>
              </a:ext>
              <a:ext uri="{C183D7F6-B498-43B3-948B-1728B52AA6E4}">
                <adec:decorative xmlns:adec="http://schemas.microsoft.com/office/drawing/2017/decorative" val="1"/>
              </a:ext>
            </a:extLst>
          </p:cNvPr>
          <p:cNvPicPr>
            <a:picLocks noChangeAspect="1"/>
          </p:cNvPicPr>
          <p:nvPr/>
        </p:nvPicPr>
        <p:blipFill rotWithShape="1">
          <a:blip r:embed="rId3"/>
          <a:srcRect l="19539" r="40819" b="-1"/>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5F4E3-C5E6-9E68-05AC-53E1E2D182EA}"/>
              </a:ext>
            </a:extLst>
          </p:cNvPr>
          <p:cNvSpPr>
            <a:spLocks noGrp="1"/>
          </p:cNvSpPr>
          <p:nvPr>
            <p:ph type="title"/>
          </p:nvPr>
        </p:nvSpPr>
        <p:spPr>
          <a:xfrm>
            <a:off x="5151118" y="474054"/>
            <a:ext cx="6781802" cy="833568"/>
          </a:xfrm>
        </p:spPr>
        <p:txBody>
          <a:bodyPr vert="horz" lIns="91440" tIns="45720" rIns="91440" bIns="45720" rtlCol="0" anchor="ctr">
            <a:noAutofit/>
          </a:bodyPr>
          <a:lstStyle/>
          <a:p>
            <a:r>
              <a:rPr lang="en-US" sz="4000" dirty="0"/>
              <a:t>Overcoming Implicit Bias</a:t>
            </a:r>
          </a:p>
        </p:txBody>
      </p:sp>
      <p:sp>
        <p:nvSpPr>
          <p:cNvPr id="3" name="TextBox 2">
            <a:extLst>
              <a:ext uri="{FF2B5EF4-FFF2-40B4-BE49-F238E27FC236}">
                <a16:creationId xmlns:a16="http://schemas.microsoft.com/office/drawing/2014/main" id="{F80DCB72-88DE-82E0-CE8C-9E4BB5B07C24}"/>
              </a:ext>
            </a:extLst>
          </p:cNvPr>
          <p:cNvSpPr txBox="1"/>
          <p:nvPr/>
        </p:nvSpPr>
        <p:spPr>
          <a:xfrm>
            <a:off x="5669276" y="1508760"/>
            <a:ext cx="6065523" cy="4875186"/>
          </a:xfrm>
          <a:prstGeom prst="rect">
            <a:avLst/>
          </a:prstGeom>
        </p:spPr>
        <p:txBody>
          <a:bodyPr vert="horz" lIns="91440" tIns="45720" rIns="91440" bIns="45720" rtlCol="0" anchor="ctr">
            <a:normAutofit fontScale="85000" lnSpcReduction="20000"/>
          </a:bodyPr>
          <a:lstStyle/>
          <a:p>
            <a:pPr marL="342900" indent="-228600">
              <a:lnSpc>
                <a:spcPct val="90000"/>
              </a:lnSpc>
              <a:spcAft>
                <a:spcPts val="600"/>
              </a:spcAft>
              <a:buFont typeface="Arial" panose="020B0604020202020204" pitchFamily="34" charset="0"/>
              <a:buChar char="•"/>
            </a:pPr>
            <a:r>
              <a:rPr lang="en-US" sz="3300" b="1" dirty="0">
                <a:solidFill>
                  <a:srgbClr val="F58E41"/>
                </a:solidFill>
                <a:latin typeface="Calibri" panose="020F0502020204030204"/>
              </a:rPr>
              <a:t>Introspection:</a:t>
            </a:r>
            <a:r>
              <a:rPr lang="en-US" sz="3300" b="0" i="0" dirty="0">
                <a:effectLst/>
              </a:rPr>
              <a:t> </a:t>
            </a:r>
            <a:r>
              <a:rPr lang="en-US" sz="3300" dirty="0">
                <a:solidFill>
                  <a:prstClr val="white">
                    <a:lumMod val="50000"/>
                  </a:prstClr>
                </a:solidFill>
                <a:latin typeface="Calibri" panose="020F0502020204030204"/>
              </a:rPr>
              <a:t>Set aside time to understand your biases by taking a personal inventory of them. This can be done by taking tests to identify the biases you may have.</a:t>
            </a:r>
          </a:p>
          <a:p>
            <a:pPr>
              <a:lnSpc>
                <a:spcPct val="90000"/>
              </a:lnSpc>
              <a:spcAft>
                <a:spcPts val="600"/>
              </a:spcAft>
            </a:pPr>
            <a:endParaRPr lang="en-US" sz="3300" b="0" i="0" dirty="0">
              <a:effectLst/>
            </a:endParaRPr>
          </a:p>
          <a:p>
            <a:pPr marL="342900" indent="-228600">
              <a:lnSpc>
                <a:spcPct val="90000"/>
              </a:lnSpc>
              <a:spcAft>
                <a:spcPts val="600"/>
              </a:spcAft>
              <a:buFont typeface="Arial" panose="020B0604020202020204" pitchFamily="34" charset="0"/>
              <a:buChar char="•"/>
            </a:pPr>
            <a:r>
              <a:rPr lang="en-US" sz="3300" b="1" dirty="0">
                <a:solidFill>
                  <a:srgbClr val="F58E41"/>
                </a:solidFill>
                <a:latin typeface="Calibri" panose="020F0502020204030204"/>
              </a:rPr>
              <a:t>Mindfulness: </a:t>
            </a:r>
            <a:r>
              <a:rPr lang="en-US" sz="3300" dirty="0">
                <a:solidFill>
                  <a:prstClr val="white">
                    <a:lumMod val="50000"/>
                  </a:prstClr>
                </a:solidFill>
                <a:latin typeface="Calibri" panose="020F0502020204030204"/>
              </a:rPr>
              <a:t>Once you understand the biases you hold, be mindful that you’re more likely to give in to them when you’re under pressure or need to make quick decisions. If you’re feeling stressed, pause for a minute, collect yourself, and take a few deep breaths.</a:t>
            </a:r>
          </a:p>
          <a:p>
            <a:pPr indent="-228600">
              <a:lnSpc>
                <a:spcPct val="90000"/>
              </a:lnSpc>
              <a:spcAft>
                <a:spcPts val="6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F8CC0A0-9B99-4879-27AB-84D7C4647C6B}"/>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6D486360-FF34-7B48-AD05-62F8407C4C7E}" type="slidenum">
              <a:rPr lang="en-US">
                <a:solidFill>
                  <a:schemeClr val="tx1"/>
                </a:solidFill>
                <a:latin typeface="Calibri" panose="020F0502020204030204"/>
              </a:rPr>
              <a:pPr>
                <a:spcAft>
                  <a:spcPts val="600"/>
                </a:spcAft>
                <a:defRPr/>
              </a:pPr>
              <a:t>36</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1126802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2C32C7-2515-98B0-A886-2A5A5E0394C4}"/>
              </a:ext>
              <a:ext uri="{C183D7F6-B498-43B3-948B-1728B52AA6E4}">
                <adec:decorative xmlns:adec="http://schemas.microsoft.com/office/drawing/2017/decorative" val="1"/>
              </a:ext>
            </a:extLst>
          </p:cNvPr>
          <p:cNvPicPr>
            <a:picLocks noChangeAspect="1"/>
          </p:cNvPicPr>
          <p:nvPr/>
        </p:nvPicPr>
        <p:blipFill rotWithShape="1">
          <a:blip r:embed="rId3"/>
          <a:srcRect l="19539" r="40819" b="-1"/>
          <a:stretch/>
        </p:blipFill>
        <p:spPr>
          <a:xfrm>
            <a:off x="-1" y="-2"/>
            <a:ext cx="5410198" cy="6858002"/>
          </a:xfrm>
          <a:prstGeom prst="rect">
            <a:avLst/>
          </a:prstGeom>
        </p:spPr>
      </p:pic>
      <p:sp>
        <p:nvSpPr>
          <p:cNvPr id="2" name="Title 1">
            <a:extLst>
              <a:ext uri="{FF2B5EF4-FFF2-40B4-BE49-F238E27FC236}">
                <a16:creationId xmlns:a16="http://schemas.microsoft.com/office/drawing/2014/main" id="{EAD5F4E3-C5E6-9E68-05AC-53E1E2D182EA}"/>
              </a:ext>
            </a:extLst>
          </p:cNvPr>
          <p:cNvSpPr>
            <a:spLocks noGrp="1"/>
          </p:cNvSpPr>
          <p:nvPr>
            <p:ph type="title"/>
          </p:nvPr>
        </p:nvSpPr>
        <p:spPr>
          <a:xfrm>
            <a:off x="5151118" y="474054"/>
            <a:ext cx="6781802" cy="833568"/>
          </a:xfrm>
        </p:spPr>
        <p:txBody>
          <a:bodyPr vert="horz" lIns="91440" tIns="45720" rIns="91440" bIns="45720" rtlCol="0" anchor="ctr">
            <a:noAutofit/>
          </a:bodyPr>
          <a:lstStyle/>
          <a:p>
            <a:r>
              <a:rPr lang="en-US" sz="4000" dirty="0"/>
              <a:t>Overcoming Implicit Bias</a:t>
            </a:r>
          </a:p>
        </p:txBody>
      </p:sp>
      <p:sp>
        <p:nvSpPr>
          <p:cNvPr id="3" name="TextBox 2">
            <a:extLst>
              <a:ext uri="{FF2B5EF4-FFF2-40B4-BE49-F238E27FC236}">
                <a16:creationId xmlns:a16="http://schemas.microsoft.com/office/drawing/2014/main" id="{F80DCB72-88DE-82E0-CE8C-9E4BB5B07C24}"/>
              </a:ext>
            </a:extLst>
          </p:cNvPr>
          <p:cNvSpPr txBox="1"/>
          <p:nvPr/>
        </p:nvSpPr>
        <p:spPr>
          <a:xfrm>
            <a:off x="5669276" y="1508760"/>
            <a:ext cx="6065523" cy="4875186"/>
          </a:xfrm>
          <a:prstGeom prst="rect">
            <a:avLst/>
          </a:prstGeom>
        </p:spPr>
        <p:txBody>
          <a:bodyPr vert="horz" lIns="91440" tIns="45720" rIns="91440" bIns="45720" rtlCol="0" anchor="ctr">
            <a:normAutofit fontScale="85000" lnSpcReduction="20000"/>
          </a:bodyPr>
          <a:lstStyle/>
          <a:p>
            <a:pPr marL="342900" indent="-228600">
              <a:lnSpc>
                <a:spcPct val="90000"/>
              </a:lnSpc>
              <a:spcAft>
                <a:spcPts val="600"/>
              </a:spcAft>
              <a:buFont typeface="Arial" panose="020B0604020202020204" pitchFamily="34" charset="0"/>
              <a:buChar char="•"/>
            </a:pPr>
            <a:r>
              <a:rPr lang="en-US" sz="3300" b="1" dirty="0">
                <a:solidFill>
                  <a:srgbClr val="F58E41"/>
                </a:solidFill>
                <a:latin typeface="Calibri" panose="020F0502020204030204"/>
              </a:rPr>
              <a:t>Perspective-taking: </a:t>
            </a:r>
            <a:r>
              <a:rPr lang="en-US" sz="3300" dirty="0">
                <a:solidFill>
                  <a:prstClr val="white">
                    <a:lumMod val="50000"/>
                  </a:prstClr>
                </a:solidFill>
                <a:latin typeface="Calibri" panose="020F0502020204030204"/>
              </a:rPr>
              <a:t>If you think you may be stereotyping people or groups, imagine what it would feel like for others to stereotype you.</a:t>
            </a:r>
          </a:p>
          <a:p>
            <a:pPr>
              <a:lnSpc>
                <a:spcPct val="90000"/>
              </a:lnSpc>
              <a:spcAft>
                <a:spcPts val="600"/>
              </a:spcAft>
            </a:pPr>
            <a:endParaRPr lang="en-US" sz="3300" b="0" i="0" dirty="0">
              <a:effectLst/>
            </a:endParaRPr>
          </a:p>
          <a:p>
            <a:pPr marL="342900" indent="-228600">
              <a:lnSpc>
                <a:spcPct val="90000"/>
              </a:lnSpc>
              <a:spcAft>
                <a:spcPts val="600"/>
              </a:spcAft>
              <a:buFont typeface="Arial" panose="020B0604020202020204" pitchFamily="34" charset="0"/>
              <a:buChar char="•"/>
            </a:pPr>
            <a:r>
              <a:rPr lang="en-US" sz="3300" b="1" dirty="0">
                <a:solidFill>
                  <a:srgbClr val="F58E41"/>
                </a:solidFill>
                <a:latin typeface="Calibri" panose="020F0502020204030204"/>
              </a:rPr>
              <a:t>Learn to Slow Down: </a:t>
            </a:r>
            <a:r>
              <a:rPr lang="en-US" sz="3300" dirty="0">
                <a:solidFill>
                  <a:prstClr val="white">
                    <a:lumMod val="50000"/>
                  </a:prstClr>
                </a:solidFill>
                <a:latin typeface="Calibri" panose="020F0502020204030204"/>
              </a:rPr>
              <a:t>Before jumping to conclusions about others, remind yourself of positive examples of people from their age group, class, ethnicity, or sexual orientation. This can include friends; colleagues; or public figures, such as athletes, members of the clergy, or local leaders.</a:t>
            </a:r>
          </a:p>
          <a:p>
            <a:pPr indent="-228600">
              <a:lnSpc>
                <a:spcPct val="90000"/>
              </a:lnSpc>
              <a:spcAft>
                <a:spcPts val="6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F8CC0A0-9B99-4879-27AB-84D7C4647C6B}"/>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6D486360-FF34-7B48-AD05-62F8407C4C7E}" type="slidenum">
              <a:rPr lang="en-US">
                <a:solidFill>
                  <a:schemeClr val="tx1"/>
                </a:solidFill>
                <a:latin typeface="Calibri" panose="020F0502020204030204"/>
              </a:rPr>
              <a:pPr>
                <a:spcAft>
                  <a:spcPts val="600"/>
                </a:spcAft>
                <a:defRPr/>
              </a:pPr>
              <a:t>37</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1352869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2C32C7-2515-98B0-A886-2A5A5E0394C4}"/>
              </a:ext>
              <a:ext uri="{C183D7F6-B498-43B3-948B-1728B52AA6E4}">
                <adec:decorative xmlns:adec="http://schemas.microsoft.com/office/drawing/2017/decorative" val="1"/>
              </a:ext>
            </a:extLst>
          </p:cNvPr>
          <p:cNvPicPr>
            <a:picLocks noChangeAspect="1"/>
          </p:cNvPicPr>
          <p:nvPr/>
        </p:nvPicPr>
        <p:blipFill rotWithShape="1">
          <a:blip r:embed="rId3"/>
          <a:srcRect l="19539" r="40819" b="-1"/>
          <a:stretch/>
        </p:blipFill>
        <p:spPr>
          <a:xfrm>
            <a:off x="-1" y="-2"/>
            <a:ext cx="5410198" cy="6858002"/>
          </a:xfrm>
          <a:prstGeom prst="rect">
            <a:avLst/>
          </a:prstGeom>
        </p:spPr>
      </p:pic>
      <p:sp>
        <p:nvSpPr>
          <p:cNvPr id="2" name="Title 1">
            <a:extLst>
              <a:ext uri="{FF2B5EF4-FFF2-40B4-BE49-F238E27FC236}">
                <a16:creationId xmlns:a16="http://schemas.microsoft.com/office/drawing/2014/main" id="{EAD5F4E3-C5E6-9E68-05AC-53E1E2D182EA}"/>
              </a:ext>
            </a:extLst>
          </p:cNvPr>
          <p:cNvSpPr>
            <a:spLocks noGrp="1"/>
          </p:cNvSpPr>
          <p:nvPr>
            <p:ph type="title"/>
          </p:nvPr>
        </p:nvSpPr>
        <p:spPr>
          <a:xfrm>
            <a:off x="5151118" y="474054"/>
            <a:ext cx="6781802" cy="833568"/>
          </a:xfrm>
        </p:spPr>
        <p:txBody>
          <a:bodyPr vert="horz" lIns="91440" tIns="45720" rIns="91440" bIns="45720" rtlCol="0" anchor="ctr">
            <a:noAutofit/>
          </a:bodyPr>
          <a:lstStyle/>
          <a:p>
            <a:r>
              <a:rPr lang="en-US" sz="4000" dirty="0"/>
              <a:t>Overcoming Implicit Bias</a:t>
            </a:r>
          </a:p>
        </p:txBody>
      </p:sp>
      <p:sp>
        <p:nvSpPr>
          <p:cNvPr id="3" name="TextBox 2">
            <a:extLst>
              <a:ext uri="{FF2B5EF4-FFF2-40B4-BE49-F238E27FC236}">
                <a16:creationId xmlns:a16="http://schemas.microsoft.com/office/drawing/2014/main" id="{F80DCB72-88DE-82E0-CE8C-9E4BB5B07C24}"/>
              </a:ext>
            </a:extLst>
          </p:cNvPr>
          <p:cNvSpPr txBox="1"/>
          <p:nvPr/>
        </p:nvSpPr>
        <p:spPr>
          <a:xfrm>
            <a:off x="5669276" y="1508760"/>
            <a:ext cx="6389374" cy="4875186"/>
          </a:xfrm>
          <a:prstGeom prst="rect">
            <a:avLst/>
          </a:prstGeom>
        </p:spPr>
        <p:txBody>
          <a:bodyPr vert="horz" lIns="91440" tIns="45720" rIns="91440" bIns="45720" rtlCol="0" anchor="ctr">
            <a:normAutofit fontScale="77500" lnSpcReduction="2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58E41"/>
                </a:solidFill>
                <a:effectLst/>
                <a:uLnTx/>
                <a:uFillTx/>
                <a:latin typeface="Calibri" panose="020F0502020204030204"/>
                <a:ea typeface="+mn-ea"/>
                <a:cs typeface="+mn-cs"/>
              </a:rPr>
              <a:t>Individualization: </a:t>
            </a:r>
            <a:r>
              <a:rPr lang="en-US" sz="3300" dirty="0">
                <a:solidFill>
                  <a:prstClr val="white">
                    <a:lumMod val="50000"/>
                  </a:prstClr>
                </a:solidFill>
                <a:latin typeface="Calibri" panose="020F0502020204030204"/>
              </a:rPr>
              <a:t>Remind yourself that all people have individual characteristics that are separate from others within their group. Focus on the things you have in common.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58E41"/>
                </a:solidFill>
                <a:effectLst/>
                <a:uLnTx/>
                <a:uFillTx/>
                <a:latin typeface="Calibri" panose="020F0502020204030204"/>
                <a:ea typeface="+mn-ea"/>
                <a:cs typeface="+mn-cs"/>
              </a:rPr>
              <a:t>Check Your Messaging: </a:t>
            </a:r>
            <a:r>
              <a:rPr lang="en-US" sz="3400" dirty="0">
                <a:solidFill>
                  <a:prstClr val="white">
                    <a:lumMod val="50000"/>
                  </a:prstClr>
                </a:solidFill>
                <a:latin typeface="Calibri" panose="020F0502020204030204"/>
              </a:rPr>
              <a:t>Instead of telling yourself that you don’t see people based on their color, class, or sexual orientation, learn to use statements that embrace inclusivity. For example, Apple Inc.’s inclusion statement circles around the topic of being different together: “At Apple, we’re not all the same, and that’s our greatest strength.”</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F8CC0A0-9B99-4879-27AB-84D7C4647C6B}"/>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486360-FF34-7B48-AD05-62F8407C4C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1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2C32C7-2515-98B0-A886-2A5A5E0394C4}"/>
              </a:ext>
              <a:ext uri="{C183D7F6-B498-43B3-948B-1728B52AA6E4}">
                <adec:decorative xmlns:adec="http://schemas.microsoft.com/office/drawing/2017/decorative" val="1"/>
              </a:ext>
            </a:extLst>
          </p:cNvPr>
          <p:cNvPicPr>
            <a:picLocks noChangeAspect="1"/>
          </p:cNvPicPr>
          <p:nvPr/>
        </p:nvPicPr>
        <p:blipFill rotWithShape="1">
          <a:blip r:embed="rId3"/>
          <a:srcRect l="19539" r="40819" b="-1"/>
          <a:stretch/>
        </p:blipFill>
        <p:spPr>
          <a:xfrm>
            <a:off x="-1" y="-2"/>
            <a:ext cx="5410198" cy="6858002"/>
          </a:xfrm>
          <a:prstGeom prst="rect">
            <a:avLst/>
          </a:prstGeom>
        </p:spPr>
      </p:pic>
      <p:sp>
        <p:nvSpPr>
          <p:cNvPr id="2" name="Title 1">
            <a:extLst>
              <a:ext uri="{FF2B5EF4-FFF2-40B4-BE49-F238E27FC236}">
                <a16:creationId xmlns:a16="http://schemas.microsoft.com/office/drawing/2014/main" id="{EAD5F4E3-C5E6-9E68-05AC-53E1E2D182EA}"/>
              </a:ext>
            </a:extLst>
          </p:cNvPr>
          <p:cNvSpPr>
            <a:spLocks noGrp="1"/>
          </p:cNvSpPr>
          <p:nvPr>
            <p:ph type="title"/>
          </p:nvPr>
        </p:nvSpPr>
        <p:spPr>
          <a:xfrm>
            <a:off x="5151118" y="474054"/>
            <a:ext cx="6781802" cy="833568"/>
          </a:xfrm>
        </p:spPr>
        <p:txBody>
          <a:bodyPr vert="horz" lIns="91440" tIns="45720" rIns="91440" bIns="45720" rtlCol="0" anchor="ctr">
            <a:noAutofit/>
          </a:bodyPr>
          <a:lstStyle/>
          <a:p>
            <a:r>
              <a:rPr lang="en-US" sz="4000" dirty="0"/>
              <a:t>Overcoming Implicit Bias</a:t>
            </a:r>
          </a:p>
        </p:txBody>
      </p:sp>
      <p:sp>
        <p:nvSpPr>
          <p:cNvPr id="3" name="TextBox 2">
            <a:extLst>
              <a:ext uri="{FF2B5EF4-FFF2-40B4-BE49-F238E27FC236}">
                <a16:creationId xmlns:a16="http://schemas.microsoft.com/office/drawing/2014/main" id="{F80DCB72-88DE-82E0-CE8C-9E4BB5B07C24}"/>
              </a:ext>
            </a:extLst>
          </p:cNvPr>
          <p:cNvSpPr txBox="1"/>
          <p:nvPr/>
        </p:nvSpPr>
        <p:spPr>
          <a:xfrm>
            <a:off x="5669276" y="1508760"/>
            <a:ext cx="6389374" cy="4875186"/>
          </a:xfrm>
          <a:prstGeom prst="rect">
            <a:avLst/>
          </a:prstGeom>
        </p:spPr>
        <p:txBody>
          <a:bodyPr vert="horz" lIns="91440" tIns="45720" rIns="91440" bIns="45720" rtlCol="0" anchor="ctr">
            <a:normAutofit lnSpcReduction="1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58E41"/>
                </a:solidFill>
                <a:effectLst/>
                <a:uLnTx/>
                <a:uFillTx/>
                <a:latin typeface="Calibri" panose="020F0502020204030204"/>
                <a:ea typeface="+mn-ea"/>
                <a:cs typeface="+mn-cs"/>
              </a:rPr>
              <a:t>Institutionalize Fairness: </a:t>
            </a:r>
            <a:r>
              <a:rPr lang="en-US" sz="3400" dirty="0">
                <a:solidFill>
                  <a:prstClr val="white">
                    <a:lumMod val="50000"/>
                  </a:prstClr>
                </a:solidFill>
                <a:latin typeface="Calibri" panose="020F0502020204030204"/>
              </a:rPr>
              <a:t>In the workplace, learn to embrace and support diversity.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58E41"/>
                </a:solidFill>
                <a:effectLst/>
                <a:uLnTx/>
                <a:uFillTx/>
                <a:latin typeface="Calibri" panose="020F0502020204030204"/>
                <a:ea typeface="+mn-ea"/>
                <a:cs typeface="+mn-cs"/>
              </a:rPr>
              <a:t>Take Two: </a:t>
            </a:r>
            <a:r>
              <a:rPr lang="en-US" sz="3400" dirty="0">
                <a:solidFill>
                  <a:prstClr val="white">
                    <a:lumMod val="50000"/>
                  </a:prstClr>
                </a:solidFill>
                <a:latin typeface="Calibri" panose="020F0502020204030204"/>
              </a:rPr>
              <a:t>Overcoming unconscious biases takes time. Understand that this is a lifelong process and that deprogramming your biases requires constant mindfulness and work.</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F8CC0A0-9B99-4879-27AB-84D7C4647C6B}"/>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486360-FF34-7B48-AD05-62F8407C4C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97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D441E-8F93-444C-B948-FF6B56C239B1}"/>
              </a:ext>
            </a:extLst>
          </p:cNvPr>
          <p:cNvSpPr>
            <a:spLocks noGrp="1"/>
          </p:cNvSpPr>
          <p:nvPr>
            <p:ph type="title"/>
          </p:nvPr>
        </p:nvSpPr>
        <p:spPr/>
        <p:txBody>
          <a:bodyPr/>
          <a:lstStyle/>
          <a:p>
            <a:r>
              <a:rPr lang="en-US" dirty="0"/>
              <a:t>Cultural Considerations Word Cloud</a:t>
            </a:r>
          </a:p>
        </p:txBody>
      </p:sp>
      <p:sp>
        <p:nvSpPr>
          <p:cNvPr id="2" name="Slide Number Placeholder 1">
            <a:extLst>
              <a:ext uri="{FF2B5EF4-FFF2-40B4-BE49-F238E27FC236}">
                <a16:creationId xmlns:a16="http://schemas.microsoft.com/office/drawing/2014/main" id="{BF1720C0-81A4-00A2-8A85-36C4E7D10A4B}"/>
              </a:ext>
            </a:extLst>
          </p:cNvPr>
          <p:cNvSpPr>
            <a:spLocks noGrp="1"/>
          </p:cNvSpPr>
          <p:nvPr>
            <p:ph type="sldNum" sz="quarter" idx="12"/>
          </p:nvPr>
        </p:nvSpPr>
        <p:spPr/>
        <p:txBody>
          <a:bodyPr/>
          <a:lstStyle/>
          <a:p>
            <a:pPr lvl="0"/>
            <a:fld id="{6D486360-FF34-7B48-AD05-62F8407C4C7E}" type="slidenum">
              <a:rPr lang="en-US" noProof="0" smtClean="0"/>
              <a:pPr lvl="0"/>
              <a:t>4</a:t>
            </a:fld>
            <a:endParaRPr lang="en-US" noProof="0"/>
          </a:p>
        </p:txBody>
      </p:sp>
      <p:pic>
        <p:nvPicPr>
          <p:cNvPr id="2052" name="Picture 4" descr="Culture | A word cloud featuring &quot;Culture&quot;. This image is li… | Flickr">
            <a:extLst>
              <a:ext uri="{FF2B5EF4-FFF2-40B4-BE49-F238E27FC236}">
                <a16:creationId xmlns:a16="http://schemas.microsoft.com/office/drawing/2014/main" id="{19D3968C-B2B2-01BB-CF7E-74B82622770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275" y="188698"/>
            <a:ext cx="10972827" cy="568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893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40F4FC2-D2D7-4784-1FF1-501FF8F3E8BE}"/>
              </a:ext>
            </a:extLst>
          </p:cNvPr>
          <p:cNvSpPr>
            <a:spLocks noChangeArrowheads="1"/>
          </p:cNvSpPr>
          <p:nvPr/>
        </p:nvSpPr>
        <p:spPr bwMode="auto">
          <a:xfrm>
            <a:off x="4850966" y="4254250"/>
            <a:ext cx="2323074" cy="1936238"/>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95528" eaLnBrk="1" hangingPunct="1">
              <a:lnSpc>
                <a:spcPct val="90000"/>
              </a:lnSpc>
              <a:spcAft>
                <a:spcPts val="522"/>
              </a:spcAft>
            </a:pPr>
            <a:r>
              <a:rPr lang="en-US" altLang="en-US" sz="1479" b="1" kern="1200">
                <a:solidFill>
                  <a:schemeClr val="bg1">
                    <a:lumMod val="50000"/>
                  </a:schemeClr>
                </a:solidFill>
                <a:latin typeface="+mn-lt"/>
                <a:ea typeface="+mn-ea"/>
                <a:cs typeface="+mn-cs"/>
              </a:rPr>
              <a:t>Figure 1. Health services research concepts that overlap with cultural competence</a:t>
            </a:r>
            <a:r>
              <a:rPr lang="en-US" altLang="en-US" sz="1479" kern="1200">
                <a:solidFill>
                  <a:schemeClr val="bg1">
                    <a:lumMod val="50000"/>
                  </a:schemeClr>
                </a:solidFill>
                <a:latin typeface="+mn-lt"/>
                <a:ea typeface="+mn-ea"/>
                <a:cs typeface="+mn-cs"/>
              </a:rPr>
              <a:t>   </a:t>
            </a:r>
          </a:p>
          <a:p>
            <a:pPr defTabSz="795528" eaLnBrk="1" hangingPunct="1">
              <a:lnSpc>
                <a:spcPct val="90000"/>
              </a:lnSpc>
              <a:spcAft>
                <a:spcPts val="522"/>
              </a:spcAft>
            </a:pPr>
            <a:r>
              <a:rPr lang="en-US" altLang="en-US" sz="1218" i="1" kern="1200">
                <a:solidFill>
                  <a:schemeClr val="bg1">
                    <a:lumMod val="50000"/>
                  </a:schemeClr>
                </a:solidFill>
                <a:latin typeface="+mn-lt"/>
                <a:ea typeface="+mn-ea"/>
                <a:cs typeface="+mn-cs"/>
              </a:rPr>
              <a:t>  </a:t>
            </a:r>
            <a:endParaRPr kumimoji="0" lang="en-US" altLang="en-US" sz="1400" b="0" i="1" u="none" strike="noStrike" cap="none" normalizeH="0" baseline="0">
              <a:ln>
                <a:noFill/>
              </a:ln>
              <a:solidFill>
                <a:schemeClr val="bg1">
                  <a:lumMod val="50000"/>
                </a:schemeClr>
              </a:solidFill>
              <a:effectLst/>
              <a:latin typeface="+mn-lt"/>
            </a:endParaRPr>
          </a:p>
        </p:txBody>
      </p:sp>
      <p:pic>
        <p:nvPicPr>
          <p:cNvPr id="10242" name="Picture 2" descr="Figure 1 is a Venn diagram with four circles depicting how several concepts used in health services research overlap. The concepts are cultural competence, underserved needs, cultural targeting and patient-centered care. The concepts are used by different research fields but do not necessarily convey a comprehensive or coherent taxonomy.">
            <a:extLst>
              <a:ext uri="{FF2B5EF4-FFF2-40B4-BE49-F238E27FC236}">
                <a16:creationId xmlns:a16="http://schemas.microsoft.com/office/drawing/2014/main" id="{5D17A352-976C-CB69-9F1E-E88DD9F76667}"/>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854207" y="640080"/>
            <a:ext cx="6818034" cy="47214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275920-F51F-BBF8-14F5-04A09F52AE9D}"/>
              </a:ext>
            </a:extLst>
          </p:cNvPr>
          <p:cNvSpPr txBox="1"/>
          <p:nvPr/>
        </p:nvSpPr>
        <p:spPr>
          <a:xfrm>
            <a:off x="6465374" y="6181382"/>
            <a:ext cx="5317151" cy="261034"/>
          </a:xfrm>
          <a:prstGeom prst="rect">
            <a:avLst/>
          </a:prstGeom>
          <a:noFill/>
        </p:spPr>
        <p:txBody>
          <a:bodyPr wrap="square">
            <a:spAutoFit/>
          </a:bodyPr>
          <a:lstStyle/>
          <a:p>
            <a:pPr defTabSz="795528" fontAlgn="base">
              <a:lnSpc>
                <a:spcPct val="90000"/>
              </a:lnSpc>
              <a:spcBef>
                <a:spcPct val="0"/>
              </a:spcBef>
              <a:spcAft>
                <a:spcPts val="522"/>
              </a:spcAft>
            </a:pPr>
            <a:r>
              <a:rPr lang="en-US" altLang="en-US" sz="1218" i="1" kern="1200" dirty="0">
                <a:solidFill>
                  <a:schemeClr val="bg1">
                    <a:lumMod val="50000"/>
                  </a:schemeClr>
                </a:solidFill>
                <a:latin typeface="+mn-lt"/>
                <a:ea typeface="+mn-ea"/>
                <a:cs typeface="+mn-cs"/>
              </a:rPr>
              <a:t>Retrieved from the Agency for Healthcare Research &amp; Quality  on 12.13.22   </a:t>
            </a:r>
            <a:endParaRPr kumimoji="0" lang="en-US" altLang="en-US" sz="1400" b="0" i="1" u="none" strike="noStrike" cap="none" normalizeH="0" baseline="0" dirty="0">
              <a:ln>
                <a:noFill/>
              </a:ln>
              <a:solidFill>
                <a:schemeClr val="bg1">
                  <a:lumMod val="50000"/>
                </a:schemeClr>
              </a:solidFill>
              <a:effectLst/>
              <a:latin typeface="+mn-lt"/>
            </a:endParaRPr>
          </a:p>
        </p:txBody>
      </p:sp>
      <p:sp>
        <p:nvSpPr>
          <p:cNvPr id="10" name="Title 9">
            <a:extLst>
              <a:ext uri="{FF2B5EF4-FFF2-40B4-BE49-F238E27FC236}">
                <a16:creationId xmlns:a16="http://schemas.microsoft.com/office/drawing/2014/main" id="{F9430D46-EFEF-4CFD-B1A9-6C23EB86BD67}"/>
              </a:ext>
            </a:extLst>
          </p:cNvPr>
          <p:cNvSpPr>
            <a:spLocks noGrp="1"/>
          </p:cNvSpPr>
          <p:nvPr>
            <p:ph type="title"/>
          </p:nvPr>
        </p:nvSpPr>
        <p:spPr>
          <a:xfrm>
            <a:off x="1307686" y="1383586"/>
            <a:ext cx="4508497" cy="709053"/>
          </a:xfrm>
        </p:spPr>
        <p:txBody>
          <a:bodyPr>
            <a:noAutofit/>
          </a:bodyPr>
          <a:lstStyle/>
          <a:p>
            <a:pPr>
              <a:spcAft>
                <a:spcPts val="600"/>
              </a:spcAft>
            </a:pPr>
            <a:r>
              <a:rPr lang="en-US" sz="4800" dirty="0"/>
              <a:t>Effective Healthcare Program</a:t>
            </a:r>
          </a:p>
        </p:txBody>
      </p:sp>
      <p:sp>
        <p:nvSpPr>
          <p:cNvPr id="2" name="Slide Number Placeholder 1">
            <a:extLst>
              <a:ext uri="{FF2B5EF4-FFF2-40B4-BE49-F238E27FC236}">
                <a16:creationId xmlns:a16="http://schemas.microsoft.com/office/drawing/2014/main" id="{2627D9FC-19E9-754D-D993-6CF4915D1B02}"/>
              </a:ext>
            </a:extLst>
          </p:cNvPr>
          <p:cNvSpPr>
            <a:spLocks noGrp="1"/>
          </p:cNvSpPr>
          <p:nvPr>
            <p:ph type="sldNum" sz="quarter" idx="12"/>
          </p:nvPr>
        </p:nvSpPr>
        <p:spPr/>
        <p:txBody>
          <a:bodyPr/>
          <a:lstStyle/>
          <a:p>
            <a:pPr defTabSz="795528">
              <a:spcAft>
                <a:spcPts val="600"/>
              </a:spcAft>
            </a:pPr>
            <a:fld id="{6D486360-FF34-7B48-AD05-62F8407C4C7E}" type="slidenum">
              <a:rPr lang="en-US" sz="1044" kern="1200" smtClean="0">
                <a:solidFill>
                  <a:schemeClr val="tx1">
                    <a:tint val="75000"/>
                  </a:schemeClr>
                </a:solidFill>
                <a:latin typeface="+mn-lt"/>
                <a:ea typeface="+mn-ea"/>
                <a:cs typeface="+mn-cs"/>
              </a:rPr>
              <a:pPr defTabSz="795528">
                <a:spcAft>
                  <a:spcPts val="600"/>
                </a:spcAft>
              </a:pPr>
              <a:t>40</a:t>
            </a:fld>
            <a:endParaRPr lang="en-US"/>
          </a:p>
        </p:txBody>
      </p:sp>
    </p:spTree>
    <p:extLst>
      <p:ext uri="{BB962C8B-B14F-4D97-AF65-F5344CB8AC3E}">
        <p14:creationId xmlns:p14="http://schemas.microsoft.com/office/powerpoint/2010/main" val="431641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FF130-2B59-D468-039D-1765AC502A2B}"/>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Culturally, Linguistically Appropriate Interventions</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78264F01-FB7F-A878-A0FD-07AE91ECC8C8}"/>
              </a:ext>
            </a:extLst>
          </p:cNvPr>
          <p:cNvSpPr txBox="1"/>
          <p:nvPr/>
        </p:nvSpPr>
        <p:spPr>
          <a:xfrm>
            <a:off x="4167272" y="591344"/>
            <a:ext cx="7893349" cy="558561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800" b="0" i="0" dirty="0">
                <a:solidFill>
                  <a:schemeClr val="tx1">
                    <a:lumMod val="50000"/>
                    <a:lumOff val="50000"/>
                  </a:schemeClr>
                </a:solidFill>
                <a:effectLst/>
              </a:rPr>
              <a:t>“People first” care interventions that promote “individuation.” </a:t>
            </a:r>
          </a:p>
          <a:p>
            <a:pPr marL="285750" indent="-228600">
              <a:lnSpc>
                <a:spcPct val="90000"/>
              </a:lnSpc>
              <a:spcAft>
                <a:spcPts val="600"/>
              </a:spcAft>
              <a:buFont typeface="Arial" panose="020B0604020202020204" pitchFamily="34" charset="0"/>
              <a:buChar char="•"/>
            </a:pPr>
            <a:r>
              <a:rPr lang="en-US" sz="2800" b="0" i="0" dirty="0">
                <a:solidFill>
                  <a:schemeClr val="tx1">
                    <a:lumMod val="50000"/>
                    <a:lumOff val="50000"/>
                  </a:schemeClr>
                </a:solidFill>
                <a:effectLst/>
              </a:rPr>
              <a:t>These interventions prompt providers to make a conscious effort to view people in terms of their individual characteristics rather than group membership and being aware of one’s own biases and stereotypes. </a:t>
            </a:r>
          </a:p>
          <a:p>
            <a:pPr marL="285750" indent="-228600">
              <a:lnSpc>
                <a:spcPct val="90000"/>
              </a:lnSpc>
              <a:spcAft>
                <a:spcPts val="600"/>
              </a:spcAft>
              <a:buFont typeface="Arial" panose="020B0604020202020204" pitchFamily="34" charset="0"/>
              <a:buChar char="•"/>
            </a:pPr>
            <a:r>
              <a:rPr lang="en-US" sz="2800" b="0" i="0" dirty="0">
                <a:solidFill>
                  <a:schemeClr val="tx1">
                    <a:lumMod val="50000"/>
                    <a:lumOff val="50000"/>
                  </a:schemeClr>
                </a:solidFill>
                <a:effectLst/>
              </a:rPr>
              <a:t>The interventions can also take place at the system level, engineering a system that promotes providing needed care universally, such as equitable receipt of preventive or chronic disease management.</a:t>
            </a:r>
          </a:p>
        </p:txBody>
      </p:sp>
      <p:sp>
        <p:nvSpPr>
          <p:cNvPr id="3" name="Slide Number Placeholder 2">
            <a:extLst>
              <a:ext uri="{FF2B5EF4-FFF2-40B4-BE49-F238E27FC236}">
                <a16:creationId xmlns:a16="http://schemas.microsoft.com/office/drawing/2014/main" id="{329CFFF5-382A-D177-3B71-788B9C8567BB}"/>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6D486360-FF34-7B48-AD05-62F8407C4C7E}" type="slidenum">
              <a:rPr lang="en-US" smtClean="0"/>
              <a:pPr>
                <a:spcAft>
                  <a:spcPts val="600"/>
                </a:spcAft>
              </a:pPr>
              <a:t>41</a:t>
            </a:fld>
            <a:endParaRPr lang="en-US"/>
          </a:p>
        </p:txBody>
      </p:sp>
      <p:sp>
        <p:nvSpPr>
          <p:cNvPr id="6" name="TextBox 5">
            <a:extLst>
              <a:ext uri="{FF2B5EF4-FFF2-40B4-BE49-F238E27FC236}">
                <a16:creationId xmlns:a16="http://schemas.microsoft.com/office/drawing/2014/main" id="{1445B17D-4959-60FF-4D2E-A983DCD9A730}"/>
              </a:ext>
            </a:extLst>
          </p:cNvPr>
          <p:cNvSpPr txBox="1"/>
          <p:nvPr/>
        </p:nvSpPr>
        <p:spPr>
          <a:xfrm>
            <a:off x="6873766" y="6266656"/>
            <a:ext cx="2450612" cy="480131"/>
          </a:xfrm>
          <a:prstGeom prst="rect">
            <a:avLst/>
          </a:prstGeom>
          <a:noFill/>
        </p:spPr>
        <p:txBody>
          <a:bodyPr wrap="square">
            <a:spAutoFit/>
          </a:bodyPr>
          <a:lstStyle/>
          <a:p>
            <a:pPr marR="0" lvl="0" eaLnBrk="1" fontAlgn="base" hangingPunct="1">
              <a:lnSpc>
                <a:spcPct val="90000"/>
              </a:lnSpc>
              <a:spcBef>
                <a:spcPct val="0"/>
              </a:spcBef>
              <a:spcAft>
                <a:spcPts val="600"/>
              </a:spcAft>
              <a:buClrTx/>
              <a:buSzTx/>
              <a:tabLst/>
            </a:pPr>
            <a:r>
              <a:rPr kumimoji="0" lang="en-US" altLang="en-US" sz="1400" b="0" i="1" u="none" strike="noStrike" cap="none" normalizeH="0" baseline="0" dirty="0">
                <a:ln>
                  <a:noFill/>
                </a:ln>
                <a:solidFill>
                  <a:schemeClr val="bg1">
                    <a:lumMod val="50000"/>
                  </a:schemeClr>
                </a:solidFill>
                <a:effectLst/>
                <a:latin typeface="+mn-lt"/>
              </a:rPr>
              <a:t>Agency for Healthcare Research &amp; Quality, 12.13.22   </a:t>
            </a:r>
          </a:p>
        </p:txBody>
      </p:sp>
    </p:spTree>
    <p:extLst>
      <p:ext uri="{BB962C8B-B14F-4D97-AF65-F5344CB8AC3E}">
        <p14:creationId xmlns:p14="http://schemas.microsoft.com/office/powerpoint/2010/main" val="4272132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wo people holding each other's hands">
            <a:extLst>
              <a:ext uri="{FF2B5EF4-FFF2-40B4-BE49-F238E27FC236}">
                <a16:creationId xmlns:a16="http://schemas.microsoft.com/office/drawing/2014/main" id="{0D9F2D33-2C56-E0CC-9CF3-50D93C203FAD}"/>
              </a:ext>
            </a:extLst>
          </p:cNvPr>
          <p:cNvPicPr>
            <a:picLocks noChangeAspect="1"/>
          </p:cNvPicPr>
          <p:nvPr/>
        </p:nvPicPr>
        <p:blipFill rotWithShape="1">
          <a:blip r:embed="rId3"/>
          <a:srcRect l="7690" r="13800" b="2"/>
          <a:stretch/>
        </p:blipFill>
        <p:spPr>
          <a:xfrm>
            <a:off x="20" y="1666568"/>
            <a:ext cx="6106195" cy="5191432"/>
          </a:xfrm>
          <a:prstGeom prst="rect">
            <a:avLst/>
          </a:prstGeom>
        </p:spPr>
      </p:pic>
      <p:sp useBgFill="1">
        <p:nvSpPr>
          <p:cNvPr id="14" name="Rectangle 1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A5FD15C-A9D0-E8D4-98B3-8C44EC76F6F8}"/>
              </a:ext>
            </a:extLst>
          </p:cNvPr>
          <p:cNvSpPr>
            <a:spLocks noGrp="1"/>
          </p:cNvSpPr>
          <p:nvPr>
            <p:ph type="title"/>
          </p:nvPr>
        </p:nvSpPr>
        <p:spPr>
          <a:xfrm>
            <a:off x="761801" y="352766"/>
            <a:ext cx="10591999" cy="1023584"/>
          </a:xfrm>
        </p:spPr>
        <p:txBody>
          <a:bodyPr vert="horz" lIns="91440" tIns="45720" rIns="91440" bIns="45720" rtlCol="0" anchor="ctr">
            <a:normAutofit/>
          </a:bodyPr>
          <a:lstStyle/>
          <a:p>
            <a:r>
              <a:rPr lang="en-US" sz="4000" dirty="0">
                <a:solidFill>
                  <a:schemeClr val="tx1">
                    <a:lumMod val="50000"/>
                    <a:lumOff val="50000"/>
                  </a:schemeClr>
                </a:solidFill>
                <a:latin typeface="+mj-lt"/>
                <a:cs typeface="+mj-cs"/>
              </a:rPr>
              <a:t>Culturally, Linguistically Appropriate Interventions</a:t>
            </a:r>
          </a:p>
        </p:txBody>
      </p:sp>
      <p:sp>
        <p:nvSpPr>
          <p:cNvPr id="4" name="TextBox 3">
            <a:extLst>
              <a:ext uri="{FF2B5EF4-FFF2-40B4-BE49-F238E27FC236}">
                <a16:creationId xmlns:a16="http://schemas.microsoft.com/office/drawing/2014/main" id="{FC1553A2-59E3-E843-6703-E1E8B864AD1E}"/>
              </a:ext>
            </a:extLst>
          </p:cNvPr>
          <p:cNvSpPr txBox="1"/>
          <p:nvPr/>
        </p:nvSpPr>
        <p:spPr>
          <a:xfrm>
            <a:off x="6325644" y="1768564"/>
            <a:ext cx="5607275" cy="4551506"/>
          </a:xfrm>
          <a:prstGeom prst="rect">
            <a:avLst/>
          </a:prstGeom>
        </p:spPr>
        <p:txBody>
          <a:bodyPr vert="horz" lIns="91440" tIns="45720" rIns="91440" bIns="45720" rtlCol="0" anchor="ctr">
            <a:normAutofit/>
          </a:bodyPr>
          <a:lstStyle/>
          <a:p>
            <a:pPr>
              <a:lnSpc>
                <a:spcPct val="90000"/>
              </a:lnSpc>
              <a:spcAft>
                <a:spcPts val="600"/>
              </a:spcAft>
            </a:pPr>
            <a:r>
              <a:rPr lang="en-US" sz="2400" b="0" i="0" dirty="0">
                <a:solidFill>
                  <a:schemeClr val="tx1">
                    <a:lumMod val="50000"/>
                    <a:lumOff val="50000"/>
                  </a:schemeClr>
                </a:solidFill>
                <a:effectLst/>
              </a:rPr>
              <a:t>Cultural competence interventions that improve the ability of providers to provide health care services to patients who are unlike the providers (or the providers’ culture) in important ways. </a:t>
            </a:r>
          </a:p>
          <a:p>
            <a:pPr>
              <a:lnSpc>
                <a:spcPct val="90000"/>
              </a:lnSpc>
              <a:spcAft>
                <a:spcPts val="600"/>
              </a:spcAft>
            </a:pPr>
            <a:endParaRPr lang="en-US" sz="2400" b="0" i="0" dirty="0">
              <a:solidFill>
                <a:schemeClr val="tx1">
                  <a:lumMod val="50000"/>
                  <a:lumOff val="50000"/>
                </a:schemeClr>
              </a:solidFill>
              <a:effectLst/>
            </a:endParaRPr>
          </a:p>
          <a:p>
            <a:pPr>
              <a:lnSpc>
                <a:spcPct val="90000"/>
              </a:lnSpc>
              <a:spcAft>
                <a:spcPts val="600"/>
              </a:spcAft>
            </a:pPr>
            <a:r>
              <a:rPr lang="en-US" sz="2400" b="0" i="0" dirty="0">
                <a:solidFill>
                  <a:schemeClr val="tx1">
                    <a:lumMod val="50000"/>
                    <a:lumOff val="50000"/>
                  </a:schemeClr>
                </a:solidFill>
                <a:effectLst/>
              </a:rPr>
              <a:t>Targeted providers in such cases can include physicians, nursing staff, allied health professionals, paraprofessionals, and clinic staff who have regular contact with patients, or health system factors intended to engineer the system to support and sustain cultural competence</a:t>
            </a:r>
            <a:r>
              <a:rPr lang="en-US" sz="2000" b="0" i="0" dirty="0">
                <a:solidFill>
                  <a:schemeClr val="tx1">
                    <a:lumMod val="50000"/>
                    <a:lumOff val="50000"/>
                  </a:schemeClr>
                </a:solidFill>
                <a:effectLst/>
              </a:rPr>
              <a:t>.</a:t>
            </a:r>
          </a:p>
        </p:txBody>
      </p:sp>
      <p:sp>
        <p:nvSpPr>
          <p:cNvPr id="2" name="Slide Number Placeholder 1">
            <a:extLst>
              <a:ext uri="{FF2B5EF4-FFF2-40B4-BE49-F238E27FC236}">
                <a16:creationId xmlns:a16="http://schemas.microsoft.com/office/drawing/2014/main" id="{A933E1C4-AB36-0EEC-F54F-49DCE1CFFFCC}"/>
              </a:ext>
            </a:extLst>
          </p:cNvPr>
          <p:cNvSpPr>
            <a:spLocks noGrp="1"/>
          </p:cNvSpPr>
          <p:nvPr>
            <p:ph type="sldNum" sz="quarter" idx="12"/>
          </p:nvPr>
        </p:nvSpPr>
        <p:spPr>
          <a:xfrm>
            <a:off x="10208240" y="6356350"/>
            <a:ext cx="1724679" cy="365125"/>
          </a:xfrm>
        </p:spPr>
        <p:txBody>
          <a:bodyPr vert="horz" lIns="91440" tIns="45720" rIns="91440" bIns="45720" rtlCol="0" anchor="ctr">
            <a:normAutofit/>
          </a:bodyPr>
          <a:lstStyle/>
          <a:p>
            <a:pPr>
              <a:spcAft>
                <a:spcPts val="600"/>
              </a:spcAft>
              <a:defRPr/>
            </a:pPr>
            <a:fld id="{6D486360-FF34-7B48-AD05-62F8407C4C7E}" type="slidenum">
              <a:rPr lang="en-US">
                <a:solidFill>
                  <a:schemeClr val="tx1"/>
                </a:solidFill>
                <a:latin typeface="Calibri" panose="020F0502020204030204"/>
              </a:rPr>
              <a:pPr>
                <a:spcAft>
                  <a:spcPts val="600"/>
                </a:spcAft>
                <a:defRPr/>
              </a:pPr>
              <a:t>42</a:t>
            </a:fld>
            <a:endParaRPr lang="en-US">
              <a:solidFill>
                <a:schemeClr val="tx1"/>
              </a:solidFill>
              <a:latin typeface="Calibri" panose="020F0502020204030204"/>
            </a:endParaRPr>
          </a:p>
        </p:txBody>
      </p:sp>
      <p:sp>
        <p:nvSpPr>
          <p:cNvPr id="3" name="TextBox 2">
            <a:extLst>
              <a:ext uri="{FF2B5EF4-FFF2-40B4-BE49-F238E27FC236}">
                <a16:creationId xmlns:a16="http://schemas.microsoft.com/office/drawing/2014/main" id="{159A86C8-7102-57C1-554D-0EEFCB27F71D}"/>
              </a:ext>
            </a:extLst>
          </p:cNvPr>
          <p:cNvSpPr txBox="1"/>
          <p:nvPr/>
        </p:nvSpPr>
        <p:spPr>
          <a:xfrm>
            <a:off x="9270124" y="6298846"/>
            <a:ext cx="2450612" cy="480131"/>
          </a:xfrm>
          <a:prstGeom prst="rect">
            <a:avLst/>
          </a:prstGeom>
          <a:noFill/>
        </p:spPr>
        <p:txBody>
          <a:bodyPr wrap="square">
            <a:spAutoFit/>
          </a:bodyPr>
          <a:lstStyle/>
          <a:p>
            <a:pPr marR="0" lvl="0" eaLnBrk="1" fontAlgn="base" hangingPunct="1">
              <a:lnSpc>
                <a:spcPct val="90000"/>
              </a:lnSpc>
              <a:spcBef>
                <a:spcPct val="0"/>
              </a:spcBef>
              <a:spcAft>
                <a:spcPts val="600"/>
              </a:spcAft>
              <a:buClrTx/>
              <a:buSzTx/>
              <a:tabLst/>
            </a:pPr>
            <a:r>
              <a:rPr kumimoji="0" lang="en-US" altLang="en-US" sz="1400" b="0" i="1" u="none" strike="noStrike" cap="none" normalizeH="0" baseline="0" dirty="0">
                <a:ln>
                  <a:noFill/>
                </a:ln>
                <a:solidFill>
                  <a:schemeClr val="bg1">
                    <a:lumMod val="50000"/>
                  </a:schemeClr>
                </a:solidFill>
                <a:effectLst/>
                <a:latin typeface="+mn-lt"/>
              </a:rPr>
              <a:t>Agency for Healthcare Research &amp; Quality, 12.13.22   </a:t>
            </a:r>
          </a:p>
        </p:txBody>
      </p:sp>
    </p:spTree>
    <p:extLst>
      <p:ext uri="{BB962C8B-B14F-4D97-AF65-F5344CB8AC3E}">
        <p14:creationId xmlns:p14="http://schemas.microsoft.com/office/powerpoint/2010/main" val="98617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9F0C82C-C2F4-01D9-6555-716FACF06002}"/>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Culturally, Linguistically Appropriate Interventions</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03AFD5E2-10A8-BE6B-D5F4-961A121F93AC}"/>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3600" b="0" i="0" dirty="0">
                <a:solidFill>
                  <a:schemeClr val="tx1">
                    <a:lumMod val="50000"/>
                    <a:lumOff val="50000"/>
                  </a:schemeClr>
                </a:solidFill>
                <a:effectLst/>
              </a:rPr>
              <a:t>Interventions that assist people from priority populations to competently navigate their  provider relationship and the larger health system</a:t>
            </a:r>
          </a:p>
          <a:p>
            <a:pPr marL="57150">
              <a:lnSpc>
                <a:spcPct val="90000"/>
              </a:lnSpc>
              <a:spcAft>
                <a:spcPts val="600"/>
              </a:spcAft>
            </a:pPr>
            <a:endParaRPr lang="en-US" sz="3600" b="0" i="0" dirty="0">
              <a:solidFill>
                <a:schemeClr val="tx1">
                  <a:lumMod val="50000"/>
                  <a:lumOff val="50000"/>
                </a:schemeClr>
              </a:solidFill>
              <a:effectLst/>
            </a:endParaRPr>
          </a:p>
          <a:p>
            <a:pPr marL="285750" indent="-228600">
              <a:lnSpc>
                <a:spcPct val="90000"/>
              </a:lnSpc>
              <a:spcAft>
                <a:spcPts val="600"/>
              </a:spcAft>
              <a:buFont typeface="Arial" panose="020B0604020202020204" pitchFamily="34" charset="0"/>
              <a:buChar char="•"/>
            </a:pPr>
            <a:r>
              <a:rPr lang="en-US" sz="3600" b="0" i="0" dirty="0">
                <a:solidFill>
                  <a:schemeClr val="tx1">
                    <a:lumMod val="50000"/>
                    <a:lumOff val="50000"/>
                  </a:schemeClr>
                </a:solidFill>
                <a:effectLst/>
              </a:rPr>
              <a:t>Interventions that address physical barriers to access.</a:t>
            </a:r>
          </a:p>
        </p:txBody>
      </p:sp>
      <p:sp>
        <p:nvSpPr>
          <p:cNvPr id="2" name="Slide Number Placeholder 1">
            <a:extLst>
              <a:ext uri="{FF2B5EF4-FFF2-40B4-BE49-F238E27FC236}">
                <a16:creationId xmlns:a16="http://schemas.microsoft.com/office/drawing/2014/main" id="{3729D82C-AE0B-4816-8218-E7953E04054D}"/>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6D486360-FF34-7B48-AD05-62F8407C4C7E}" type="slidenum">
              <a:rPr lang="en-US" smtClean="0"/>
              <a:pPr>
                <a:spcAft>
                  <a:spcPts val="600"/>
                </a:spcAft>
              </a:pPr>
              <a:t>43</a:t>
            </a:fld>
            <a:endParaRPr lang="en-US"/>
          </a:p>
        </p:txBody>
      </p:sp>
      <p:sp>
        <p:nvSpPr>
          <p:cNvPr id="7" name="TextBox 6">
            <a:extLst>
              <a:ext uri="{FF2B5EF4-FFF2-40B4-BE49-F238E27FC236}">
                <a16:creationId xmlns:a16="http://schemas.microsoft.com/office/drawing/2014/main" id="{24AD45BC-CADE-7EFA-DF02-DB46FB490A58}"/>
              </a:ext>
            </a:extLst>
          </p:cNvPr>
          <p:cNvSpPr txBox="1"/>
          <p:nvPr/>
        </p:nvSpPr>
        <p:spPr>
          <a:xfrm>
            <a:off x="7270366" y="6332565"/>
            <a:ext cx="2450612" cy="480131"/>
          </a:xfrm>
          <a:prstGeom prst="rect">
            <a:avLst/>
          </a:prstGeom>
          <a:noFill/>
        </p:spPr>
        <p:txBody>
          <a:bodyPr wrap="square">
            <a:spAutoFit/>
          </a:bodyPr>
          <a:lstStyle/>
          <a:p>
            <a:pPr marR="0" lvl="0" eaLnBrk="1" fontAlgn="base" hangingPunct="1">
              <a:lnSpc>
                <a:spcPct val="90000"/>
              </a:lnSpc>
              <a:spcBef>
                <a:spcPct val="0"/>
              </a:spcBef>
              <a:spcAft>
                <a:spcPts val="600"/>
              </a:spcAft>
              <a:buClrTx/>
              <a:buSzTx/>
              <a:tabLst/>
            </a:pPr>
            <a:r>
              <a:rPr kumimoji="0" lang="en-US" altLang="en-US" sz="1400" b="0" i="1" u="none" strike="noStrike" cap="none" normalizeH="0" baseline="0" dirty="0">
                <a:ln>
                  <a:noFill/>
                </a:ln>
                <a:solidFill>
                  <a:schemeClr val="bg1">
                    <a:lumMod val="50000"/>
                  </a:schemeClr>
                </a:solidFill>
                <a:effectLst/>
                <a:latin typeface="+mn-lt"/>
              </a:rPr>
              <a:t>Agency for Healthcare Research &amp; Quality, 12.13.22   </a:t>
            </a:r>
          </a:p>
        </p:txBody>
      </p:sp>
    </p:spTree>
    <p:extLst>
      <p:ext uri="{BB962C8B-B14F-4D97-AF65-F5344CB8AC3E}">
        <p14:creationId xmlns:p14="http://schemas.microsoft.com/office/powerpoint/2010/main" val="3686735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normAutofit fontScale="90000"/>
          </a:bodyPr>
          <a:lstStyle/>
          <a:p>
            <a:r>
              <a:rPr lang="en-US" dirty="0"/>
              <a:t>Culturally, Linguistically Appropriate Interventions</a:t>
            </a:r>
          </a:p>
        </p:txBody>
      </p:sp>
      <p:sp>
        <p:nvSpPr>
          <p:cNvPr id="3" name="Content Placeholder 2"/>
          <p:cNvSpPr>
            <a:spLocks noGrp="1"/>
          </p:cNvSpPr>
          <p:nvPr>
            <p:ph idx="1"/>
          </p:nvPr>
        </p:nvSpPr>
        <p:spPr>
          <a:xfrm>
            <a:off x="1262715" y="2053652"/>
            <a:ext cx="10091084" cy="3846571"/>
          </a:xfrm>
        </p:spPr>
        <p:txBody>
          <a:bodyPr>
            <a:normAutofit/>
          </a:bodyPr>
          <a:lstStyle/>
          <a:p>
            <a:pPr marL="342900" lvl="0" indent="-342900">
              <a:lnSpc>
                <a:spcPct val="150000"/>
              </a:lnSpc>
              <a:spcBef>
                <a:spcPts val="0"/>
              </a:spcBef>
            </a:pPr>
            <a:r>
              <a:rPr lang="en-US" sz="2200" dirty="0">
                <a:solidFill>
                  <a:prstClr val="white">
                    <a:lumMod val="50000"/>
                  </a:prstClr>
                </a:solidFill>
              </a:rPr>
              <a:t>Interventions that educate providers about, and to look for, the common secondary conditions specific to the target populations. For example, people with disabilities commonly experience an identifiable set of health conditions secondary to the disability such as urinary tract infections, asthma, obesity, hypertension, and pressure ulcers.</a:t>
            </a:r>
          </a:p>
          <a:p>
            <a:pPr marL="0" lvl="0" indent="0" fontAlgn="base">
              <a:spcBef>
                <a:spcPct val="0"/>
              </a:spcBef>
              <a:spcAft>
                <a:spcPts val="600"/>
              </a:spcAft>
              <a:buNone/>
            </a:pPr>
            <a:r>
              <a:rPr lang="en-US" altLang="en-US" sz="1400" i="1" dirty="0">
                <a:solidFill>
                  <a:prstClr val="white">
                    <a:lumMod val="50000"/>
                  </a:prstClr>
                </a:solidFill>
              </a:rPr>
              <a:t>						Agency for Healthcare Research &amp; Quality, 12.13.22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538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lstStyle/>
          <a:p>
            <a:r>
              <a:rPr lang="en-US" dirty="0"/>
              <a:t>Resources</a:t>
            </a:r>
          </a:p>
        </p:txBody>
      </p:sp>
      <p:sp>
        <p:nvSpPr>
          <p:cNvPr id="3" name="Content Placeholder 2"/>
          <p:cNvSpPr>
            <a:spLocks noGrp="1"/>
          </p:cNvSpPr>
          <p:nvPr>
            <p:ph idx="1"/>
          </p:nvPr>
        </p:nvSpPr>
        <p:spPr>
          <a:xfrm>
            <a:off x="1262716" y="1520590"/>
            <a:ext cx="6396338" cy="4379633"/>
          </a:xfrm>
        </p:spPr>
        <p:txBody>
          <a:bodyPr>
            <a:normAutofit fontScale="92500" lnSpcReduction="20000"/>
          </a:bodyPr>
          <a:lstStyle/>
          <a:p>
            <a:pPr marL="0" indent="0">
              <a:buNone/>
            </a:pPr>
            <a:r>
              <a:rPr lang="en-US" b="1" dirty="0">
                <a:solidFill>
                  <a:srgbClr val="ED7D31"/>
                </a:solidFill>
              </a:rPr>
              <a:t>Suicide Prevention: </a:t>
            </a:r>
          </a:p>
          <a:p>
            <a:pPr marL="457200">
              <a:lnSpc>
                <a:spcPct val="150000"/>
              </a:lnSpc>
            </a:pPr>
            <a:r>
              <a:rPr lang="en-US" dirty="0"/>
              <a:t>Zero Suicide Institute</a:t>
            </a:r>
          </a:p>
          <a:p>
            <a:pPr marL="457200">
              <a:lnSpc>
                <a:spcPct val="150000"/>
              </a:lnSpc>
            </a:pPr>
            <a:r>
              <a:rPr lang="en-US" dirty="0"/>
              <a:t>Zero Suicide Listserv</a:t>
            </a:r>
          </a:p>
          <a:p>
            <a:pPr marL="457200">
              <a:lnSpc>
                <a:spcPct val="150000"/>
              </a:lnSpc>
            </a:pPr>
            <a:r>
              <a:rPr lang="en-US" dirty="0"/>
              <a:t>NV Office for Suicide Prevention</a:t>
            </a:r>
          </a:p>
          <a:p>
            <a:pPr marL="457200">
              <a:lnSpc>
                <a:spcPct val="150000"/>
              </a:lnSpc>
            </a:pPr>
            <a:r>
              <a:rPr lang="en-US" dirty="0"/>
              <a:t>NV Zero Suicide Initiative</a:t>
            </a:r>
          </a:p>
          <a:p>
            <a:pPr marL="457200">
              <a:lnSpc>
                <a:spcPct val="150000"/>
              </a:lnSpc>
            </a:pPr>
            <a:r>
              <a:rPr lang="en-US" dirty="0"/>
              <a:t>The Lifeline and 988</a:t>
            </a:r>
          </a:p>
          <a:p>
            <a:pPr marL="457200">
              <a:lnSpc>
                <a:spcPct val="150000"/>
              </a:lnSpc>
            </a:pPr>
            <a:r>
              <a:rPr lang="en-US" dirty="0"/>
              <a:t>UNR </a:t>
            </a:r>
            <a:r>
              <a:rPr lang="en-US" dirty="0" err="1"/>
              <a:t>LiveWell</a:t>
            </a:r>
            <a:r>
              <a:rPr lang="en-US" dirty="0"/>
              <a:t> Resource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Suicide prevention resources include Zero Suicide Institute, Zero Suicide Listserv, NV Office for Suicide Prevention, NV Zero Suicide Initiative, The Lifeline and 988, UNR LiveWell Resource Page. "/>
          <p:cNvPicPr>
            <a:picLocks noChangeAspect="1"/>
          </p:cNvPicPr>
          <p:nvPr/>
        </p:nvPicPr>
        <p:blipFill>
          <a:blip r:embed="rId3"/>
          <a:stretch>
            <a:fillRect/>
          </a:stretch>
        </p:blipFill>
        <p:spPr>
          <a:xfrm>
            <a:off x="8061961" y="516775"/>
            <a:ext cx="2888932" cy="5340147"/>
          </a:xfrm>
          <a:prstGeom prst="rect">
            <a:avLst/>
          </a:prstGeom>
        </p:spPr>
      </p:pic>
    </p:spTree>
    <p:extLst>
      <p:ext uri="{BB962C8B-B14F-4D97-AF65-F5344CB8AC3E}">
        <p14:creationId xmlns:p14="http://schemas.microsoft.com/office/powerpoint/2010/main" val="1423271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615874"/>
            <a:ext cx="10091084" cy="709053"/>
          </a:xfrm>
        </p:spPr>
        <p:txBody>
          <a:bodyPr/>
          <a:lstStyle/>
          <a:p>
            <a:r>
              <a:rPr lang="en-US" dirty="0"/>
              <a:t>Resources </a:t>
            </a:r>
          </a:p>
        </p:txBody>
      </p:sp>
      <p:sp>
        <p:nvSpPr>
          <p:cNvPr id="3" name="Content Placeholder 2"/>
          <p:cNvSpPr>
            <a:spLocks noGrp="1"/>
          </p:cNvSpPr>
          <p:nvPr>
            <p:ph idx="1"/>
          </p:nvPr>
        </p:nvSpPr>
        <p:spPr>
          <a:xfrm>
            <a:off x="993913" y="1450228"/>
            <a:ext cx="11198087" cy="4744758"/>
          </a:xfrm>
        </p:spPr>
        <p:txBody>
          <a:bodyPr>
            <a:normAutofit/>
          </a:bodyPr>
          <a:lstStyle/>
          <a:p>
            <a:pPr marL="344487" indent="0">
              <a:buNone/>
            </a:pPr>
            <a:r>
              <a:rPr lang="en-US" sz="2400" b="1" dirty="0">
                <a:solidFill>
                  <a:srgbClr val="ED7D31"/>
                </a:solidFill>
              </a:rPr>
              <a:t>Community Resources:</a:t>
            </a:r>
          </a:p>
          <a:p>
            <a:pPr marL="688975" indent="-344488"/>
            <a:r>
              <a:rPr lang="en-US" dirty="0">
                <a:solidFill>
                  <a:schemeClr val="tx1">
                    <a:lumMod val="50000"/>
                    <a:lumOff val="50000"/>
                  </a:schemeClr>
                </a:solidFill>
              </a:rPr>
              <a:t>UNR Disabilities Resource Center</a:t>
            </a:r>
          </a:p>
          <a:p>
            <a:pPr marL="688975" indent="-344488"/>
            <a:r>
              <a:rPr lang="en-US" dirty="0">
                <a:solidFill>
                  <a:schemeClr val="tx1">
                    <a:lumMod val="50000"/>
                    <a:lumOff val="50000"/>
                  </a:schemeClr>
                </a:solidFill>
              </a:rPr>
              <a:t>Nevada Center for Excellence in Disabilities Directory</a:t>
            </a:r>
          </a:p>
          <a:p>
            <a:pPr marL="688975" indent="-344488"/>
            <a:r>
              <a:rPr lang="en-US" dirty="0">
                <a:solidFill>
                  <a:schemeClr val="tx1">
                    <a:lumMod val="50000"/>
                    <a:lumOff val="50000"/>
                  </a:schemeClr>
                </a:solidFill>
              </a:rPr>
              <a:t>CASAT on Demand Resources &amp; Downloads</a:t>
            </a:r>
          </a:p>
          <a:p>
            <a:pPr marL="688975" indent="-344488"/>
            <a:r>
              <a:rPr lang="en-US" dirty="0">
                <a:solidFill>
                  <a:schemeClr val="tx1">
                    <a:lumMod val="50000"/>
                    <a:lumOff val="50000"/>
                  </a:schemeClr>
                </a:solidFill>
              </a:rPr>
              <a:t>Pacific Southwest Addiction Technology Transfer Center (PSATTC)</a:t>
            </a:r>
          </a:p>
          <a:p>
            <a:pPr marL="688975" indent="-344488"/>
            <a:r>
              <a:rPr lang="en-US" dirty="0">
                <a:solidFill>
                  <a:schemeClr val="tx1">
                    <a:lumMod val="50000"/>
                    <a:lumOff val="50000"/>
                  </a:schemeClr>
                </a:solidFill>
              </a:rPr>
              <a:t>The Mental Health Technology Transfer Center Network</a:t>
            </a:r>
          </a:p>
          <a:p>
            <a:pPr marL="688975" indent="-344488"/>
            <a:r>
              <a:rPr lang="en-US" dirty="0"/>
              <a:t>The Prevention Technology Transfer Center Network</a:t>
            </a:r>
          </a:p>
          <a:p>
            <a:pPr marL="688975" indent="-344488"/>
            <a:r>
              <a:rPr lang="en-US" dirty="0"/>
              <a:t>Dep. of Health &amp; Human Services Aging and Disability Services Division</a:t>
            </a:r>
          </a:p>
          <a:p>
            <a:pPr marL="688975" indent="-344488"/>
            <a:r>
              <a:rPr lang="en-US" dirty="0"/>
              <a:t>SAMHSA’s Technology Transfer Center (TTC) Programs</a:t>
            </a:r>
          </a:p>
        </p:txBody>
      </p:sp>
      <p:sp>
        <p:nvSpPr>
          <p:cNvPr id="4" name="Slide Number Placeholder 3"/>
          <p:cNvSpPr>
            <a:spLocks noGrp="1"/>
          </p:cNvSpPr>
          <p:nvPr>
            <p:ph type="sldNum" sz="quarter" idx="12"/>
          </p:nvPr>
        </p:nvSpPr>
        <p:spPr/>
        <p:txBody>
          <a:bodyPr/>
          <a:lstStyle/>
          <a:p>
            <a:fld id="{6D486360-FF34-7B48-AD05-62F8407C4C7E}" type="slidenum">
              <a:rPr lang="en-US" smtClean="0"/>
              <a:t>46</a:t>
            </a:fld>
            <a:endParaRPr lang="en-US"/>
          </a:p>
        </p:txBody>
      </p:sp>
    </p:spTree>
    <p:extLst>
      <p:ext uri="{BB962C8B-B14F-4D97-AF65-F5344CB8AC3E}">
        <p14:creationId xmlns:p14="http://schemas.microsoft.com/office/powerpoint/2010/main" val="3823083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9CD3-D74E-1FDA-75E1-342D9825CDE8}"/>
              </a:ext>
            </a:extLst>
          </p:cNvPr>
          <p:cNvSpPr>
            <a:spLocks noGrp="1"/>
          </p:cNvSpPr>
          <p:nvPr>
            <p:ph type="title"/>
          </p:nvPr>
        </p:nvSpPr>
        <p:spPr>
          <a:xfrm>
            <a:off x="934080" y="0"/>
            <a:ext cx="10091084" cy="709053"/>
          </a:xfrm>
        </p:spPr>
        <p:txBody>
          <a:bodyPr>
            <a:normAutofit/>
          </a:bodyPr>
          <a:lstStyle/>
          <a:p>
            <a:r>
              <a:rPr lang="en-US" sz="4000" dirty="0"/>
              <a:t>What is Culture? </a:t>
            </a:r>
          </a:p>
        </p:txBody>
      </p:sp>
      <p:sp>
        <p:nvSpPr>
          <p:cNvPr id="3" name="TextBox 2">
            <a:extLst>
              <a:ext uri="{FF2B5EF4-FFF2-40B4-BE49-F238E27FC236}">
                <a16:creationId xmlns:a16="http://schemas.microsoft.com/office/drawing/2014/main" id="{FABC5341-8C69-D3F3-4FDE-E652AEB16609}"/>
              </a:ext>
            </a:extLst>
          </p:cNvPr>
          <p:cNvSpPr txBox="1"/>
          <p:nvPr/>
        </p:nvSpPr>
        <p:spPr>
          <a:xfrm>
            <a:off x="934080" y="823233"/>
            <a:ext cx="11257920" cy="52629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panose="020F0502020204030204"/>
                <a:ea typeface="+mn-ea"/>
                <a:cs typeface="+mn-cs"/>
              </a:rPr>
              <a:t>Culture is the learned and shared knowledge that specific groups use to generate their behavior and interpret their experience of the world.</a:t>
            </a:r>
            <a:r>
              <a:rPr kumimoji="0" lang="en-US" sz="28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It comprises beliefs about reality, how people should interact with each other, what they “know” about the world, and how they should respond to the social and material environments in which they find themselves. It is reflected in their religions, morals, customs, technologies, and survival strategies. It affects how they work, parent, love, marry, and understand health, mental health, wellness, illness, disability, and death.</a:t>
            </a:r>
          </a:p>
        </p:txBody>
      </p:sp>
      <p:sp>
        <p:nvSpPr>
          <p:cNvPr id="4" name="TextBox 3">
            <a:extLst>
              <a:ext uri="{FF2B5EF4-FFF2-40B4-BE49-F238E27FC236}">
                <a16:creationId xmlns:a16="http://schemas.microsoft.com/office/drawing/2014/main" id="{CCD75B69-9126-B752-B2FE-DB55628ECC7E}"/>
              </a:ext>
            </a:extLst>
          </p:cNvPr>
          <p:cNvSpPr txBox="1"/>
          <p:nvPr/>
        </p:nvSpPr>
        <p:spPr>
          <a:xfrm>
            <a:off x="3853536" y="6114718"/>
            <a:ext cx="649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National Center of Cultural Competence, Georgetown (2005)</a:t>
            </a:r>
          </a:p>
        </p:txBody>
      </p:sp>
      <p:sp>
        <p:nvSpPr>
          <p:cNvPr id="5" name="Slide Number Placeholder 4">
            <a:extLst>
              <a:ext uri="{FF2B5EF4-FFF2-40B4-BE49-F238E27FC236}">
                <a16:creationId xmlns:a16="http://schemas.microsoft.com/office/drawing/2014/main" id="{58BAB46F-FA52-9CA4-2E5D-48AC870AFD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1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9CD3-D74E-1FDA-75E1-342D9825CDE8}"/>
              </a:ext>
            </a:extLst>
          </p:cNvPr>
          <p:cNvSpPr>
            <a:spLocks noGrp="1"/>
          </p:cNvSpPr>
          <p:nvPr>
            <p:ph type="title"/>
          </p:nvPr>
        </p:nvSpPr>
        <p:spPr>
          <a:xfrm>
            <a:off x="934080" y="0"/>
            <a:ext cx="10091084" cy="709053"/>
          </a:xfrm>
        </p:spPr>
        <p:txBody>
          <a:bodyPr>
            <a:normAutofit/>
          </a:bodyPr>
          <a:lstStyle/>
          <a:p>
            <a:r>
              <a:rPr lang="en-US" sz="4000" dirty="0"/>
              <a:t>What is Culture? </a:t>
            </a:r>
          </a:p>
        </p:txBody>
      </p:sp>
      <p:sp>
        <p:nvSpPr>
          <p:cNvPr id="3" name="TextBox 2">
            <a:extLst>
              <a:ext uri="{FF2B5EF4-FFF2-40B4-BE49-F238E27FC236}">
                <a16:creationId xmlns:a16="http://schemas.microsoft.com/office/drawing/2014/main" id="{FABC5341-8C69-D3F3-4FDE-E652AEB16609}"/>
              </a:ext>
            </a:extLst>
          </p:cNvPr>
          <p:cNvSpPr txBox="1"/>
          <p:nvPr/>
        </p:nvSpPr>
        <p:spPr>
          <a:xfrm>
            <a:off x="1156148" y="718740"/>
            <a:ext cx="10704926" cy="5293757"/>
          </a:xfrm>
          <a:prstGeom prst="rect">
            <a:avLst/>
          </a:prstGeom>
          <a:noFill/>
        </p:spPr>
        <p:txBody>
          <a:bodyPr wrap="square" rtlCol="0">
            <a:spAutoFit/>
          </a:bodyPr>
          <a:lstStyle/>
          <a:p>
            <a:r>
              <a:rPr lang="en-US" sz="3200" b="1" i="1" dirty="0">
                <a:solidFill>
                  <a:srgbClr val="ED7D31"/>
                </a:solidFill>
                <a:effectLst/>
              </a:rPr>
              <a:t>Culture is the learned and shared knowledge that specific groups use to generate their behavior and interpret their experience of the world.</a:t>
            </a:r>
            <a:r>
              <a:rPr lang="en-US" sz="3200" b="1" i="1" dirty="0">
                <a:solidFill>
                  <a:schemeClr val="bg1">
                    <a:lumMod val="50000"/>
                  </a:schemeClr>
                </a:solidFill>
                <a:effectLst/>
              </a:rPr>
              <a:t> </a:t>
            </a:r>
          </a:p>
          <a:p>
            <a:endParaRPr lang="en-US" sz="1400" b="0" i="0" dirty="0">
              <a:solidFill>
                <a:schemeClr val="bg1">
                  <a:lumMod val="50000"/>
                </a:schemeClr>
              </a:solidFill>
              <a:effectLst/>
            </a:endParaRPr>
          </a:p>
          <a:p>
            <a:r>
              <a:rPr lang="en-US" sz="2800" dirty="0">
                <a:solidFill>
                  <a:schemeClr val="bg1">
                    <a:lumMod val="50000"/>
                  </a:schemeClr>
                </a:solidFill>
              </a:rPr>
              <a:t>Culture </a:t>
            </a:r>
            <a:r>
              <a:rPr lang="en-US" sz="2800" b="0" i="0" dirty="0">
                <a:solidFill>
                  <a:schemeClr val="bg1">
                    <a:lumMod val="50000"/>
                  </a:schemeClr>
                </a:solidFill>
                <a:effectLst/>
              </a:rPr>
              <a:t>comprises beliefs about reality, how people should interact with each other, what they “know” about the world, and how they should respond to the social and material environments in which they find themselves. </a:t>
            </a:r>
          </a:p>
          <a:p>
            <a:endParaRPr lang="en-US" sz="2800" b="0" i="0" dirty="0">
              <a:solidFill>
                <a:schemeClr val="bg1">
                  <a:lumMod val="50000"/>
                </a:schemeClr>
              </a:solidFill>
              <a:effectLst/>
            </a:endParaRPr>
          </a:p>
          <a:p>
            <a:r>
              <a:rPr lang="en-US" sz="2800" b="0" i="0" dirty="0">
                <a:solidFill>
                  <a:schemeClr val="bg1">
                    <a:lumMod val="50000"/>
                  </a:schemeClr>
                </a:solidFill>
                <a:effectLst/>
              </a:rPr>
              <a:t>It is reflected in their religions, morals, customs, technologies, and survival strategies. It affects how they work, parent, love, marry, and understand health, mental health, wellness, illness, disability, and death.</a:t>
            </a:r>
            <a:endParaRPr lang="en-US" sz="2800" dirty="0">
              <a:solidFill>
                <a:schemeClr val="bg1">
                  <a:lumMod val="50000"/>
                </a:schemeClr>
              </a:solidFill>
            </a:endParaRPr>
          </a:p>
        </p:txBody>
      </p:sp>
      <p:sp>
        <p:nvSpPr>
          <p:cNvPr id="4" name="TextBox 3">
            <a:extLst>
              <a:ext uri="{FF2B5EF4-FFF2-40B4-BE49-F238E27FC236}">
                <a16:creationId xmlns:a16="http://schemas.microsoft.com/office/drawing/2014/main" id="{CCD75B69-9126-B752-B2FE-DB55628ECC7E}"/>
              </a:ext>
            </a:extLst>
          </p:cNvPr>
          <p:cNvSpPr txBox="1"/>
          <p:nvPr/>
        </p:nvSpPr>
        <p:spPr>
          <a:xfrm>
            <a:off x="5585768" y="6139260"/>
            <a:ext cx="6606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National Center of Cultural Competence, Georgetown (2005)</a:t>
            </a:r>
          </a:p>
        </p:txBody>
      </p:sp>
    </p:spTree>
    <p:extLst>
      <p:ext uri="{BB962C8B-B14F-4D97-AF65-F5344CB8AC3E}">
        <p14:creationId xmlns:p14="http://schemas.microsoft.com/office/powerpoint/2010/main" val="355941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7A77-4619-1C90-5FD1-7AC4349960AE}"/>
              </a:ext>
            </a:extLst>
          </p:cNvPr>
          <p:cNvSpPr>
            <a:spLocks noGrp="1"/>
          </p:cNvSpPr>
          <p:nvPr>
            <p:ph type="title"/>
          </p:nvPr>
        </p:nvSpPr>
        <p:spPr>
          <a:xfrm>
            <a:off x="1294805" y="300445"/>
            <a:ext cx="5541819" cy="641978"/>
          </a:xfrm>
        </p:spPr>
        <p:txBody>
          <a:bodyPr vert="horz" lIns="91440" tIns="45720" rIns="91440" bIns="45720" rtlCol="0" anchor="ctr">
            <a:normAutofit fontScale="90000"/>
          </a:bodyPr>
          <a:lstStyle/>
          <a:p>
            <a:r>
              <a:rPr lang="en-US" kern="1200" dirty="0">
                <a:solidFill>
                  <a:schemeClr val="bg1">
                    <a:lumMod val="50000"/>
                  </a:schemeClr>
                </a:solidFill>
              </a:rPr>
              <a:t>What is Subculture?</a:t>
            </a:r>
          </a:p>
        </p:txBody>
      </p:sp>
      <p:sp>
        <p:nvSpPr>
          <p:cNvPr id="3" name="TextBox 2">
            <a:extLst>
              <a:ext uri="{FF2B5EF4-FFF2-40B4-BE49-F238E27FC236}">
                <a16:creationId xmlns:a16="http://schemas.microsoft.com/office/drawing/2014/main" id="{9F33AE63-0B25-978D-EB00-D98071EDD6E9}"/>
              </a:ext>
            </a:extLst>
          </p:cNvPr>
          <p:cNvSpPr txBox="1"/>
          <p:nvPr/>
        </p:nvSpPr>
        <p:spPr>
          <a:xfrm>
            <a:off x="3032760" y="1766181"/>
            <a:ext cx="3420292" cy="4175345"/>
          </a:xfrm>
          <a:prstGeom prst="rect">
            <a:avLst/>
          </a:prstGeom>
        </p:spPr>
        <p:txBody>
          <a:bodyPr vert="horz" lIns="91440" tIns="45720" rIns="91440" bIns="45720" rtlCol="0" anchor="ctr">
            <a:normAutofit/>
          </a:bodyPr>
          <a:lstStyle/>
          <a:p>
            <a:pPr marL="571500" indent="-571500">
              <a:lnSpc>
                <a:spcPct val="150000"/>
              </a:lnSpc>
              <a:spcAft>
                <a:spcPts val="600"/>
              </a:spcAft>
              <a:buFont typeface="Arial" panose="020B0604020202020204" pitchFamily="34" charset="0"/>
              <a:buChar char="•"/>
            </a:pPr>
            <a:r>
              <a:rPr lang="en-US" sz="4000" dirty="0">
                <a:solidFill>
                  <a:schemeClr val="bg1">
                    <a:lumMod val="50000"/>
                  </a:schemeClr>
                </a:solidFill>
              </a:rPr>
              <a:t>G</a:t>
            </a:r>
            <a:r>
              <a:rPr lang="en-US" sz="4000" b="0" i="0" dirty="0">
                <a:solidFill>
                  <a:schemeClr val="bg1">
                    <a:lumMod val="50000"/>
                  </a:schemeClr>
                </a:solidFill>
                <a:effectLst/>
              </a:rPr>
              <a:t>ender</a:t>
            </a:r>
          </a:p>
          <a:p>
            <a:pPr marL="571500" indent="-571500">
              <a:lnSpc>
                <a:spcPct val="150000"/>
              </a:lnSpc>
              <a:spcAft>
                <a:spcPts val="600"/>
              </a:spcAft>
              <a:buFont typeface="Arial" panose="020B0604020202020204" pitchFamily="34" charset="0"/>
              <a:buChar char="•"/>
            </a:pPr>
            <a:r>
              <a:rPr lang="en-US" sz="4000" dirty="0">
                <a:solidFill>
                  <a:schemeClr val="bg1">
                    <a:lumMod val="50000"/>
                  </a:schemeClr>
                </a:solidFill>
              </a:rPr>
              <a:t>A</a:t>
            </a:r>
            <a:r>
              <a:rPr lang="en-US" sz="4000" b="0" i="0" dirty="0">
                <a:solidFill>
                  <a:schemeClr val="bg1">
                    <a:lumMod val="50000"/>
                  </a:schemeClr>
                </a:solidFill>
                <a:effectLst/>
              </a:rPr>
              <a:t>ge </a:t>
            </a:r>
          </a:p>
          <a:p>
            <a:pPr marL="571500" indent="-571500">
              <a:lnSpc>
                <a:spcPct val="150000"/>
              </a:lnSpc>
              <a:spcAft>
                <a:spcPts val="600"/>
              </a:spcAft>
              <a:buFont typeface="Arial" panose="020B0604020202020204" pitchFamily="34" charset="0"/>
              <a:buChar char="•"/>
            </a:pPr>
            <a:r>
              <a:rPr lang="en-US" sz="4000" b="0" i="0" dirty="0">
                <a:solidFill>
                  <a:schemeClr val="bg1">
                    <a:lumMod val="50000"/>
                  </a:schemeClr>
                </a:solidFill>
                <a:effectLst/>
              </a:rPr>
              <a:t>Class</a:t>
            </a:r>
            <a:endParaRPr lang="en-US" sz="4000" dirty="0">
              <a:solidFill>
                <a:schemeClr val="bg1">
                  <a:lumMod val="50000"/>
                </a:schemeClr>
              </a:solidFill>
            </a:endParaRPr>
          </a:p>
          <a:p>
            <a:pPr marL="571500" indent="-571500">
              <a:lnSpc>
                <a:spcPct val="150000"/>
              </a:lnSpc>
              <a:spcAft>
                <a:spcPts val="600"/>
              </a:spcAft>
              <a:buFont typeface="Arial" panose="020B0604020202020204" pitchFamily="34" charset="0"/>
              <a:buChar char="•"/>
            </a:pPr>
            <a:r>
              <a:rPr lang="en-US" sz="4000" b="0" i="0" dirty="0">
                <a:solidFill>
                  <a:schemeClr val="bg1">
                    <a:lumMod val="50000"/>
                  </a:schemeClr>
                </a:solidFill>
                <a:effectLst/>
              </a:rPr>
              <a:t>Race</a:t>
            </a:r>
            <a:endParaRPr lang="en-US" sz="4000" dirty="0">
              <a:solidFill>
                <a:schemeClr val="bg1">
                  <a:lumMod val="50000"/>
                </a:schemeClr>
              </a:solidFill>
            </a:endParaRPr>
          </a:p>
        </p:txBody>
      </p:sp>
      <p:sp>
        <p:nvSpPr>
          <p:cNvPr id="4" name="Slide Number Placeholder 3">
            <a:extLst>
              <a:ext uri="{FF2B5EF4-FFF2-40B4-BE49-F238E27FC236}">
                <a16:creationId xmlns:a16="http://schemas.microsoft.com/office/drawing/2014/main" id="{E732108D-2690-C569-41D9-F37343D8FE23}"/>
              </a:ext>
            </a:extLst>
          </p:cNvPr>
          <p:cNvSpPr>
            <a:spLocks noGrp="1"/>
          </p:cNvSpPr>
          <p:nvPr>
            <p:ph type="sldNum" sz="quarter" idx="12"/>
          </p:nvPr>
        </p:nvSpPr>
        <p:spPr/>
        <p:txBody>
          <a:bodyPr/>
          <a:lstStyle/>
          <a:p>
            <a:fld id="{6D486360-FF34-7B48-AD05-62F8407C4C7E}" type="slidenum">
              <a:rPr lang="en-US" smtClean="0"/>
              <a:t>7</a:t>
            </a:fld>
            <a:endParaRPr lang="en-US"/>
          </a:p>
        </p:txBody>
      </p:sp>
      <p:sp>
        <p:nvSpPr>
          <p:cNvPr id="5" name="TextBox 4">
            <a:extLst>
              <a:ext uri="{FF2B5EF4-FFF2-40B4-BE49-F238E27FC236}">
                <a16:creationId xmlns:a16="http://schemas.microsoft.com/office/drawing/2014/main" id="{5D9CC366-26D6-6C93-3347-6B8ED9F0EB5B}"/>
              </a:ext>
            </a:extLst>
          </p:cNvPr>
          <p:cNvSpPr txBox="1"/>
          <p:nvPr/>
        </p:nvSpPr>
        <p:spPr>
          <a:xfrm>
            <a:off x="1136470" y="942423"/>
            <a:ext cx="10633164" cy="1077218"/>
          </a:xfrm>
          <a:prstGeom prst="rect">
            <a:avLst/>
          </a:prstGeom>
          <a:noFill/>
        </p:spPr>
        <p:txBody>
          <a:bodyPr wrap="square" rtlCol="0">
            <a:spAutoFit/>
          </a:bodyPr>
          <a:lstStyle/>
          <a:p>
            <a:r>
              <a:rPr lang="en-US" sz="3200" b="0" i="0" dirty="0">
                <a:solidFill>
                  <a:schemeClr val="bg1">
                    <a:lumMod val="50000"/>
                  </a:schemeClr>
                </a:solidFill>
                <a:effectLst/>
              </a:rPr>
              <a:t>Cultures generally always contain </a:t>
            </a:r>
            <a:r>
              <a:rPr lang="en-US" sz="3200" b="1" i="1" dirty="0">
                <a:solidFill>
                  <a:srgbClr val="ED7D31"/>
                </a:solidFill>
                <a:effectLst/>
              </a:rPr>
              <a:t>subcultures that revolve around:</a:t>
            </a:r>
            <a:r>
              <a:rPr lang="en-US" sz="3200" b="0" i="0" dirty="0">
                <a:solidFill>
                  <a:schemeClr val="bg1">
                    <a:lumMod val="50000"/>
                  </a:schemeClr>
                </a:solidFill>
                <a:effectLst/>
              </a:rPr>
              <a:t> </a:t>
            </a:r>
          </a:p>
        </p:txBody>
      </p:sp>
      <p:sp>
        <p:nvSpPr>
          <p:cNvPr id="6" name="TextBox 5">
            <a:extLst>
              <a:ext uri="{FF2B5EF4-FFF2-40B4-BE49-F238E27FC236}">
                <a16:creationId xmlns:a16="http://schemas.microsoft.com/office/drawing/2014/main" id="{B45DF9B1-70DC-33DD-C460-1FE348D2F491}"/>
              </a:ext>
            </a:extLst>
          </p:cNvPr>
          <p:cNvSpPr txBox="1"/>
          <p:nvPr/>
        </p:nvSpPr>
        <p:spPr>
          <a:xfrm>
            <a:off x="6491149" y="1867081"/>
            <a:ext cx="4421689" cy="4175345"/>
          </a:xfrm>
          <a:prstGeom prst="rect">
            <a:avLst/>
          </a:prstGeom>
        </p:spPr>
        <p:txBody>
          <a:bodyPr vert="horz" lIns="91440" tIns="45720" rIns="91440" bIns="45720" rtlCol="0" anchor="ctr">
            <a:normAutofit fontScale="92500"/>
          </a:bodyPr>
          <a:lstStyle/>
          <a:p>
            <a:pPr marL="571500" indent="-571500">
              <a:lnSpc>
                <a:spcPct val="150000"/>
              </a:lnSpc>
              <a:spcAft>
                <a:spcPts val="600"/>
              </a:spcAft>
              <a:buFont typeface="Arial" panose="020B0604020202020204" pitchFamily="34" charset="0"/>
              <a:buChar char="•"/>
            </a:pPr>
            <a:r>
              <a:rPr lang="en-US" sz="4000" b="0" i="0" dirty="0">
                <a:solidFill>
                  <a:schemeClr val="bg1">
                    <a:lumMod val="50000"/>
                  </a:schemeClr>
                </a:solidFill>
                <a:effectLst/>
              </a:rPr>
              <a:t>Religion</a:t>
            </a:r>
            <a:endParaRPr lang="en-US" sz="4000" dirty="0">
              <a:solidFill>
                <a:schemeClr val="bg1">
                  <a:lumMod val="50000"/>
                </a:schemeClr>
              </a:solidFill>
            </a:endParaRPr>
          </a:p>
          <a:p>
            <a:pPr marL="571500" indent="-571500">
              <a:lnSpc>
                <a:spcPct val="150000"/>
              </a:lnSpc>
              <a:spcAft>
                <a:spcPts val="600"/>
              </a:spcAft>
              <a:buFont typeface="Arial" panose="020B0604020202020204" pitchFamily="34" charset="0"/>
              <a:buChar char="•"/>
            </a:pPr>
            <a:r>
              <a:rPr lang="en-US" sz="4000" dirty="0">
                <a:solidFill>
                  <a:schemeClr val="bg1">
                    <a:lumMod val="50000"/>
                  </a:schemeClr>
                </a:solidFill>
              </a:rPr>
              <a:t>O</a:t>
            </a:r>
            <a:r>
              <a:rPr lang="en-US" sz="4000" b="0" i="0" dirty="0">
                <a:solidFill>
                  <a:schemeClr val="bg1">
                    <a:lumMod val="50000"/>
                  </a:schemeClr>
                </a:solidFill>
                <a:effectLst/>
              </a:rPr>
              <a:t>ccupation</a:t>
            </a:r>
          </a:p>
          <a:p>
            <a:pPr marL="571500" indent="-571500">
              <a:lnSpc>
                <a:spcPct val="150000"/>
              </a:lnSpc>
              <a:spcAft>
                <a:spcPts val="600"/>
              </a:spcAft>
              <a:buFont typeface="Arial" panose="020B0604020202020204" pitchFamily="34" charset="0"/>
              <a:buChar char="•"/>
            </a:pPr>
            <a:r>
              <a:rPr lang="en-US" sz="4000" dirty="0">
                <a:solidFill>
                  <a:srgbClr val="7F7F7F"/>
                </a:solidFill>
              </a:rPr>
              <a:t>Se</a:t>
            </a:r>
            <a:r>
              <a:rPr lang="en-US" sz="4000" b="0" i="0" dirty="0">
                <a:solidFill>
                  <a:srgbClr val="7F7F7F"/>
                </a:solidFill>
                <a:effectLst/>
              </a:rPr>
              <a:t>xual </a:t>
            </a:r>
            <a:r>
              <a:rPr lang="en-US" sz="4000" i="0" dirty="0">
                <a:solidFill>
                  <a:srgbClr val="7F7F7F"/>
                </a:solidFill>
                <a:effectLst/>
              </a:rPr>
              <a:t>orientation </a:t>
            </a:r>
          </a:p>
          <a:p>
            <a:pPr marL="571500" indent="-571500">
              <a:lnSpc>
                <a:spcPct val="150000"/>
              </a:lnSpc>
              <a:spcAft>
                <a:spcPts val="600"/>
              </a:spcAft>
              <a:buFont typeface="Arial" panose="020B0604020202020204" pitchFamily="34" charset="0"/>
              <a:buChar char="•"/>
            </a:pPr>
            <a:r>
              <a:rPr lang="en-US" sz="4000" i="1" dirty="0">
                <a:solidFill>
                  <a:srgbClr val="7F7F7F"/>
                </a:solidFill>
              </a:rPr>
              <a:t>I</a:t>
            </a:r>
            <a:r>
              <a:rPr lang="en-US" sz="4000" i="1" dirty="0">
                <a:solidFill>
                  <a:srgbClr val="7F7F7F"/>
                </a:solidFill>
                <a:effectLst/>
              </a:rPr>
              <a:t>dentity</a:t>
            </a:r>
            <a:r>
              <a:rPr lang="en-US" sz="4000" i="0" dirty="0">
                <a:solidFill>
                  <a:srgbClr val="7F7F7F"/>
                </a:solidFill>
                <a:effectLst/>
              </a:rPr>
              <a:t> </a:t>
            </a:r>
            <a:endParaRPr lang="en-US" sz="4000" dirty="0">
              <a:solidFill>
                <a:srgbClr val="7F7F7F"/>
              </a:solidFill>
            </a:endParaRPr>
          </a:p>
        </p:txBody>
      </p:sp>
    </p:spTree>
    <p:extLst>
      <p:ext uri="{BB962C8B-B14F-4D97-AF65-F5344CB8AC3E}">
        <p14:creationId xmlns:p14="http://schemas.microsoft.com/office/powerpoint/2010/main" val="44893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4113-27AD-8679-EF28-23DD14CA6CB2}"/>
              </a:ext>
            </a:extLst>
          </p:cNvPr>
          <p:cNvSpPr>
            <a:spLocks noGrp="1"/>
          </p:cNvSpPr>
          <p:nvPr>
            <p:ph type="title"/>
          </p:nvPr>
        </p:nvSpPr>
        <p:spPr>
          <a:xfrm>
            <a:off x="1154961" y="290994"/>
            <a:ext cx="10091084" cy="709053"/>
          </a:xfrm>
        </p:spPr>
        <p:txBody>
          <a:bodyPr>
            <a:normAutofit fontScale="90000"/>
          </a:bodyPr>
          <a:lstStyle/>
          <a:p>
            <a:r>
              <a:rPr lang="en-US" dirty="0"/>
              <a:t>Cultural Impact on Mental Health Crisis</a:t>
            </a:r>
          </a:p>
        </p:txBody>
      </p:sp>
      <p:sp>
        <p:nvSpPr>
          <p:cNvPr id="3" name="TextBox 2">
            <a:extLst>
              <a:ext uri="{FF2B5EF4-FFF2-40B4-BE49-F238E27FC236}">
                <a16:creationId xmlns:a16="http://schemas.microsoft.com/office/drawing/2014/main" id="{9B43437D-1C30-E9E5-F814-E244335D957E}"/>
              </a:ext>
            </a:extLst>
          </p:cNvPr>
          <p:cNvSpPr txBox="1"/>
          <p:nvPr/>
        </p:nvSpPr>
        <p:spPr>
          <a:xfrm>
            <a:off x="1057359" y="901337"/>
            <a:ext cx="10296441" cy="5590983"/>
          </a:xfrm>
          <a:prstGeom prst="rect">
            <a:avLst/>
          </a:prstGeom>
          <a:noFill/>
        </p:spPr>
        <p:txBody>
          <a:bodyPr wrap="square" rtlCol="0">
            <a:spAutoFit/>
          </a:bodyPr>
          <a:lstStyle/>
          <a:p>
            <a:pPr algn="l">
              <a:lnSpc>
                <a:spcPct val="150000"/>
              </a:lnSpc>
            </a:pPr>
            <a:r>
              <a:rPr lang="en-US" sz="3600" b="0" i="0" dirty="0">
                <a:solidFill>
                  <a:schemeClr val="bg1">
                    <a:lumMod val="50000"/>
                  </a:schemeClr>
                </a:solidFill>
                <a:effectLst/>
              </a:rPr>
              <a:t>These cultural meanings can influence how </a:t>
            </a:r>
            <a:r>
              <a:rPr lang="en-US" sz="3600" dirty="0">
                <a:solidFill>
                  <a:schemeClr val="bg1">
                    <a:lumMod val="50000"/>
                  </a:schemeClr>
                </a:solidFill>
              </a:rPr>
              <a:t>people</a:t>
            </a:r>
            <a:r>
              <a:rPr lang="en-US" sz="3600" b="0" i="0" dirty="0">
                <a:solidFill>
                  <a:schemeClr val="bg1">
                    <a:lumMod val="50000"/>
                  </a:schemeClr>
                </a:solidFill>
                <a:effectLst/>
              </a:rPr>
              <a:t>: </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Seek or avoid treatment</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Perceive and express symptoms</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Cope with stress and capacity to manage crisis</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Adhere to treatment plans</a:t>
            </a:r>
          </a:p>
          <a:p>
            <a:pPr marL="1257300" lvl="2" indent="-342900">
              <a:lnSpc>
                <a:spcPct val="150000"/>
              </a:lnSpc>
              <a:buFont typeface="Arial" panose="020B0604020202020204" pitchFamily="34" charset="0"/>
              <a:buChar char="•"/>
            </a:pPr>
            <a:r>
              <a:rPr lang="en-US" sz="3600">
                <a:solidFill>
                  <a:schemeClr val="bg1">
                    <a:lumMod val="50000"/>
                  </a:schemeClr>
                </a:solidFill>
                <a:effectLst/>
              </a:rPr>
              <a:t>Attach </a:t>
            </a:r>
            <a:r>
              <a:rPr lang="en-US" sz="3600" dirty="0">
                <a:solidFill>
                  <a:schemeClr val="bg1">
                    <a:lumMod val="50000"/>
                  </a:schemeClr>
                </a:solidFill>
                <a:effectLst/>
              </a:rPr>
              <a:t>stigma to mental illness crisis</a:t>
            </a:r>
          </a:p>
          <a:p>
            <a:pPr>
              <a:lnSpc>
                <a:spcPct val="150000"/>
              </a:lnSpc>
            </a:pPr>
            <a:endParaRPr lang="en-US" sz="2000" dirty="0">
              <a:solidFill>
                <a:schemeClr val="bg1">
                  <a:lumMod val="50000"/>
                </a:schemeClr>
              </a:solidFill>
            </a:endParaRPr>
          </a:p>
        </p:txBody>
      </p:sp>
      <p:sp>
        <p:nvSpPr>
          <p:cNvPr id="4" name="Slide Number Placeholder 3">
            <a:extLst>
              <a:ext uri="{FF2B5EF4-FFF2-40B4-BE49-F238E27FC236}">
                <a16:creationId xmlns:a16="http://schemas.microsoft.com/office/drawing/2014/main" id="{F85CC3E9-FC42-E2B0-D595-A47D06AB827A}"/>
              </a:ext>
            </a:extLst>
          </p:cNvPr>
          <p:cNvSpPr>
            <a:spLocks noGrp="1"/>
          </p:cNvSpPr>
          <p:nvPr>
            <p:ph type="sldNum" sz="quarter" idx="12"/>
          </p:nvPr>
        </p:nvSpPr>
        <p:spPr/>
        <p:txBody>
          <a:bodyPr/>
          <a:lstStyle/>
          <a:p>
            <a:fld id="{6D486360-FF34-7B48-AD05-62F8407C4C7E}" type="slidenum">
              <a:rPr lang="en-US" smtClean="0"/>
              <a:t>8</a:t>
            </a:fld>
            <a:endParaRPr lang="en-US"/>
          </a:p>
        </p:txBody>
      </p:sp>
    </p:spTree>
    <p:extLst>
      <p:ext uri="{BB962C8B-B14F-4D97-AF65-F5344CB8AC3E}">
        <p14:creationId xmlns:p14="http://schemas.microsoft.com/office/powerpoint/2010/main" val="217581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273817"/>
            <a:ext cx="10091084" cy="709053"/>
          </a:xfrm>
        </p:spPr>
        <p:txBody>
          <a:bodyPr/>
          <a:lstStyle/>
          <a:p>
            <a:pPr algn="ctr"/>
            <a:r>
              <a:rPr lang="en-US" dirty="0"/>
              <a:t>DISCUSSION </a:t>
            </a:r>
          </a:p>
        </p:txBody>
      </p:sp>
      <p:sp>
        <p:nvSpPr>
          <p:cNvPr id="6" name="Content Placeholder 5"/>
          <p:cNvSpPr>
            <a:spLocks noGrp="1"/>
          </p:cNvSpPr>
          <p:nvPr>
            <p:ph sz="half" idx="1"/>
          </p:nvPr>
        </p:nvSpPr>
        <p:spPr>
          <a:xfrm>
            <a:off x="1021176" y="1460500"/>
            <a:ext cx="4601700" cy="4351338"/>
          </a:xfrm>
        </p:spPr>
        <p:txBody>
          <a:bodyPr>
            <a:normAutofit lnSpcReduction="10000"/>
          </a:bodyPr>
          <a:lstStyle/>
          <a:p>
            <a:pPr marL="0" indent="0">
              <a:buNone/>
            </a:pPr>
            <a:endParaRPr lang="en-US" dirty="0"/>
          </a:p>
          <a:p>
            <a:pPr marL="0" indent="0">
              <a:buNone/>
            </a:pPr>
            <a:r>
              <a:rPr lang="en-US" sz="4800" b="1" dirty="0">
                <a:solidFill>
                  <a:srgbClr val="ED7D31"/>
                </a:solidFill>
              </a:rPr>
              <a:t>Cultural… </a:t>
            </a:r>
          </a:p>
          <a:p>
            <a:pPr marL="465138" indent="-241300"/>
            <a:r>
              <a:rPr lang="en-US" sz="4800" dirty="0"/>
              <a:t>Awareness</a:t>
            </a:r>
          </a:p>
          <a:p>
            <a:pPr marL="465138" indent="-241300"/>
            <a:r>
              <a:rPr lang="en-US" sz="4800" dirty="0"/>
              <a:t>Sensitivity</a:t>
            </a:r>
          </a:p>
          <a:p>
            <a:pPr marL="465138" indent="-241300"/>
            <a:r>
              <a:rPr lang="en-US" sz="4800" dirty="0"/>
              <a:t>Competence</a:t>
            </a:r>
          </a:p>
          <a:p>
            <a:pPr marL="465138" indent="-241300"/>
            <a:r>
              <a:rPr lang="en-US" sz="4800" dirty="0"/>
              <a:t>Humility</a:t>
            </a:r>
          </a:p>
          <a:p>
            <a:pPr marL="0" indent="0">
              <a:buNone/>
            </a:pPr>
            <a:endParaRPr lang="en-US" dirty="0"/>
          </a:p>
        </p:txBody>
      </p:sp>
      <p:sp>
        <p:nvSpPr>
          <p:cNvPr id="8" name="Content Placeholder 7"/>
          <p:cNvSpPr>
            <a:spLocks noGrp="1"/>
          </p:cNvSpPr>
          <p:nvPr>
            <p:ph sz="half" idx="2"/>
          </p:nvPr>
        </p:nvSpPr>
        <p:spPr/>
        <p:txBody>
          <a:bodyPr>
            <a:normAutofit lnSpcReduction="10000"/>
          </a:bodyPr>
          <a:lstStyle/>
          <a:p>
            <a:endParaRPr lang="en-US"/>
          </a:p>
        </p:txBody>
      </p:sp>
      <p:sp>
        <p:nvSpPr>
          <p:cNvPr id="4" name="Slide Number Placeholder 3"/>
          <p:cNvSpPr>
            <a:spLocks noGrp="1"/>
          </p:cNvSpPr>
          <p:nvPr>
            <p:ph type="sldNum" sz="quarter" idx="12"/>
          </p:nvPr>
        </p:nvSpPr>
        <p:spPr/>
        <p:txBody>
          <a:bodyPr/>
          <a:lstStyle/>
          <a:p>
            <a:fld id="{6D486360-FF34-7B48-AD05-62F8407C4C7E}" type="slidenum">
              <a:rPr lang="en-US" smtClean="0"/>
              <a:t>9</a:t>
            </a:fld>
            <a:endParaRPr lang="en-US"/>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2876" y="1121343"/>
            <a:ext cx="6367840" cy="5637511"/>
          </a:xfrm>
          <a:prstGeom prst="rect">
            <a:avLst/>
          </a:prstGeom>
        </p:spPr>
      </p:pic>
    </p:spTree>
    <p:extLst>
      <p:ext uri="{BB962C8B-B14F-4D97-AF65-F5344CB8AC3E}">
        <p14:creationId xmlns:p14="http://schemas.microsoft.com/office/powerpoint/2010/main" val="1025866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23428</TotalTime>
  <Words>11006</Words>
  <Application>Microsoft Office PowerPoint</Application>
  <PresentationFormat>Widescreen</PresentationFormat>
  <Paragraphs>860</Paragraphs>
  <Slides>47</Slides>
  <Notes>47</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47</vt:i4>
      </vt:variant>
    </vt:vector>
  </HeadingPairs>
  <TitlesOfParts>
    <vt:vector size="56" baseType="lpstr">
      <vt:lpstr>Arial</vt:lpstr>
      <vt:lpstr>Calibri</vt:lpstr>
      <vt:lpstr>Calibri Light</vt:lpstr>
      <vt:lpstr>Times New Roman</vt:lpstr>
      <vt:lpstr>Wingdings</vt:lpstr>
      <vt:lpstr>Office Theme</vt:lpstr>
      <vt:lpstr>Office Theme</vt:lpstr>
      <vt:lpstr>1_Office Theme</vt:lpstr>
      <vt:lpstr>2_Office Theme</vt:lpstr>
      <vt:lpstr>Pathways in Crisis Services Project</vt:lpstr>
      <vt:lpstr>Overview of Cultural Considerations</vt:lpstr>
      <vt:lpstr>Disclaimer</vt:lpstr>
      <vt:lpstr>Cultural Considerations Word Cloud</vt:lpstr>
      <vt:lpstr>What is Culture? </vt:lpstr>
      <vt:lpstr>What is Culture? </vt:lpstr>
      <vt:lpstr>What is Subculture?</vt:lpstr>
      <vt:lpstr>Cultural Impact on Mental Health Crisis</vt:lpstr>
      <vt:lpstr>DISCUSSION </vt:lpstr>
      <vt:lpstr>Indigenous Mental Health</vt:lpstr>
      <vt:lpstr>What is Cultural Awareness</vt:lpstr>
      <vt:lpstr>Importance of Cultural Awareness</vt:lpstr>
      <vt:lpstr>Small Group Discussion</vt:lpstr>
      <vt:lpstr>Latino Mental Health</vt:lpstr>
      <vt:lpstr>Cultural Differences</vt:lpstr>
      <vt:lpstr>Cultural Sensitivity</vt:lpstr>
      <vt:lpstr>Cultural Sensitivity Tips</vt:lpstr>
      <vt:lpstr>Cultural Sensitivity Tips</vt:lpstr>
      <vt:lpstr>Cultural Humility</vt:lpstr>
      <vt:lpstr>African American Mental Health</vt:lpstr>
      <vt:lpstr>Asian American Mental Health</vt:lpstr>
      <vt:lpstr>Latino Mental Health</vt:lpstr>
      <vt:lpstr>LGBTQIA+ Mental Health</vt:lpstr>
      <vt:lpstr>LGBTQIA+ Mental Health</vt:lpstr>
      <vt:lpstr>Indigenous Mental Health</vt:lpstr>
      <vt:lpstr>African American Mental Health</vt:lpstr>
      <vt:lpstr>African American Mental Health</vt:lpstr>
      <vt:lpstr>Asian American Mental Health</vt:lpstr>
      <vt:lpstr>LGBTQIA+ Mental Health</vt:lpstr>
      <vt:lpstr>LGBTQIA+ Mental Health</vt:lpstr>
      <vt:lpstr>Indigenous Mental Health</vt:lpstr>
      <vt:lpstr>Implicit Bias </vt:lpstr>
      <vt:lpstr>Other Types of Implicit Bias</vt:lpstr>
      <vt:lpstr>Discussion</vt:lpstr>
      <vt:lpstr>Overcoming Implicit Bias</vt:lpstr>
      <vt:lpstr>Overcoming Implicit Bias</vt:lpstr>
      <vt:lpstr>Overcoming Implicit Bias</vt:lpstr>
      <vt:lpstr>Overcoming Implicit Bias</vt:lpstr>
      <vt:lpstr>Overcoming Implicit Bias</vt:lpstr>
      <vt:lpstr>Effective Healthcare Program</vt:lpstr>
      <vt:lpstr>Culturally, Linguistically Appropriate Interventions</vt:lpstr>
      <vt:lpstr>Culturally, Linguistically Appropriate Interventions</vt:lpstr>
      <vt:lpstr>Culturally, Linguistically Appropriate Interventions</vt:lpstr>
      <vt:lpstr>Culturally, Linguistically Appropriate Interventions</vt:lpstr>
      <vt:lpstr>Resources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Sophia Graham</cp:lastModifiedBy>
  <cp:revision>247</cp:revision>
  <dcterms:created xsi:type="dcterms:W3CDTF">2022-08-31T17:27:04Z</dcterms:created>
  <dcterms:modified xsi:type="dcterms:W3CDTF">2023-09-28T19:18:26Z</dcterms:modified>
</cp:coreProperties>
</file>