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6" r:id="rId2"/>
    <p:sldMasterId id="2147483677" r:id="rId3"/>
  </p:sldMasterIdLst>
  <p:notesMasterIdLst>
    <p:notesMasterId r:id="rId43"/>
  </p:notesMasterIdLst>
  <p:sldIdLst>
    <p:sldId id="256" r:id="rId4"/>
    <p:sldId id="402" r:id="rId5"/>
    <p:sldId id="433" r:id="rId6"/>
    <p:sldId id="350" r:id="rId7"/>
    <p:sldId id="351" r:id="rId8"/>
    <p:sldId id="352" r:id="rId9"/>
    <p:sldId id="353" r:id="rId10"/>
    <p:sldId id="354" r:id="rId11"/>
    <p:sldId id="409" r:id="rId12"/>
    <p:sldId id="410" r:id="rId13"/>
    <p:sldId id="411" r:id="rId14"/>
    <p:sldId id="412" r:id="rId15"/>
    <p:sldId id="311" r:id="rId16"/>
    <p:sldId id="413" r:id="rId17"/>
    <p:sldId id="355" r:id="rId18"/>
    <p:sldId id="356" r:id="rId19"/>
    <p:sldId id="357" r:id="rId20"/>
    <p:sldId id="358" r:id="rId21"/>
    <p:sldId id="434" r:id="rId22"/>
    <p:sldId id="430" r:id="rId23"/>
    <p:sldId id="435" r:id="rId24"/>
    <p:sldId id="436" r:id="rId25"/>
    <p:sldId id="416" r:id="rId26"/>
    <p:sldId id="437" r:id="rId27"/>
    <p:sldId id="438" r:id="rId28"/>
    <p:sldId id="439" r:id="rId29"/>
    <p:sldId id="440" r:id="rId30"/>
    <p:sldId id="441" r:id="rId31"/>
    <p:sldId id="442" r:id="rId32"/>
    <p:sldId id="443" r:id="rId33"/>
    <p:sldId id="444" r:id="rId34"/>
    <p:sldId id="445" r:id="rId35"/>
    <p:sldId id="446" r:id="rId36"/>
    <p:sldId id="447" r:id="rId37"/>
    <p:sldId id="448" r:id="rId38"/>
    <p:sldId id="449" r:id="rId39"/>
    <p:sldId id="450" r:id="rId40"/>
    <p:sldId id="451" r:id="rId41"/>
    <p:sldId id="37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7F7F7F"/>
    <a:srgbClr val="F5B6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84" autoAdjust="0"/>
    <p:restoredTop sz="52010" autoAdjust="0"/>
  </p:normalViewPr>
  <p:slideViewPr>
    <p:cSldViewPr snapToGrid="0">
      <p:cViewPr varScale="1">
        <p:scale>
          <a:sx n="57" d="100"/>
          <a:sy n="57" d="100"/>
        </p:scale>
        <p:origin x="1050" y="-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2" d="100"/>
          <a:sy n="92" d="100"/>
        </p:scale>
        <p:origin x="4072"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81DEBC-CA73-F642-A238-8CD459E05DC6}" type="datetimeFigureOut">
              <a:rPr lang="en-US" smtClean="0"/>
              <a:t>9/28/2023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9730A5-E118-DD43-8C03-06ED1FCE0900}" type="slidenum">
              <a:rPr lang="en-US" smtClean="0"/>
              <a:t>‹#›</a:t>
            </a:fld>
            <a:endParaRPr lang="en-US"/>
          </a:p>
        </p:txBody>
      </p:sp>
    </p:spTree>
    <p:extLst>
      <p:ext uri="{BB962C8B-B14F-4D97-AF65-F5344CB8AC3E}">
        <p14:creationId xmlns:p14="http://schemas.microsoft.com/office/powerpoint/2010/main" val="302642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ocialworker.com/feature-articles/ethics-articles/being-conscientious-ethics-of-impairment-and-self-car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figleyinstitute.com/documents/Workbook_AMEDD_SanAntonio_2012July20_RevAugust2013.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positivepsychology.com/compassion-fatigu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doi.org/10.1093/occmed/kqz144"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oi.org/10.1016/j.chiabu.2020.104355"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oi.org/10.1177/1066480718795123"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togetherthevoice.org/sites/default/files/bbitraining/innovative_strategies_-_mindfulness_document_1.pdf"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togetherthevoice.org/sites/default/files/bbitraining/innovative_strategies_-_mindfulness_document_1.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8" Type="http://schemas.openxmlformats.org/officeDocument/2006/relationships/hyperlink" Target="https://www.unr.edu/livewell" TargetMode="External"/><Relationship Id="rId3" Type="http://schemas.openxmlformats.org/officeDocument/2006/relationships/hyperlink" Target="https://zerosuicideinstitute.com/" TargetMode="External"/><Relationship Id="rId7" Type="http://schemas.openxmlformats.org/officeDocument/2006/relationships/hyperlink" Target="https://988lifeline.org/current-events/the-lifeline-and-988"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nvopioidresponse.org/initiatives/zs/" TargetMode="External"/><Relationship Id="rId5" Type="http://schemas.openxmlformats.org/officeDocument/2006/relationships/hyperlink" Target="http://suicideprevention.nv.gov/" TargetMode="External"/><Relationship Id="rId4" Type="http://schemas.openxmlformats.org/officeDocument/2006/relationships/hyperlink" Target="https://zerosuicide.edc.org/movement/zero-suicide-listserv" TargetMode="External"/></Relationships>
</file>

<file path=ppt/notesSlides/_rels/notesSlide38.xml.rels><?xml version="1.0" encoding="UTF-8" standalone="yes"?>
<Relationships xmlns="http://schemas.openxmlformats.org/package/2006/relationships"><Relationship Id="rId8" Type="http://schemas.openxmlformats.org/officeDocument/2006/relationships/hyperlink" Target="https://pttcnetwork.org/" TargetMode="External"/><Relationship Id="rId3" Type="http://schemas.openxmlformats.org/officeDocument/2006/relationships/hyperlink" Target="https://www.unr.edu/drc" TargetMode="External"/><Relationship Id="rId7" Type="http://schemas.openxmlformats.org/officeDocument/2006/relationships/hyperlink" Target="https://mhttcnetwork.org/"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attcnetwork.org/centers/pacific-southwest-attc/home" TargetMode="External"/><Relationship Id="rId5" Type="http://schemas.openxmlformats.org/officeDocument/2006/relationships/hyperlink" Target="https://casatondemand.org/resources_downloads/" TargetMode="External"/><Relationship Id="rId10" Type="http://schemas.openxmlformats.org/officeDocument/2006/relationships/hyperlink" Target="techtransfercenters.org" TargetMode="External"/><Relationship Id="rId4" Type="http://schemas.openxmlformats.org/officeDocument/2006/relationships/hyperlink" Target="https://www.unr.edu/education/faculty-and-staff/nevada-center-for-excellence-in-disabilities" TargetMode="External"/><Relationship Id="rId9" Type="http://schemas.openxmlformats.org/officeDocument/2006/relationships/hyperlink" Target="https://adsd.nv.gov/"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100" b="0" i="0" u="none" strike="noStrike" kern="1200" dirty="0">
                <a:solidFill>
                  <a:schemeClr val="tx1"/>
                </a:solidFill>
                <a:effectLst/>
                <a:latin typeface="+mn-lt"/>
                <a:ea typeface="+mn-ea"/>
                <a:cs typeface="+mn-cs"/>
              </a:rPr>
              <a:t>Pathways to Crisis Services (PICS) Curriculum Infusion Packages (CIPs) are a product for educators and trainers developed in 2022/2023 by the Center for the Application of Substance Abuse Technologies (CASAT). The main developers of crisis services materials are April Lang-Barroga, LMFT, LCADC, NCC, and Bianca D. McCall, LMFT. Additional guidance and editing support were provided by, Terra Hamblin, MA, Nancy Roget, MS, and Sophia Graham, BS. </a:t>
            </a:r>
          </a:p>
          <a:p>
            <a:pPr rtl="0"/>
            <a:endParaRPr lang="en-US" sz="1100" b="0" dirty="0">
              <a:effectLst/>
            </a:endParaRPr>
          </a:p>
          <a:p>
            <a:pPr rtl="0"/>
            <a:r>
              <a:rPr lang="en-US" sz="1100" b="0" i="0" u="none" strike="noStrike" kern="1200" dirty="0">
                <a:solidFill>
                  <a:schemeClr val="tx1"/>
                </a:solidFill>
                <a:effectLst/>
                <a:latin typeface="+mn-lt"/>
                <a:ea typeface="+mn-ea"/>
                <a:cs typeface="+mn-cs"/>
              </a:rPr>
              <a:t>This product was developed to help community college/university faculty, as well as clinical supervisors and recovery support staff have access to brief, science-based content with the goal of providing materials that can be easily infused into existing substance use disorder and related courses (e.g., social work, nursing, criminal justice, foundation of addiction courses, ethics, counseling courses, etc.). Individuals can select the specific content to infuse into existing curricula/materials depending on the specific needs of their learners. Each slide in the slide decks contains notes to provide guidance on the topics along with references and handouts where appropriate. If you require further information, please do not hesitate to contact the CASATs PICS Project Staff located at CASAT (775-784-6265) You are free to use these slides and pictures, but please give credit to PICS when using them by referencing the PICS Program at the beginning of your presentation. </a:t>
            </a:r>
          </a:p>
          <a:p>
            <a:pPr rtl="0"/>
            <a:endParaRPr lang="en-US" sz="1100" b="0" dirty="0">
              <a:effectLst/>
            </a:endParaRPr>
          </a:p>
          <a:p>
            <a:pPr rtl="0"/>
            <a:r>
              <a:rPr lang="en-US" sz="1100" b="0" i="0" u="none" strike="noStrike" kern="1200" dirty="0">
                <a:solidFill>
                  <a:schemeClr val="tx1"/>
                </a:solidFill>
                <a:effectLst/>
                <a:latin typeface="+mn-lt"/>
                <a:ea typeface="+mn-ea"/>
                <a:cs typeface="+mn-cs"/>
              </a:rPr>
              <a:t>Funding for this product/publication was made possible in whole or in part by the Nevada Division of Public and Behavioral Health Bureau of Behavioral Health, Prevention, and Wellness (DHHS). The views expressed in these materials do not necessarily reflect the official policies or views of DHHS or the State of Nevada nor does mention of trade names, commercial practices, or organizations imply endorsement by the U.S. Government or the State.</a:t>
            </a:r>
          </a:p>
          <a:p>
            <a:pPr rtl="0"/>
            <a:endParaRPr lang="en-US" sz="1100" b="0" dirty="0">
              <a:effectLst/>
            </a:endParaRPr>
          </a:p>
          <a:p>
            <a:pPr rtl="0"/>
            <a:r>
              <a:rPr lang="en-US" sz="1100" b="0" i="0" u="none" strike="noStrike" kern="1200" dirty="0">
                <a:solidFill>
                  <a:schemeClr val="tx1"/>
                </a:solidFill>
                <a:effectLst/>
                <a:latin typeface="+mn-lt"/>
                <a:ea typeface="+mn-ea"/>
                <a:cs typeface="+mn-cs"/>
              </a:rPr>
              <a:t>Additional resources are available to enhance and support the information provided in this brief presentation.</a:t>
            </a:r>
            <a:endParaRPr lang="en-US" sz="1100" b="0" dirty="0">
              <a:effectLst/>
            </a:endParaRPr>
          </a:p>
          <a:p>
            <a:br>
              <a:rPr lang="en-US" sz="1100" dirty="0"/>
            </a:br>
            <a:endParaRPr lang="en-US" sz="1100" kern="1200" dirty="0">
              <a:solidFill>
                <a:schemeClr val="tx1"/>
              </a:solidFill>
              <a:effectLst/>
              <a:latin typeface="+mn-lt"/>
              <a:ea typeface="+mn-ea"/>
              <a:cs typeface="+mn-cs"/>
            </a:endParaRPr>
          </a:p>
          <a:p>
            <a:endParaRPr lang="en-US" sz="1100"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Date last updated:</a:t>
            </a:r>
            <a:r>
              <a:rPr lang="en-US" sz="1100" kern="1200" dirty="0">
                <a:solidFill>
                  <a:schemeClr val="tx1"/>
                </a:solidFill>
                <a:effectLst/>
                <a:latin typeface="+mn-lt"/>
                <a:ea typeface="+mn-ea"/>
                <a:cs typeface="+mn-cs"/>
              </a:rPr>
              <a:t> January 2023</a:t>
            </a:r>
            <a:endParaRPr lang="en-US" sz="1100" kern="1200" dirty="0">
              <a:solidFill>
                <a:schemeClr val="tx1"/>
              </a:solidFill>
              <a:effectLst/>
              <a:latin typeface="+mn-lt"/>
              <a:cs typeface="Calibri"/>
            </a:endParaRPr>
          </a:p>
          <a:p>
            <a:endParaRPr lang="en-US" sz="1100" dirty="0">
              <a:solidFill>
                <a:schemeClr val="bg2">
                  <a:lumMod val="50000"/>
                </a:schemeClr>
              </a:solidFill>
            </a:endParaRPr>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1</a:t>
            </a:fld>
            <a:endParaRPr lang="en-US"/>
          </a:p>
        </p:txBody>
      </p:sp>
    </p:spTree>
    <p:extLst>
      <p:ext uri="{BB962C8B-B14F-4D97-AF65-F5344CB8AC3E}">
        <p14:creationId xmlns:p14="http://schemas.microsoft.com/office/powerpoint/2010/main" val="438658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33846" y="4331474"/>
            <a:ext cx="5590308" cy="4547507"/>
          </a:xfrm>
        </p:spPr>
        <p:txBody>
          <a:bodyPr/>
          <a:lstStyle/>
          <a:p>
            <a:r>
              <a:rPr lang="en-US" sz="1100" b="1" dirty="0"/>
              <a:t>SUBJECT MATTER</a:t>
            </a:r>
            <a:r>
              <a:rPr lang="en-US" sz="1100" dirty="0"/>
              <a:t>: COMPASSION FATIGUE</a:t>
            </a:r>
          </a:p>
          <a:p>
            <a:endParaRPr lang="en-US" sz="1100" dirty="0"/>
          </a:p>
          <a:p>
            <a:r>
              <a:rPr lang="en-US" sz="1100" dirty="0"/>
              <a:t>This slide highlights the purpose and importance of compassion fatigue for behavioral health students, not just social work students, although that is where much of the research and literature focuses. The developers of this five-part CIP advocate that as part of workforce development strategies, it is best to prepare students to enter the behavioral health field by creating awareness, skills, and knowledge about the emotional/physical demands of the profession. It is important that students understand the occupational hazards associated with working in behavioral health organizations or in healthcare settings. </a:t>
            </a:r>
          </a:p>
          <a:p>
            <a:endParaRPr lang="en-US" sz="1100" dirty="0"/>
          </a:p>
          <a:p>
            <a:r>
              <a:rPr lang="en-US" sz="1100" b="1" dirty="0"/>
              <a:t>References:</a:t>
            </a:r>
          </a:p>
          <a:p>
            <a:pPr marL="225425" indent="-225425">
              <a:buFont typeface="Arial" panose="020B0604020202020204" pitchFamily="34" charset="0"/>
              <a:buChar char="•"/>
            </a:pPr>
            <a:r>
              <a:rPr lang="en-US" sz="1100" dirty="0"/>
              <a:t>Courtois, C.A. (2002). Education in trauma practice: Traumatic stress studies, the need for curricula inclusion. </a:t>
            </a:r>
            <a:r>
              <a:rPr lang="en-US" sz="1100" i="1" dirty="0"/>
              <a:t>Journal of Trauma Practice, 1</a:t>
            </a:r>
            <a:r>
              <a:rPr lang="en-US" sz="1100" dirty="0"/>
              <a:t>(1), 33-57.</a:t>
            </a:r>
          </a:p>
          <a:p>
            <a:pPr marL="225425" indent="-225425">
              <a:buFont typeface="Arial" panose="020B0604020202020204" pitchFamily="34" charset="0"/>
              <a:buChar char="•"/>
            </a:pPr>
            <a:r>
              <a:rPr lang="en-US" sz="1100" dirty="0"/>
              <a:t>Dunkley, J., &amp; Whelan, T.A. (2006). Vicarious traumatization: Current status and future directions. </a:t>
            </a:r>
            <a:r>
              <a:rPr lang="en-US" sz="1100" i="1" dirty="0"/>
              <a:t>British Journal of Guidance and Counselling, 34</a:t>
            </a:r>
            <a:r>
              <a:rPr lang="en-US" sz="1100" dirty="0"/>
              <a:t>(1), 107-116.</a:t>
            </a:r>
          </a:p>
          <a:p>
            <a:pPr marL="225425" indent="-225425">
              <a:buFont typeface="Arial" panose="020B0604020202020204" pitchFamily="34" charset="0"/>
              <a:buChar char="•"/>
            </a:pPr>
            <a:r>
              <a:rPr lang="en-US" sz="1100" dirty="0" err="1"/>
              <a:t>Figley</a:t>
            </a:r>
            <a:r>
              <a:rPr lang="en-US" sz="1100" dirty="0"/>
              <a:t>, C.R. (Ed.) (2002). </a:t>
            </a:r>
            <a:r>
              <a:rPr lang="en-US" sz="1100" i="1" dirty="0"/>
              <a:t>Treating Compassion Fatigue</a:t>
            </a:r>
            <a:r>
              <a:rPr lang="en-US" sz="1100" dirty="0"/>
              <a:t>. New York, NY: Brunner/Routledge.</a:t>
            </a:r>
          </a:p>
          <a:p>
            <a:pPr marL="225425" indent="-225425">
              <a:buFont typeface="Arial" panose="020B0604020202020204" pitchFamily="34" charset="0"/>
              <a:buChar char="•"/>
            </a:pPr>
            <a:r>
              <a:rPr lang="en-US" sz="1100" dirty="0"/>
              <a:t>Newell, J.M. &amp; Nelson-</a:t>
            </a:r>
            <a:r>
              <a:rPr lang="en-US" sz="1100" dirty="0" err="1"/>
              <a:t>Gardell</a:t>
            </a:r>
            <a:r>
              <a:rPr lang="en-US" sz="1100" dirty="0"/>
              <a:t>, D. (2014) A Competency-based approach to teaching professional self-care: An ethical consideration for social work educators. </a:t>
            </a:r>
            <a:r>
              <a:rPr lang="en-US" sz="1100" i="1" dirty="0"/>
              <a:t>Journal of Social Work Education, 50</a:t>
            </a:r>
            <a:r>
              <a:rPr lang="en-US" sz="1100" dirty="0"/>
              <a:t>(3), 427-439. </a:t>
            </a:r>
            <a:r>
              <a:rPr lang="en-US" sz="1100" u="none" dirty="0"/>
              <a:t>doi:10.1080/10437797.2014.917928.</a:t>
            </a:r>
          </a:p>
          <a:p>
            <a:pPr marL="225425" indent="-225425"/>
            <a:endParaRPr lang="en-US" sz="1100" u="sng" dirty="0"/>
          </a:p>
          <a:p>
            <a:pPr marL="225425" indent="-225425"/>
            <a:r>
              <a:rPr lang="en-US" sz="1100" b="1" dirty="0"/>
              <a:t>IMAGE CREDIT</a:t>
            </a:r>
            <a:r>
              <a:rPr lang="en-US" sz="1100" dirty="0"/>
              <a:t>: Shutterstock (purchased image).</a:t>
            </a:r>
          </a:p>
          <a:p>
            <a:pPr marL="225425" indent="-225425"/>
            <a:endParaRPr lang="en-US" sz="1100" dirty="0"/>
          </a:p>
          <a:p>
            <a:pPr marL="227013" marR="0" lvl="0" indent="-227013" algn="l" defTabSz="914400" rtl="0" eaLnBrk="1" fontAlgn="auto" latinLnBrk="0" hangingPunct="1">
              <a:lnSpc>
                <a:spcPct val="100000"/>
              </a:lnSpc>
              <a:spcBef>
                <a:spcPts val="0"/>
              </a:spcBef>
              <a:spcAft>
                <a:spcPts val="0"/>
              </a:spcAft>
              <a:buClrTx/>
              <a:buSzTx/>
              <a:buFontTx/>
              <a:buNone/>
              <a:tabLst/>
              <a:defRPr/>
            </a:pPr>
            <a:r>
              <a:rPr lang="en-US" sz="1100" b="1" dirty="0"/>
              <a:t>Slide Credit</a:t>
            </a:r>
            <a:r>
              <a:rPr lang="en-US" sz="1100" dirty="0"/>
              <a:t>: Pacific Southwest Addiction Technology Transfer Center Network.  Compassion Fatigue and the Behavioral Health Workforce Curriculum Infusion Package. https://</a:t>
            </a:r>
            <a:r>
              <a:rPr lang="en-US" sz="1100" dirty="0" err="1"/>
              <a:t>uclaisap.org</a:t>
            </a:r>
            <a:r>
              <a:rPr lang="en-US" sz="1100" dirty="0"/>
              <a:t>/html2/compassion-fatigue-behavioral-workforce-</a:t>
            </a:r>
            <a:r>
              <a:rPr lang="en-US" sz="1100" dirty="0" err="1"/>
              <a:t>cip.html</a:t>
            </a:r>
            <a:endParaRPr lang="en-US" sz="1100" dirty="0"/>
          </a:p>
          <a:p>
            <a:endParaRPr lang="en-US" dirty="0"/>
          </a:p>
        </p:txBody>
      </p:sp>
      <p:sp>
        <p:nvSpPr>
          <p:cNvPr id="4" name="Slide Number Placeholder 3"/>
          <p:cNvSpPr>
            <a:spLocks noGrp="1"/>
          </p:cNvSpPr>
          <p:nvPr>
            <p:ph type="sldNum" sz="quarter" idx="10"/>
          </p:nvPr>
        </p:nvSpPr>
        <p:spPr/>
        <p:txBody>
          <a:bodyPr/>
          <a:lstStyle/>
          <a:p>
            <a:fld id="{01357F33-E925-4A97-A6BC-37C23069B335}" type="slidenum">
              <a:rPr lang="en-US" smtClean="0"/>
              <a:t>10</a:t>
            </a:fld>
            <a:endParaRPr lang="en-US"/>
          </a:p>
        </p:txBody>
      </p:sp>
    </p:spTree>
    <p:extLst>
      <p:ext uri="{BB962C8B-B14F-4D97-AF65-F5344CB8AC3E}">
        <p14:creationId xmlns:p14="http://schemas.microsoft.com/office/powerpoint/2010/main" val="4159413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8162" y="4305301"/>
            <a:ext cx="5781675" cy="3771900"/>
          </a:xfrm>
        </p:spPr>
        <p:txBody>
          <a:bodyPr/>
          <a:lstStyle/>
          <a:p>
            <a:r>
              <a:rPr lang="en-US" sz="1100" b="1" dirty="0"/>
              <a:t>SUBJECT MATTER: </a:t>
            </a:r>
            <a:r>
              <a:rPr lang="en-US" sz="1100" dirty="0"/>
              <a:t>COMPASSION FATIGUE</a:t>
            </a:r>
          </a:p>
          <a:p>
            <a:endParaRPr lang="en-US" sz="1100" dirty="0"/>
          </a:p>
          <a:p>
            <a:r>
              <a:rPr lang="en-US" sz="1100" dirty="0"/>
              <a:t>Review the terms compassion fatigue and compassion satisfaction as a reminder for the upcoming ethical  discussion with the point being, Do you as a behavioral health professional have an ethical duty to do self-care in order to prevent compassion fatigue?</a:t>
            </a:r>
          </a:p>
          <a:p>
            <a:endParaRPr lang="en-US" sz="1100" dirty="0"/>
          </a:p>
          <a:p>
            <a:r>
              <a:rPr lang="en-US" sz="1100" b="1" dirty="0"/>
              <a:t>References:</a:t>
            </a:r>
            <a:endParaRPr lang="en-US" sz="1100" dirty="0"/>
          </a:p>
          <a:p>
            <a:pPr marL="171450" indent="-171450">
              <a:buFont typeface="Arial" panose="020B0604020202020204" pitchFamily="34" charset="0"/>
              <a:buChar char="•"/>
            </a:pPr>
            <a:r>
              <a:rPr lang="en-US" sz="1100" dirty="0"/>
              <a:t>Figley, C.R. (Ed.) (1995). </a:t>
            </a:r>
            <a:r>
              <a:rPr lang="en-US" sz="1100" i="1" dirty="0"/>
              <a:t>Compassion Fatigue: Coping with Secondary Traumatic Stress Disorder</a:t>
            </a:r>
            <a:r>
              <a:rPr lang="en-US" sz="1100" dirty="0"/>
              <a:t>. New York, NY: Brunner/Mazel.</a:t>
            </a:r>
          </a:p>
          <a:p>
            <a:pPr marL="171450" indent="-171450">
              <a:buFont typeface="Arial" panose="020B0604020202020204" pitchFamily="34" charset="0"/>
              <a:buChar char="•"/>
            </a:pPr>
            <a:r>
              <a:rPr lang="en-US" sz="1100" dirty="0" err="1"/>
              <a:t>Figley</a:t>
            </a:r>
            <a:r>
              <a:rPr lang="en-US" sz="1100" dirty="0"/>
              <a:t>, C.R. (1996). Review of the Compassion Fatigue Self-Test. In B.H. </a:t>
            </a:r>
            <a:r>
              <a:rPr lang="en-US" sz="1100" dirty="0" err="1"/>
              <a:t>Stamm</a:t>
            </a:r>
            <a:r>
              <a:rPr lang="en-US" sz="1100" dirty="0"/>
              <a:t> (Ed.), </a:t>
            </a:r>
            <a:r>
              <a:rPr lang="en-US" sz="1100" i="1" dirty="0"/>
              <a:t>Measurement of Stress, Trauma, and Adaptation</a:t>
            </a:r>
            <a:r>
              <a:rPr lang="en-US" sz="1100" dirty="0"/>
              <a:t>. Baltimore, MA: Sidran Press.</a:t>
            </a:r>
          </a:p>
          <a:p>
            <a:pPr marL="171450" indent="-171450">
              <a:buFont typeface="Arial" panose="020B0604020202020204" pitchFamily="34" charset="0"/>
              <a:buChar char="•"/>
            </a:pPr>
            <a:r>
              <a:rPr lang="en-US" sz="1100" dirty="0" err="1"/>
              <a:t>Figley</a:t>
            </a:r>
            <a:r>
              <a:rPr lang="en-US" sz="1100" dirty="0"/>
              <a:t>, C.R. (Ed.) (2002). Treating compassion fatigue. New York: Brunner/Routledge.</a:t>
            </a:r>
          </a:p>
          <a:p>
            <a:pPr marL="171450" indent="-171450">
              <a:buFont typeface="Arial" panose="020B0604020202020204" pitchFamily="34" charset="0"/>
              <a:buChar char="•"/>
            </a:pPr>
            <a:r>
              <a:rPr lang="en-US" sz="1100" dirty="0"/>
              <a:t>Newell, J.M., </a:t>
            </a:r>
            <a:r>
              <a:rPr lang="en-US" sz="1100" dirty="0" err="1"/>
              <a:t>Gardell</a:t>
            </a:r>
            <a:r>
              <a:rPr lang="en-US" sz="1100" dirty="0"/>
              <a:t>, D.N., &amp; MacNeil, G. (2016). Clinician response to client traumas: A chronological review of constructs and terminology. </a:t>
            </a:r>
            <a:r>
              <a:rPr lang="en-US" sz="1100" i="1" dirty="0"/>
              <a:t>Trauma, Violence, &amp; Abuse, 17</a:t>
            </a:r>
            <a:r>
              <a:rPr lang="en-US" sz="1100" dirty="0"/>
              <a:t>, 306-313.</a:t>
            </a:r>
          </a:p>
          <a:p>
            <a:pPr marL="171450" indent="-171450">
              <a:buFont typeface="Arial" panose="020B0604020202020204" pitchFamily="34" charset="0"/>
              <a:buChar char="•"/>
            </a:pPr>
            <a:r>
              <a:rPr lang="en-US" sz="1100" dirty="0" err="1"/>
              <a:t>Stamm</a:t>
            </a:r>
            <a:r>
              <a:rPr lang="en-US" sz="1100" dirty="0"/>
              <a:t>, B.H. (2010). The </a:t>
            </a:r>
            <a:r>
              <a:rPr lang="en-US" sz="1100" dirty="0" err="1"/>
              <a:t>ProQOL</a:t>
            </a:r>
            <a:r>
              <a:rPr lang="en-US" sz="1100" dirty="0"/>
              <a:t> (Professional Quality of Life Scale: Compassion satisfaction and compassion fatigue. Pocatello, ID: Pro-QOL.org. Retrieved from http://www.proqol.org.</a:t>
            </a:r>
          </a:p>
          <a:p>
            <a:pPr marL="171450" indent="-171450">
              <a:buFont typeface="Arial" panose="020B0604020202020204" pitchFamily="34" charset="0"/>
              <a:buChar char="•"/>
            </a:pPr>
            <a:r>
              <a:rPr lang="en-US" sz="1100" dirty="0"/>
              <a:t>Turgoose, D. &amp; Maddox, L. (2017). Predictors of compassion fatigue in mental health professionals: A narrative review. </a:t>
            </a:r>
            <a:r>
              <a:rPr lang="en-US" sz="1100" i="1" dirty="0"/>
              <a:t>Traumatology, 23</a:t>
            </a:r>
            <a:r>
              <a:rPr lang="en-US" sz="1100" dirty="0"/>
              <a:t>(2), 172–185. https://doi.org/10.1037/trm0000116.</a:t>
            </a:r>
          </a:p>
          <a:p>
            <a:endParaRPr lang="en-US" sz="1100" dirty="0"/>
          </a:p>
          <a:p>
            <a:r>
              <a:rPr lang="en-US" sz="1100" b="1" dirty="0"/>
              <a:t>IMAGE CREDIT</a:t>
            </a:r>
            <a:r>
              <a:rPr lang="en-US" sz="1100" dirty="0"/>
              <a:t>: Shutterstock (purchased image).</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Slide Credit: </a:t>
            </a:r>
            <a:r>
              <a:rPr lang="en-US" sz="1100" dirty="0"/>
              <a:t>Pacific Southwest Addiction Technology Transfer Center Network.  Compassion Fatigue and the Behavioral Health Workforce Curriculum Infusion Package. https://</a:t>
            </a:r>
            <a:r>
              <a:rPr lang="en-US" sz="1100" dirty="0" err="1"/>
              <a:t>uclaisap.org</a:t>
            </a:r>
            <a:r>
              <a:rPr lang="en-US" sz="1100" dirty="0"/>
              <a:t>/html2/compassion-fatigue-behavioral-workforce-</a:t>
            </a:r>
            <a:r>
              <a:rPr lang="en-US" sz="1100" dirty="0" err="1"/>
              <a:t>cip.html</a:t>
            </a:r>
            <a:endParaRPr lang="en-US" sz="1100" dirty="0"/>
          </a:p>
          <a:p>
            <a:endParaRPr lang="en-US" sz="1100" dirty="0"/>
          </a:p>
        </p:txBody>
      </p:sp>
      <p:sp>
        <p:nvSpPr>
          <p:cNvPr id="4" name="Slide Number Placeholder 3"/>
          <p:cNvSpPr>
            <a:spLocks noGrp="1"/>
          </p:cNvSpPr>
          <p:nvPr>
            <p:ph type="sldNum" sz="quarter" idx="10"/>
          </p:nvPr>
        </p:nvSpPr>
        <p:spPr/>
        <p:txBody>
          <a:bodyPr/>
          <a:lstStyle/>
          <a:p>
            <a:fld id="{01357F33-E925-4A97-A6BC-37C23069B335}" type="slidenum">
              <a:rPr lang="en-US" smtClean="0"/>
              <a:t>11</a:t>
            </a:fld>
            <a:endParaRPr lang="en-US"/>
          </a:p>
        </p:txBody>
      </p:sp>
    </p:spTree>
    <p:extLst>
      <p:ext uri="{BB962C8B-B14F-4D97-AF65-F5344CB8AC3E}">
        <p14:creationId xmlns:p14="http://schemas.microsoft.com/office/powerpoint/2010/main" val="312279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 </a:t>
            </a:r>
            <a:r>
              <a:rPr lang="en-US" sz="1100" dirty="0"/>
              <a:t>COMPASSION FATIGUE</a:t>
            </a:r>
          </a:p>
          <a:p>
            <a:endParaRPr lang="en-US" sz="1100" dirty="0"/>
          </a:p>
          <a:p>
            <a:r>
              <a:rPr lang="en-US" sz="1100" dirty="0"/>
              <a:t>Ask students if they have heard of these ethical principles. The intent of this slide is to begin the discussion that behavioral health professionals have an ethical duty to care for themselves in order to prevent and deal with compassion fatigue, burnout, and secondary traumatic stress in an effective manner.</a:t>
            </a:r>
          </a:p>
          <a:p>
            <a:endParaRPr lang="en-US" sz="1100" dirty="0"/>
          </a:p>
          <a:p>
            <a:r>
              <a:rPr lang="en-US" sz="1100" b="1" dirty="0"/>
              <a:t>References:</a:t>
            </a:r>
            <a:endParaRPr lang="en-US" sz="1100" dirty="0"/>
          </a:p>
          <a:p>
            <a:pPr marL="171450" indent="-171450">
              <a:buFont typeface="Arial" panose="020B0604020202020204" pitchFamily="34" charset="0"/>
              <a:buChar char="•"/>
            </a:pPr>
            <a:r>
              <a:rPr lang="en-US" sz="1100" dirty="0"/>
              <a:t>Figley, C.R., </a:t>
            </a:r>
            <a:r>
              <a:rPr lang="en-US" sz="1100" dirty="0" err="1"/>
              <a:t>Huggard</a:t>
            </a:r>
            <a:r>
              <a:rPr lang="en-US" sz="1100" dirty="0"/>
              <a:t>, P., &amp; Rees, C. (2013). Introduction. In C.R. Figley, P. </a:t>
            </a:r>
            <a:r>
              <a:rPr lang="en-US" sz="1100" dirty="0" err="1"/>
              <a:t>Huggard</a:t>
            </a:r>
            <a:r>
              <a:rPr lang="en-US" sz="1100" dirty="0"/>
              <a:t>, &amp; C. Rees (Eds.). </a:t>
            </a:r>
            <a:r>
              <a:rPr lang="en-US" sz="1100" i="1" dirty="0"/>
              <a:t>First Do No Self-Harm: Understanding and Promoting Physician Stress Resilience</a:t>
            </a:r>
            <a:r>
              <a:rPr lang="en-US" sz="1100" dirty="0"/>
              <a:t>. New York, NY: Oxford University Press.</a:t>
            </a:r>
          </a:p>
          <a:p>
            <a:pPr marL="171450" indent="-171450">
              <a:buFont typeface="Arial" panose="020B0604020202020204" pitchFamily="34" charset="0"/>
              <a:buChar char="•"/>
            </a:pPr>
            <a:r>
              <a:rPr lang="en-US" sz="1100" dirty="0"/>
              <a:t>Lachman, V.D. (2016). Compassion fatigue as a threat to ethical practice: Identification, personal and workplace prevention/management strategies. </a:t>
            </a:r>
            <a:r>
              <a:rPr lang="en-US" sz="1100" i="1" dirty="0"/>
              <a:t>MEDSURG Nursing, 25</a:t>
            </a:r>
            <a:r>
              <a:rPr lang="en-US" sz="1100" dirty="0"/>
              <a:t>(4), 275-278.</a:t>
            </a:r>
          </a:p>
          <a:p>
            <a:pPr marL="114300" indent="-114300"/>
            <a:endParaRPr lang="en-US" sz="1100" dirty="0"/>
          </a:p>
          <a:p>
            <a:pPr marL="114300" indent="-114300"/>
            <a:r>
              <a:rPr lang="en-US" sz="1100" b="1" dirty="0"/>
              <a:t>IMAGE CREDIT</a:t>
            </a:r>
            <a:r>
              <a:rPr lang="en-US" sz="1100" dirty="0"/>
              <a:t>: Shutterstock (purchased image).</a:t>
            </a:r>
          </a:p>
          <a:p>
            <a:pPr marL="114300" indent="-114300"/>
            <a:endParaRPr lang="en-US" sz="1100" dirty="0"/>
          </a:p>
          <a:p>
            <a:pPr marL="114300" marR="0" lvl="0" indent="-114300" algn="l" defTabSz="914400" rtl="0" eaLnBrk="1" fontAlgn="auto" latinLnBrk="0" hangingPunct="1">
              <a:lnSpc>
                <a:spcPct val="100000"/>
              </a:lnSpc>
              <a:spcBef>
                <a:spcPts val="0"/>
              </a:spcBef>
              <a:spcAft>
                <a:spcPts val="0"/>
              </a:spcAft>
              <a:buClrTx/>
              <a:buSzTx/>
              <a:buFontTx/>
              <a:buNone/>
              <a:tabLst/>
              <a:defRPr/>
            </a:pPr>
            <a:r>
              <a:rPr lang="en-US" sz="1100" b="1" dirty="0"/>
              <a:t>Slide Credit: </a:t>
            </a:r>
            <a:r>
              <a:rPr lang="en-US" sz="1100" dirty="0"/>
              <a:t>Pacific Southwest Addiction Technology Transfer Center Network.  Compassion Fatigue and the Behavioral Health Workforce Curriculum Infusion Package. https://</a:t>
            </a:r>
            <a:r>
              <a:rPr lang="en-US" sz="1100" dirty="0" err="1"/>
              <a:t>uclaisap.org</a:t>
            </a:r>
            <a:r>
              <a:rPr lang="en-US" sz="1100" dirty="0"/>
              <a:t>/html2/compassion-fatigue-behavioral-workforce-</a:t>
            </a:r>
            <a:r>
              <a:rPr lang="en-US" sz="1100" dirty="0" err="1"/>
              <a:t>cip.html</a:t>
            </a:r>
            <a:endParaRPr lang="en-US" sz="1100" dirty="0"/>
          </a:p>
          <a:p>
            <a:pPr marL="114300" indent="-114300"/>
            <a:endParaRPr lang="en-US" sz="1100" dirty="0"/>
          </a:p>
        </p:txBody>
      </p:sp>
      <p:sp>
        <p:nvSpPr>
          <p:cNvPr id="4" name="Slide Number Placeholder 3"/>
          <p:cNvSpPr>
            <a:spLocks noGrp="1"/>
          </p:cNvSpPr>
          <p:nvPr>
            <p:ph type="sldNum" sz="quarter" idx="10"/>
          </p:nvPr>
        </p:nvSpPr>
        <p:spPr/>
        <p:txBody>
          <a:bodyPr/>
          <a:lstStyle/>
          <a:p>
            <a:fld id="{01357F33-E925-4A97-A6BC-37C23069B335}" type="slidenum">
              <a:rPr lang="en-US" smtClean="0"/>
              <a:t>12</a:t>
            </a:fld>
            <a:endParaRPr lang="en-US"/>
          </a:p>
        </p:txBody>
      </p:sp>
    </p:spTree>
    <p:extLst>
      <p:ext uri="{BB962C8B-B14F-4D97-AF65-F5344CB8AC3E}">
        <p14:creationId xmlns:p14="http://schemas.microsoft.com/office/powerpoint/2010/main" val="3847483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57650"/>
          </a:xfrm>
        </p:spPr>
        <p:txBody>
          <a:bodyPr/>
          <a:lstStyle/>
          <a:p>
            <a:r>
              <a:rPr lang="en-US" sz="1100" b="1" dirty="0"/>
              <a:t>SUBJECT MATTER: </a:t>
            </a:r>
            <a:r>
              <a:rPr lang="en-US" sz="1100" dirty="0"/>
              <a:t>COMPASSION FATIGUE</a:t>
            </a:r>
          </a:p>
          <a:p>
            <a:pPr>
              <a:spcAft>
                <a:spcPts val="600"/>
              </a:spcAft>
            </a:pPr>
            <a:endParaRPr lang="en-US" sz="1100" dirty="0"/>
          </a:p>
          <a:p>
            <a:pPr>
              <a:spcAft>
                <a:spcPts val="600"/>
              </a:spcAft>
            </a:pPr>
            <a:r>
              <a:rPr lang="en-US" sz="1100" dirty="0"/>
              <a:t>Equal Regard and Equanimity are two terms that are found in religious and spiritual tenets but both are applicable to ethical issues regarding a duty for self-care. Discuss students’ reactions to these terms. </a:t>
            </a:r>
          </a:p>
          <a:p>
            <a:r>
              <a:rPr lang="en-US" sz="1100" dirty="0"/>
              <a:t>A classroom exercise could be conducted at this point in the presentation. Ask students to stand up and then place themselves on a line continuum regarding this statement (agree with the statement and one end and disagree with the statement at the other end)- ‘Ethical codes implicitly require behavioral health professionals to participate in self care activities in order to manage compassion fatigue’.  Then process why students placed themselves on the continuum and their reactions to this statement.</a:t>
            </a:r>
          </a:p>
          <a:p>
            <a:endParaRPr lang="en-US" sz="1100" b="1" dirty="0"/>
          </a:p>
          <a:p>
            <a:r>
              <a:rPr lang="en-US" sz="1100" b="1" dirty="0"/>
              <a:t>References:</a:t>
            </a:r>
          </a:p>
          <a:p>
            <a:pPr marL="114300" indent="-114300"/>
            <a:r>
              <a:rPr lang="en-US" sz="1100" dirty="0"/>
              <a:t>Lachman, V.D. (2016). Compassion fatigue as a threat to ethical practice: Identification, personal and workplace prevention/management strategies. </a:t>
            </a:r>
            <a:r>
              <a:rPr lang="en-US" sz="1100" i="1" dirty="0"/>
              <a:t>MEDSURG Nursing, 25</a:t>
            </a:r>
            <a:r>
              <a:rPr lang="en-US" sz="1100" dirty="0"/>
              <a:t>(4), 275-278.</a:t>
            </a:r>
          </a:p>
          <a:p>
            <a:pPr marL="114300" indent="-114300"/>
            <a:endParaRPr lang="en-US" sz="1100" dirty="0"/>
          </a:p>
          <a:p>
            <a:pPr marL="114300" indent="-114300"/>
            <a:r>
              <a:rPr lang="en-US" sz="1100" dirty="0"/>
              <a:t>Pembroke, N. (2015). Contributions from Christian ethics and Buddhist philosophy to the management of compassion fatigue in nurses. </a:t>
            </a:r>
            <a:r>
              <a:rPr lang="en-US" sz="1100" i="1" dirty="0"/>
              <a:t>Nursing and Health Sciences, 18</a:t>
            </a:r>
            <a:r>
              <a:rPr lang="en-US" sz="1100" dirty="0"/>
              <a:t>(1), 120-124.</a:t>
            </a:r>
          </a:p>
          <a:p>
            <a:endParaRPr lang="en-US" sz="1100" dirty="0"/>
          </a:p>
          <a:p>
            <a:r>
              <a:rPr lang="en-US" sz="1100" b="1" dirty="0"/>
              <a:t>IMAGE CREDIT</a:t>
            </a:r>
            <a:r>
              <a:rPr lang="en-US" sz="1100" dirty="0"/>
              <a:t>: Shutterstock (purchased image).</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Slide Credit: </a:t>
            </a:r>
            <a:r>
              <a:rPr lang="en-US" sz="1100" dirty="0"/>
              <a:t>Pacific Southwest Addiction Technology Transfer Center Network.  Compassion Fatigue and the Behavioral Health Workforce Curriculum Infusion Package. https://</a:t>
            </a:r>
            <a:r>
              <a:rPr lang="en-US" sz="1100" dirty="0" err="1"/>
              <a:t>uclaisap.org</a:t>
            </a:r>
            <a:r>
              <a:rPr lang="en-US" sz="1100" dirty="0"/>
              <a:t>/html2/compassion-fatigue-behavioral-workforce-</a:t>
            </a:r>
            <a:r>
              <a:rPr lang="en-US" sz="1100" dirty="0" err="1"/>
              <a:t>cip.html</a:t>
            </a:r>
            <a:endParaRPr lang="en-US" sz="1100" dirty="0"/>
          </a:p>
          <a:p>
            <a:endParaRPr lang="en-US" sz="1100" dirty="0"/>
          </a:p>
        </p:txBody>
      </p:sp>
      <p:sp>
        <p:nvSpPr>
          <p:cNvPr id="4" name="Slide Number Placeholder 3"/>
          <p:cNvSpPr>
            <a:spLocks noGrp="1"/>
          </p:cNvSpPr>
          <p:nvPr>
            <p:ph type="sldNum" sz="quarter" idx="10"/>
          </p:nvPr>
        </p:nvSpPr>
        <p:spPr/>
        <p:txBody>
          <a:bodyPr/>
          <a:lstStyle/>
          <a:p>
            <a:fld id="{01357F33-E925-4A97-A6BC-37C23069B335}" type="slidenum">
              <a:rPr lang="en-US" smtClean="0"/>
              <a:t>13</a:t>
            </a:fld>
            <a:endParaRPr lang="en-US"/>
          </a:p>
        </p:txBody>
      </p:sp>
    </p:spTree>
    <p:extLst>
      <p:ext uri="{BB962C8B-B14F-4D97-AF65-F5344CB8AC3E}">
        <p14:creationId xmlns:p14="http://schemas.microsoft.com/office/powerpoint/2010/main" val="581019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 </a:t>
            </a:r>
            <a:r>
              <a:rPr lang="en-US" sz="1100" dirty="0"/>
              <a:t>COMPASSION FATIGUE</a:t>
            </a:r>
          </a:p>
          <a:p>
            <a:endParaRPr lang="en-US" sz="1100" dirty="0"/>
          </a:p>
          <a:p>
            <a:r>
              <a:rPr lang="en-US" sz="1100" dirty="0"/>
              <a:t>Self-reflection questions continue. The goal of these questions is to raise the behavioral health professional’s awareness and to help them determine if they have experienced behavior changes that may be connected to compassion fatigue. This is just one example of a self-reflection question inventory. Discuss with students why they think these questions might help professionals get at issues of compassion fatigue.</a:t>
            </a:r>
          </a:p>
          <a:p>
            <a:endParaRPr lang="en-US" sz="1100" dirty="0"/>
          </a:p>
          <a:p>
            <a:r>
              <a:rPr lang="en-US" sz="1100" b="1" dirty="0"/>
              <a:t>Reference:</a:t>
            </a:r>
          </a:p>
          <a:p>
            <a:pPr marL="168275" indent="-168275"/>
            <a:r>
              <a:rPr lang="en-US" sz="1100" dirty="0"/>
              <a:t>Barsky, A. (2015). </a:t>
            </a:r>
            <a:r>
              <a:rPr lang="en-US" sz="1100" i="1" dirty="0"/>
              <a:t>Being Conscientious: Ethics of Impairment and Self Care</a:t>
            </a:r>
            <a:r>
              <a:rPr lang="en-US" sz="1100" dirty="0"/>
              <a:t>. Available at: </a:t>
            </a:r>
            <a:r>
              <a:rPr lang="en-US" sz="1100" dirty="0">
                <a:hlinkClick r:id="rId3"/>
              </a:rPr>
              <a:t>https://www.socialworker.com/feature-articles/ethics-articles/being-conscientious-ethics-of-impairment-and-self-care/</a:t>
            </a:r>
            <a:r>
              <a:rPr lang="en-US" sz="1100" dirty="0"/>
              <a:t>.</a:t>
            </a:r>
          </a:p>
          <a:p>
            <a:endParaRPr lang="en-US" sz="1100" dirty="0"/>
          </a:p>
          <a:p>
            <a:r>
              <a:rPr lang="en-US" sz="1100" b="1" dirty="0"/>
              <a:t>IMAGE CREDIT: </a:t>
            </a:r>
            <a:r>
              <a:rPr lang="en-US" sz="1100" dirty="0"/>
              <a:t>Shutterstock (purchased image).</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Slide Credit: </a:t>
            </a:r>
            <a:r>
              <a:rPr lang="en-US" sz="1100" dirty="0"/>
              <a:t>Pacific Southwest Addiction Technology Transfer Center Network.  Compassion Fatigue and the Behavioral Health Workforce Curriculum Infusion Package. https://</a:t>
            </a:r>
            <a:r>
              <a:rPr lang="en-US" sz="1100" dirty="0" err="1"/>
              <a:t>uclaisap.org</a:t>
            </a:r>
            <a:r>
              <a:rPr lang="en-US" sz="1100" dirty="0"/>
              <a:t>/html2/compassion-fatigue-behavioral-workforce-</a:t>
            </a:r>
            <a:r>
              <a:rPr lang="en-US" sz="1100" dirty="0" err="1"/>
              <a:t>cip.html</a:t>
            </a:r>
            <a:endParaRPr lang="en-US" sz="1100" dirty="0"/>
          </a:p>
          <a:p>
            <a:endParaRPr lang="en-US" sz="1100" dirty="0"/>
          </a:p>
        </p:txBody>
      </p:sp>
      <p:sp>
        <p:nvSpPr>
          <p:cNvPr id="4" name="Slide Number Placeholder 3"/>
          <p:cNvSpPr>
            <a:spLocks noGrp="1"/>
          </p:cNvSpPr>
          <p:nvPr>
            <p:ph type="sldNum" sz="quarter" idx="10"/>
          </p:nvPr>
        </p:nvSpPr>
        <p:spPr/>
        <p:txBody>
          <a:bodyPr/>
          <a:lstStyle/>
          <a:p>
            <a:fld id="{01357F33-E925-4A97-A6BC-37C23069B335}" type="slidenum">
              <a:rPr lang="en-US" smtClean="0"/>
              <a:t>14</a:t>
            </a:fld>
            <a:endParaRPr lang="en-US"/>
          </a:p>
        </p:txBody>
      </p:sp>
    </p:spTree>
    <p:extLst>
      <p:ext uri="{BB962C8B-B14F-4D97-AF65-F5344CB8AC3E}">
        <p14:creationId xmlns:p14="http://schemas.microsoft.com/office/powerpoint/2010/main" val="2439039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92599"/>
            <a:ext cx="5486400" cy="3600450"/>
          </a:xfrm>
        </p:spPr>
        <p:txBody>
          <a:bodyPr/>
          <a:lstStyle/>
          <a:p>
            <a:r>
              <a:rPr lang="en-US" sz="1100" b="1" dirty="0"/>
              <a:t>SUBJECT MATTER: </a:t>
            </a:r>
            <a:r>
              <a:rPr lang="en-US" sz="1100" dirty="0"/>
              <a:t>COMPASSION FATIGUE</a:t>
            </a:r>
          </a:p>
          <a:p>
            <a:endParaRPr lang="en-US" sz="1100" dirty="0"/>
          </a:p>
          <a:p>
            <a:r>
              <a:rPr lang="en-US" sz="1100" b="1" dirty="0"/>
              <a:t>READ</a:t>
            </a:r>
            <a:r>
              <a:rPr lang="en-US" sz="1100" dirty="0"/>
              <a:t>: I want to share with you this video that introduces how to prevent compassion fatigue</a:t>
            </a:r>
            <a:r>
              <a:rPr lang="en-US" sz="1100" baseline="0" dirty="0"/>
              <a:t> and the concepts of compassion fatigue and burn out.</a:t>
            </a:r>
            <a:endParaRPr lang="en-US" sz="1100" dirty="0"/>
          </a:p>
          <a:p>
            <a:endParaRPr lang="en-US" sz="1100" dirty="0"/>
          </a:p>
          <a:p>
            <a:r>
              <a:rPr lang="en-US" sz="1100" b="1" dirty="0"/>
              <a:t>WATCH VIDEO</a:t>
            </a:r>
            <a:r>
              <a:rPr lang="en-US" sz="1100" dirty="0"/>
              <a:t>: </a:t>
            </a:r>
            <a:r>
              <a:rPr lang="en-US" sz="1100" dirty="0" err="1"/>
              <a:t>Youtube</a:t>
            </a:r>
            <a:r>
              <a:rPr lang="en-US" sz="1100" dirty="0"/>
              <a:t>: Mental Wellness Moment-- Preventing compassion fatigue and burnout. https://</a:t>
            </a:r>
            <a:r>
              <a:rPr lang="en-US" sz="1100" dirty="0" err="1"/>
              <a:t>youtu.be</a:t>
            </a:r>
            <a:r>
              <a:rPr lang="en-US" sz="1100" dirty="0"/>
              <a:t>/1G-e_iVGZbg (2:40 minutes)</a:t>
            </a:r>
          </a:p>
        </p:txBody>
      </p:sp>
      <p:sp>
        <p:nvSpPr>
          <p:cNvPr id="4" name="Slide Number Placeholder 3"/>
          <p:cNvSpPr>
            <a:spLocks noGrp="1"/>
          </p:cNvSpPr>
          <p:nvPr>
            <p:ph type="sldNum" sz="quarter" idx="5"/>
          </p:nvPr>
        </p:nvSpPr>
        <p:spPr/>
        <p:txBody>
          <a:bodyPr/>
          <a:lstStyle/>
          <a:p>
            <a:fld id="{7E9730A5-E118-DD43-8C03-06ED1FCE0900}" type="slidenum">
              <a:rPr lang="en-US" smtClean="0"/>
              <a:t>15</a:t>
            </a:fld>
            <a:endParaRPr lang="en-US"/>
          </a:p>
        </p:txBody>
      </p:sp>
    </p:spTree>
    <p:extLst>
      <p:ext uri="{BB962C8B-B14F-4D97-AF65-F5344CB8AC3E}">
        <p14:creationId xmlns:p14="http://schemas.microsoft.com/office/powerpoint/2010/main" val="666657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206500"/>
            <a:ext cx="5486400" cy="3086100"/>
          </a:xfrm>
        </p:spPr>
      </p:sp>
      <p:sp>
        <p:nvSpPr>
          <p:cNvPr id="3" name="Notes Placeholder 2"/>
          <p:cNvSpPr>
            <a:spLocks noGrp="1"/>
          </p:cNvSpPr>
          <p:nvPr>
            <p:ph type="body" idx="1"/>
          </p:nvPr>
        </p:nvSpPr>
        <p:spPr>
          <a:xfrm>
            <a:off x="685800" y="4400550"/>
            <a:ext cx="5486400" cy="4620986"/>
          </a:xfrm>
        </p:spPr>
        <p:txBody>
          <a:bodyPr/>
          <a:lstStyle/>
          <a:p>
            <a:r>
              <a:rPr lang="en-US" sz="1100" b="1" dirty="0"/>
              <a:t>SUBJECT MATTER: </a:t>
            </a:r>
            <a:r>
              <a:rPr lang="en-US" sz="1100" dirty="0"/>
              <a:t>COMPASSION FATIGUE</a:t>
            </a:r>
          </a:p>
          <a:p>
            <a:endParaRPr lang="en-US" sz="1100" dirty="0"/>
          </a:p>
          <a:p>
            <a:r>
              <a:rPr lang="en-US" sz="1100" dirty="0"/>
              <a:t>Review these proposed solutions for dealing with staff stigma regarding individuals with opioid use disorders. Negative beliefs about addiction and ambivalence about harm reduction; Burnout, compassion fatigue, and vicarious trauma; and Low belief in the possibility of wellness and associate feelings of helplessness and hopelessness regarding patients with opioid use disorders (OUDs) were all found to be related to the stigmatization of patients with OUDs. In order to decrease compassion fatigue, Knaack and colleagues proposed the strategies listed in the diagram above for healthcare providers on the frontline of the opioid crisis. </a:t>
            </a:r>
          </a:p>
          <a:p>
            <a:endParaRPr lang="en-US" sz="1100" dirty="0"/>
          </a:p>
          <a:p>
            <a:r>
              <a:rPr lang="en-US" sz="1100" dirty="0"/>
              <a:t>These four strategies are designed to combat provider stigmatization of individuals with OUDs and help organizations decrease workplace stress.</a:t>
            </a:r>
          </a:p>
          <a:p>
            <a:endParaRPr lang="en-US" sz="1100" dirty="0"/>
          </a:p>
          <a:p>
            <a:r>
              <a:rPr lang="en-US" sz="1100" dirty="0"/>
              <a:t>Review these strategies with students reminding them that this article is specific to Canada’s opioid crisis. However, similar strategies are certainly applicable to the US. </a:t>
            </a:r>
          </a:p>
          <a:p>
            <a:endParaRPr lang="en-US" sz="1100" dirty="0"/>
          </a:p>
          <a:p>
            <a:r>
              <a:rPr lang="en-US" sz="1100" b="1" dirty="0"/>
              <a:t>Reference:</a:t>
            </a:r>
          </a:p>
          <a:p>
            <a:r>
              <a:rPr lang="en-US" sz="1100" b="0" dirty="0"/>
              <a:t>Journal of Mental Health and Addiction Nursing (2019)</a:t>
            </a:r>
          </a:p>
          <a:p>
            <a:pPr marL="227013" indent="-227013"/>
            <a:r>
              <a:rPr lang="en-US" sz="1100" b="0" i="0" kern="1200" dirty="0" err="1">
                <a:solidFill>
                  <a:schemeClr val="tx1"/>
                </a:solidFill>
                <a:effectLst/>
                <a:latin typeface="+mn-lt"/>
                <a:ea typeface="+mn-ea"/>
                <a:cs typeface="+mn-cs"/>
              </a:rPr>
              <a:t>Knaak</a:t>
            </a:r>
            <a:r>
              <a:rPr lang="en-US" sz="1100" b="0" i="0" kern="1200" dirty="0">
                <a:solidFill>
                  <a:schemeClr val="tx1"/>
                </a:solidFill>
                <a:effectLst/>
                <a:latin typeface="+mn-lt"/>
                <a:ea typeface="+mn-ea"/>
                <a:cs typeface="+mn-cs"/>
              </a:rPr>
              <a:t>, S., Christie, R., Mercer, S., &amp; Stuart, H. (2019). Harm reduction, stigma and the problem of low compassion satisfaction. </a:t>
            </a:r>
            <a:r>
              <a:rPr lang="en-US" sz="1100" b="0" i="1" kern="1200" dirty="0">
                <a:solidFill>
                  <a:schemeClr val="tx1"/>
                </a:solidFill>
                <a:effectLst/>
                <a:latin typeface="+mn-lt"/>
                <a:ea typeface="+mn-ea"/>
                <a:cs typeface="+mn-cs"/>
              </a:rPr>
              <a:t>Journal of Mental Health and Addiction Nursing</a:t>
            </a:r>
            <a:r>
              <a:rPr lang="en-US" sz="1100" b="0" i="0" kern="1200" dirty="0">
                <a:solidFill>
                  <a:schemeClr val="tx1"/>
                </a:solidFill>
                <a:effectLst/>
                <a:latin typeface="+mn-lt"/>
                <a:ea typeface="+mn-ea"/>
                <a:cs typeface="+mn-cs"/>
              </a:rPr>
              <a:t>, </a:t>
            </a:r>
            <a:r>
              <a:rPr lang="en-US" sz="1100" b="0" i="1" kern="1200" dirty="0">
                <a:solidFill>
                  <a:schemeClr val="tx1"/>
                </a:solidFill>
                <a:effectLst/>
                <a:latin typeface="+mn-lt"/>
                <a:ea typeface="+mn-ea"/>
                <a:cs typeface="+mn-cs"/>
              </a:rPr>
              <a:t>3</a:t>
            </a:r>
            <a:r>
              <a:rPr lang="en-US" sz="1100" b="0" i="0" kern="1200" dirty="0">
                <a:solidFill>
                  <a:schemeClr val="tx1"/>
                </a:solidFill>
                <a:effectLst/>
                <a:latin typeface="+mn-lt"/>
                <a:ea typeface="+mn-ea"/>
                <a:cs typeface="+mn-cs"/>
              </a:rPr>
              <a:t>(1), e8-e21.</a:t>
            </a:r>
          </a:p>
          <a:p>
            <a:pPr marL="227013" indent="-227013"/>
            <a:endParaRPr lang="en-US" sz="1100" dirty="0"/>
          </a:p>
          <a:p>
            <a:pPr marL="227013" indent="-227013"/>
            <a:r>
              <a:rPr lang="en-US" sz="1100" b="1" dirty="0"/>
              <a:t>IMAGE CREDIT: </a:t>
            </a:r>
            <a:r>
              <a:rPr lang="en-US" sz="1100" dirty="0"/>
              <a:t>Image copied from the cited reference.</a:t>
            </a:r>
          </a:p>
          <a:p>
            <a:pPr marL="227013" indent="-227013"/>
            <a:endParaRPr lang="en-US" sz="1100" dirty="0"/>
          </a:p>
          <a:p>
            <a:pPr marL="227013" marR="0" lvl="0" indent="-227013" algn="l" defTabSz="914400" rtl="0" eaLnBrk="1" fontAlgn="auto" latinLnBrk="0" hangingPunct="1">
              <a:lnSpc>
                <a:spcPct val="100000"/>
              </a:lnSpc>
              <a:spcBef>
                <a:spcPts val="0"/>
              </a:spcBef>
              <a:spcAft>
                <a:spcPts val="0"/>
              </a:spcAft>
              <a:buClrTx/>
              <a:buSzTx/>
              <a:buFontTx/>
              <a:buNone/>
              <a:tabLst/>
              <a:defRPr/>
            </a:pPr>
            <a:r>
              <a:rPr lang="en-US" sz="1100" b="1" dirty="0"/>
              <a:t>Slide Credit: </a:t>
            </a:r>
            <a:r>
              <a:rPr lang="en-US" sz="1100" dirty="0"/>
              <a:t>Pacific Southwest Addiction Technology Transfer Center Network.  Compassion Fatigue and the Behavioral Health Workforce Curriculum Infusion Package. https://</a:t>
            </a:r>
            <a:r>
              <a:rPr lang="en-US" sz="1100" dirty="0" err="1"/>
              <a:t>uclaisap.org</a:t>
            </a:r>
            <a:r>
              <a:rPr lang="en-US" sz="1100" dirty="0"/>
              <a:t>/html2/compassion-fatigue-behavioral-workforce-</a:t>
            </a:r>
            <a:r>
              <a:rPr lang="en-US" sz="1100" dirty="0" err="1"/>
              <a:t>cip.html</a:t>
            </a:r>
            <a:endParaRPr lang="en-US" sz="1100" dirty="0"/>
          </a:p>
          <a:p>
            <a:pPr marL="227013" indent="-227013"/>
            <a:endParaRPr lang="en-US" sz="1100" dirty="0"/>
          </a:p>
        </p:txBody>
      </p:sp>
      <p:sp>
        <p:nvSpPr>
          <p:cNvPr id="4" name="Slide Number Placeholder 3"/>
          <p:cNvSpPr>
            <a:spLocks noGrp="1"/>
          </p:cNvSpPr>
          <p:nvPr>
            <p:ph type="sldNum" sz="quarter" idx="10"/>
          </p:nvPr>
        </p:nvSpPr>
        <p:spPr/>
        <p:txBody>
          <a:bodyPr/>
          <a:lstStyle/>
          <a:p>
            <a:fld id="{01357F33-E925-4A97-A6BC-37C23069B335}" type="slidenum">
              <a:rPr lang="en-US" smtClean="0"/>
              <a:t>16</a:t>
            </a:fld>
            <a:endParaRPr lang="en-US"/>
          </a:p>
        </p:txBody>
      </p:sp>
    </p:spTree>
    <p:extLst>
      <p:ext uri="{BB962C8B-B14F-4D97-AF65-F5344CB8AC3E}">
        <p14:creationId xmlns:p14="http://schemas.microsoft.com/office/powerpoint/2010/main" val="1192269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 </a:t>
            </a:r>
            <a:r>
              <a:rPr lang="en-US" sz="1100" dirty="0"/>
              <a:t>COMPASSION FATIGUE</a:t>
            </a:r>
          </a:p>
          <a:p>
            <a:endParaRPr lang="en-US" sz="1100" dirty="0"/>
          </a:p>
          <a:p>
            <a:r>
              <a:rPr lang="en-US" sz="1100" b="1" dirty="0"/>
              <a:t>READ</a:t>
            </a:r>
            <a:r>
              <a:rPr lang="en-US" sz="1100" dirty="0"/>
              <a:t> slide</a:t>
            </a:r>
          </a:p>
          <a:p>
            <a:r>
              <a:rPr lang="en-US" sz="1100" dirty="0"/>
              <a:t>Ask students to express/discuss their reactions. Practitioners suffering from compassion fatigue can have less compassion and empathy for their patients/clients, which can make them less effective and negatively impact their job satisfaction.  </a:t>
            </a:r>
          </a:p>
          <a:p>
            <a:endParaRPr lang="en-US" sz="1100" dirty="0"/>
          </a:p>
          <a:p>
            <a:r>
              <a:rPr lang="en-US" sz="1100" b="1" dirty="0"/>
              <a:t>Reference:</a:t>
            </a:r>
            <a:endParaRPr lang="en-US" sz="1100" dirty="0"/>
          </a:p>
          <a:p>
            <a:r>
              <a:rPr lang="en-US" sz="1100" dirty="0" err="1"/>
              <a:t>Figley</a:t>
            </a:r>
            <a:r>
              <a:rPr lang="en-US" sz="1100" dirty="0"/>
              <a:t> Institute. (2012). </a:t>
            </a:r>
            <a:r>
              <a:rPr lang="en-US" sz="1100" i="1" dirty="0"/>
              <a:t>Basics of Compassion Fatigue</a:t>
            </a:r>
            <a:r>
              <a:rPr lang="en-US" sz="1100" dirty="0"/>
              <a:t>. New Orleans,</a:t>
            </a:r>
            <a:r>
              <a:rPr lang="en-US" sz="1100" baseline="0" dirty="0"/>
              <a:t> LA: Author. </a:t>
            </a:r>
            <a:r>
              <a:rPr lang="en-US" sz="1100" dirty="0"/>
              <a:t>Available at: </a:t>
            </a:r>
            <a:r>
              <a:rPr lang="en-US" sz="1100" dirty="0">
                <a:hlinkClick r:id="rId3"/>
              </a:rPr>
              <a:t>http://www.figleyinstitute.com/documents/Workbook_AMEDD_SanAntonio_2012July20_RevAugust2013.pdf</a:t>
            </a:r>
            <a:r>
              <a:rPr lang="en-US" sz="1100" dirty="0"/>
              <a:t>.</a:t>
            </a:r>
          </a:p>
          <a:p>
            <a:endParaRPr lang="en-US" sz="1100" dirty="0"/>
          </a:p>
          <a:p>
            <a:r>
              <a:rPr lang="en-US" sz="1100" b="1" dirty="0"/>
              <a:t>IMAGE CREDIT: </a:t>
            </a:r>
            <a:r>
              <a:rPr lang="en-US" sz="1100" dirty="0"/>
              <a:t>Shutterstock (purchased image).</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Slide Credit: </a:t>
            </a:r>
            <a:r>
              <a:rPr lang="en-US" sz="1100" dirty="0"/>
              <a:t>Pacific Southwest Addiction Technology Transfer Center Network.  Compassion Fatigue and the Behavioral Health Workforce Curriculum Infusion Package. https://</a:t>
            </a:r>
            <a:r>
              <a:rPr lang="en-US" sz="1100" dirty="0" err="1"/>
              <a:t>uclaisap.org</a:t>
            </a:r>
            <a:r>
              <a:rPr lang="en-US" sz="1100" dirty="0"/>
              <a:t>/html2/compassion-fatigue-behavioral-workforce-</a:t>
            </a:r>
            <a:r>
              <a:rPr lang="en-US" sz="1100" dirty="0" err="1"/>
              <a:t>cip.html</a:t>
            </a:r>
            <a:endParaRPr lang="en-US" sz="1100" dirty="0"/>
          </a:p>
          <a:p>
            <a:endParaRPr lang="en-US" sz="1100"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57F33-E925-4A97-A6BC-37C23069B3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285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 </a:t>
            </a:r>
            <a:r>
              <a:rPr lang="en-US" sz="1100" dirty="0"/>
              <a:t>COMPASSION FATIGUE</a:t>
            </a:r>
          </a:p>
          <a:p>
            <a:endParaRPr lang="en-US" sz="1100" dirty="0"/>
          </a:p>
          <a:p>
            <a:r>
              <a:rPr lang="en-US" sz="1100" dirty="0"/>
              <a:t>Self-care plans have been found to be helpful in preventing compassion fatigue. Parts 3 and 4 of the Compassion Fatigue Curriculum</a:t>
            </a:r>
            <a:r>
              <a:rPr lang="en-US" sz="1100" baseline="0" dirty="0"/>
              <a:t> Infusion Package (cited below) </a:t>
            </a:r>
            <a:r>
              <a:rPr lang="en-US" sz="1100" dirty="0"/>
              <a:t>provide more in-depth information regarding self-care and self-care plans. Remind students of the importance of behavioral health professionals remaining focused on self-care and wellness. (Additional</a:t>
            </a:r>
            <a:r>
              <a:rPr lang="en-US" sz="1100" baseline="0" dirty="0"/>
              <a:t> </a:t>
            </a:r>
            <a:r>
              <a:rPr lang="en-US" sz="1100" dirty="0"/>
              <a:t>Self-care resources are provided as a companion to</a:t>
            </a:r>
            <a:r>
              <a:rPr lang="en-US" sz="1100" baseline="0" dirty="0"/>
              <a:t> this product</a:t>
            </a:r>
            <a:r>
              <a:rPr lang="en-US" sz="1100" dirty="0"/>
              <a:t>)</a:t>
            </a:r>
          </a:p>
          <a:p>
            <a:endParaRPr lang="en-US" sz="1100" dirty="0"/>
          </a:p>
          <a:p>
            <a:r>
              <a:rPr lang="en-US" sz="1100" b="1" dirty="0"/>
              <a:t>Reference:</a:t>
            </a:r>
          </a:p>
          <a:p>
            <a:r>
              <a:rPr lang="en-US" sz="1100" dirty="0"/>
              <a:t>Newell, J.M., &amp; MacNeil, G.A. (2010). Professional burnout, vicarious trauma, secondary traumatic stress, and compassion fatigue: A review of theoretical terms, risk factors, and preventive methods for clinicians and researchers. </a:t>
            </a:r>
            <a:r>
              <a:rPr lang="en-US" sz="1100" i="1" dirty="0"/>
              <a:t>Best Practices in</a:t>
            </a:r>
            <a:r>
              <a:rPr lang="en-US" sz="1100" i="1" baseline="0" dirty="0"/>
              <a:t> </a:t>
            </a:r>
            <a:r>
              <a:rPr lang="en-US" sz="1100" i="1" dirty="0"/>
              <a:t>Mental Health, 6</a:t>
            </a:r>
            <a:r>
              <a:rPr lang="en-US" sz="1100" dirty="0"/>
              <a:t>(2), 57-68.</a:t>
            </a:r>
          </a:p>
          <a:p>
            <a:endParaRPr lang="en-US" sz="1100" dirty="0"/>
          </a:p>
          <a:p>
            <a:r>
              <a:rPr lang="en-US" sz="1100" b="1" dirty="0"/>
              <a:t>IMAGE CREDIT: </a:t>
            </a:r>
            <a:r>
              <a:rPr lang="en-US" sz="1100" dirty="0"/>
              <a:t>Shutterstock (purchased image).</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Slide Credit: </a:t>
            </a:r>
            <a:r>
              <a:rPr lang="en-US" sz="1100" dirty="0"/>
              <a:t>Pacific Southwest Addiction Technology Transfer Center Network.  Compassion Fatigue and the Behavioral Health Workforce Curriculum Infusion Package. https://</a:t>
            </a:r>
            <a:r>
              <a:rPr lang="en-US" sz="1100" dirty="0" err="1"/>
              <a:t>uclaisap.org</a:t>
            </a:r>
            <a:r>
              <a:rPr lang="en-US" sz="1100" dirty="0"/>
              <a:t>/html2/compassion-fatigue-behavioral-workforce-</a:t>
            </a:r>
            <a:r>
              <a:rPr lang="en-US" sz="1100" dirty="0" err="1"/>
              <a:t>cip.html</a:t>
            </a:r>
            <a:endParaRPr lang="en-US" sz="1100" dirty="0"/>
          </a:p>
          <a:p>
            <a:endParaRPr lang="en-US" sz="11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57F33-E925-4A97-A6BC-37C23069B3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020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t>SUBJECT MATTER: </a:t>
            </a:r>
            <a:r>
              <a:rPr lang="en-US" sz="1100" dirty="0"/>
              <a:t>COMPASSION FATIGUE</a:t>
            </a:r>
          </a:p>
          <a:p>
            <a:pPr marL="0" indent="0">
              <a:buFont typeface="Arial" panose="020B0604020202020204" pitchFamily="34" charset="0"/>
              <a:buNone/>
            </a:pPr>
            <a:endParaRPr lang="en-US" sz="1100" b="0" dirty="0"/>
          </a:p>
          <a:p>
            <a:pPr marL="0" indent="0">
              <a:buFont typeface="Arial" panose="020B0604020202020204" pitchFamily="34" charset="0"/>
              <a:buNone/>
            </a:pPr>
            <a:r>
              <a:rPr lang="en-US" sz="1100" b="0" dirty="0"/>
              <a:t>Let’s take a look at Empathy Based Stress that can show as Compassion Fatigue.</a:t>
            </a:r>
          </a:p>
          <a:p>
            <a:pPr marL="0" indent="0">
              <a:buFont typeface="Arial" panose="020B0604020202020204" pitchFamily="34" charset="0"/>
              <a:buNone/>
            </a:pPr>
            <a:endParaRPr lang="en-US" sz="1100" b="1" dirty="0"/>
          </a:p>
          <a:p>
            <a:pPr marL="0" indent="0">
              <a:buFont typeface="Arial" panose="020B0604020202020204" pitchFamily="34" charset="0"/>
              <a:buNone/>
            </a:pPr>
            <a:r>
              <a:rPr lang="en-US" sz="1100" b="1" dirty="0"/>
              <a:t>First let's begin by learning what Compassion Satisfaction is.</a:t>
            </a:r>
          </a:p>
          <a:p>
            <a:pPr marL="0" indent="0">
              <a:buFont typeface="Arial" panose="020B0604020202020204" pitchFamily="34" charset="0"/>
              <a:buNone/>
            </a:pPr>
            <a:r>
              <a:rPr lang="en-US" sz="1100" b="1" dirty="0"/>
              <a:t>    Compassion satisfaction is about the pleasure you get from being able to do your work well. </a:t>
            </a:r>
          </a:p>
          <a:p>
            <a:pPr marL="0" indent="0">
              <a:buFont typeface="Arial" panose="020B0604020202020204" pitchFamily="34" charset="0"/>
              <a:buNone/>
            </a:pPr>
            <a:endParaRPr lang="en-US" sz="1100" b="1" dirty="0"/>
          </a:p>
          <a:p>
            <a:pPr marL="0" indent="0">
              <a:buFont typeface="Arial" panose="020B0604020202020204" pitchFamily="34" charset="0"/>
              <a:buNone/>
            </a:pPr>
            <a:r>
              <a:rPr lang="en-US" sz="1100" dirty="0"/>
              <a:t>For example, you may feel like it is a pleasure to help others through your work. You may feel positively about your colleagues or your ability to contribute to the work setting or even the greater good of society. </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b="1" dirty="0"/>
              <a:t>Reference:</a:t>
            </a:r>
          </a:p>
          <a:p>
            <a:pPr marL="0" indent="0">
              <a:buFont typeface="Arial" panose="020B0604020202020204" pitchFamily="34" charset="0"/>
              <a:buNone/>
            </a:pPr>
            <a:r>
              <a:rPr lang="en-US" sz="1100" dirty="0"/>
              <a:t>Middleton, J. (2015). Addressing secondary trauma and compassion fatigue in work with older veterans: An ethical imperative. </a:t>
            </a:r>
            <a:r>
              <a:rPr lang="en-US" sz="1100" i="1" dirty="0"/>
              <a:t>Ageing Life Care Journal, 5</a:t>
            </a:r>
            <a:r>
              <a:rPr lang="en-US" sz="1100" dirty="0"/>
              <a:t>, 1-8.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70B0B6-4A54-0944-91E3-FECC2ED21D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0201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dirty="0">
                <a:solidFill>
                  <a:srgbClr val="000000"/>
                </a:solidFill>
                <a:effectLst/>
                <a:latin typeface="Calibri" panose="020F0502020204030204" pitchFamily="34" charset="0"/>
              </a:rPr>
              <a:t>Compassion Fatigue </a:t>
            </a:r>
            <a:r>
              <a:rPr lang="en-US" sz="1800" b="0" i="0" u="none" strike="noStrike" dirty="0">
                <a:solidFill>
                  <a:srgbClr val="000000"/>
                </a:solidFill>
                <a:effectLst/>
                <a:latin typeface="Calibri" panose="020F0502020204030204" pitchFamily="34" charset="0"/>
              </a:rPr>
              <a:t>provides a comprehensive exploration of compassion fatigue and the critical importance of self-awareness in managing its effects. Additionally, the course will examine the impact of substance use on individuals, families, and communities, fostering an understanding of the multifaceted consequences.  </a:t>
            </a:r>
            <a:r>
              <a:rPr lang="en-US" sz="1800" b="0" i="0" u="none" strike="noStrike" dirty="0">
                <a:solidFill>
                  <a:srgbClr val="000000"/>
                </a:solidFill>
                <a:effectLst/>
                <a:latin typeface="Calibri" panose="020F0502020204030204" pitchFamily="34" charset="0"/>
                <a:cs typeface="Calibri"/>
              </a:rPr>
              <a:t>Compassion Fatigue focuses </a:t>
            </a:r>
            <a:r>
              <a:rPr lang="en-US" sz="1800" b="0" i="0" u="none" strike="noStrike" dirty="0">
                <a:solidFill>
                  <a:srgbClr val="000000"/>
                </a:solidFill>
                <a:effectLst/>
                <a:latin typeface="Calibri" panose="020F0502020204030204" pitchFamily="34" charset="0"/>
              </a:rPr>
              <a:t>on exploring effective strategies to overcome compassion fatigue experienced by human services professionals. Participants will gain a deep understanding of compassion fatigue, and emphasize the importance of self-care, setting boundaries, and fostering resilience as key elements in overcoming compassion fatigue. Participants will develop a comprehensive understanding of compassion fatigue, which manifests as emotional exhaustion, decreased empathy, and a sense of overwhelm among individuals in helping professions. This course will provide evidence-based strategies for self-care, boundary-setting, and building resilience as preventive measures against compassion fatigue.  Participants will gain a deep understanding of the unique emotional challenges faced by professionals in these demanding fields. </a:t>
            </a:r>
            <a:endParaRPr lang="en-US" dirty="0">
              <a:cs typeface="Calibri"/>
            </a:endParaRPr>
          </a:p>
          <a:p>
            <a:endParaRPr lang="en-US" dirty="0">
              <a:cs typeface="Calibri"/>
            </a:endParaRPr>
          </a:p>
          <a:p>
            <a:r>
              <a:rPr lang="en-US" sz="1100" dirty="0"/>
              <a:t>Each slide contains detailed notes for the trainer to provide guidance in effectively presenting the content, as necessary. Full citations for the content are included in the notes for each slide. </a:t>
            </a:r>
            <a:endParaRPr lang="en-US" sz="1100"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7E9730A5-E118-DD43-8C03-06ED1FCE0900}" type="slidenum">
              <a:rPr lang="en-US" smtClean="0"/>
              <a:t>2</a:t>
            </a:fld>
            <a:endParaRPr lang="en-US"/>
          </a:p>
        </p:txBody>
      </p:sp>
    </p:spTree>
    <p:extLst>
      <p:ext uri="{BB962C8B-B14F-4D97-AF65-F5344CB8AC3E}">
        <p14:creationId xmlns:p14="http://schemas.microsoft.com/office/powerpoint/2010/main" val="1206292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SUBJECT MATTER: </a:t>
            </a:r>
            <a:r>
              <a:rPr lang="en-US" sz="1100" dirty="0"/>
              <a:t>COMPASSION FATIGUE</a:t>
            </a:r>
          </a:p>
          <a:p>
            <a:endParaRPr lang="en-US" sz="1100" b="1" dirty="0"/>
          </a:p>
          <a:p>
            <a:r>
              <a:rPr lang="en-US" sz="1100" b="1" dirty="0"/>
              <a:t>Read</a:t>
            </a:r>
            <a:r>
              <a:rPr lang="en-US" sz="1100" dirty="0"/>
              <a:t> slide</a:t>
            </a:r>
          </a:p>
          <a:p>
            <a:endParaRPr lang="en-US" sz="1100" dirty="0"/>
          </a:p>
          <a:p>
            <a:r>
              <a:rPr lang="en-US" sz="1100" b="1" dirty="0"/>
              <a:t>Reference: </a:t>
            </a:r>
            <a:r>
              <a:rPr lang="en-US" sz="1100" b="0" i="0" u="none" strike="noStrike" dirty="0">
                <a:solidFill>
                  <a:srgbClr val="000000"/>
                </a:solidFill>
                <a:effectLst/>
                <a:latin typeface="Calibri" panose="020F0502020204030204" pitchFamily="34" charset="0"/>
              </a:rPr>
              <a:t>Cocker, F., &amp; Joss, N. (2016). Compassion Fatigue among Healthcare, Emergency and Community Service Workers: A Systematic Review. </a:t>
            </a:r>
            <a:r>
              <a:rPr lang="en-US" sz="1100" b="0" i="1" u="none" strike="noStrike" dirty="0">
                <a:solidFill>
                  <a:srgbClr val="000000"/>
                </a:solidFill>
                <a:effectLst/>
                <a:latin typeface="Calibri" panose="020F0502020204030204" pitchFamily="34" charset="0"/>
              </a:rPr>
              <a:t>International journal of environmental research and public health</a:t>
            </a:r>
            <a:r>
              <a:rPr lang="en-US" sz="1100" b="0" i="0" u="none" strike="noStrike" dirty="0">
                <a:solidFill>
                  <a:srgbClr val="000000"/>
                </a:solidFill>
                <a:effectLst/>
                <a:latin typeface="Calibri" panose="020F0502020204030204" pitchFamily="34" charset="0"/>
              </a:rPr>
              <a:t>, </a:t>
            </a:r>
            <a:r>
              <a:rPr lang="en-US" sz="1100" b="0" i="1" u="none" strike="noStrike" dirty="0">
                <a:solidFill>
                  <a:srgbClr val="000000"/>
                </a:solidFill>
                <a:effectLst/>
                <a:latin typeface="Calibri" panose="020F0502020204030204" pitchFamily="34" charset="0"/>
              </a:rPr>
              <a:t>13</a:t>
            </a:r>
            <a:r>
              <a:rPr lang="en-US" sz="1100" b="0" i="0" u="none" strike="noStrike" dirty="0">
                <a:solidFill>
                  <a:srgbClr val="000000"/>
                </a:solidFill>
                <a:effectLst/>
                <a:latin typeface="Calibri" panose="020F0502020204030204" pitchFamily="34" charset="0"/>
              </a:rPr>
              <a:t>(6), 618. https://doi.org/10.3390/ijerph13060618</a:t>
            </a:r>
            <a:r>
              <a:rPr lang="en-US" sz="1100" b="0" i="0" dirty="0">
                <a:solidFill>
                  <a:srgbClr val="000000"/>
                </a:solidFill>
                <a:effectLst/>
                <a:latin typeface="Calibri" panose="020F0502020204030204" pitchFamily="34" charset="0"/>
              </a:rPr>
              <a:t>​</a:t>
            </a:r>
            <a:r>
              <a:rPr lang="en-US" sz="1100" b="1" dirty="0"/>
              <a:t>​</a:t>
            </a:r>
          </a:p>
        </p:txBody>
      </p:sp>
      <p:sp>
        <p:nvSpPr>
          <p:cNvPr id="4" name="Slide Number Placeholder 3"/>
          <p:cNvSpPr>
            <a:spLocks noGrp="1"/>
          </p:cNvSpPr>
          <p:nvPr>
            <p:ph type="sldNum" sz="quarter" idx="5"/>
          </p:nvPr>
        </p:nvSpPr>
        <p:spPr/>
        <p:txBody>
          <a:bodyPr/>
          <a:lstStyle/>
          <a:p>
            <a:fld id="{7E9730A5-E118-DD43-8C03-06ED1FCE0900}" type="slidenum">
              <a:rPr lang="en-US" smtClean="0"/>
              <a:t>20</a:t>
            </a:fld>
            <a:endParaRPr lang="en-US"/>
          </a:p>
        </p:txBody>
      </p:sp>
    </p:spTree>
    <p:extLst>
      <p:ext uri="{BB962C8B-B14F-4D97-AF65-F5344CB8AC3E}">
        <p14:creationId xmlns:p14="http://schemas.microsoft.com/office/powerpoint/2010/main" val="769255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 </a:t>
            </a:r>
            <a:r>
              <a:rPr lang="en-US" sz="1100" dirty="0"/>
              <a:t>COMPASSION FATIGUE</a:t>
            </a:r>
          </a:p>
          <a:p>
            <a:endParaRPr lang="en-US" sz="1100" dirty="0"/>
          </a:p>
          <a:p>
            <a:r>
              <a:rPr lang="en-US" sz="1100" dirty="0"/>
              <a:t>This slide is an overview of Compassion Fatigue Symptoms.</a:t>
            </a:r>
          </a:p>
          <a:p>
            <a:endParaRPr lang="en-US" sz="1100" dirty="0"/>
          </a:p>
          <a:p>
            <a:r>
              <a:rPr lang="en-US" sz="1100" b="1" dirty="0"/>
              <a:t>READ</a:t>
            </a:r>
            <a:r>
              <a:rPr lang="en-US" sz="1100" dirty="0"/>
              <a:t> slide to students. Propose a discussion with the students about what would their warning signs include if/when they reach compassion fatigue.</a:t>
            </a:r>
          </a:p>
          <a:p>
            <a:endParaRPr lang="en-US" sz="1100" dirty="0"/>
          </a:p>
          <a:p>
            <a:r>
              <a:rPr lang="en-US" sz="1100" b="1" dirty="0"/>
              <a:t>Reference:</a:t>
            </a:r>
          </a:p>
          <a:p>
            <a:pPr rtl="0" fontAlgn="base"/>
            <a:r>
              <a:rPr lang="en-US" sz="1100" b="0" i="0" kern="1200" dirty="0">
                <a:solidFill>
                  <a:schemeClr val="tx1"/>
                </a:solidFill>
                <a:effectLst/>
                <a:latin typeface="+mn-lt"/>
                <a:ea typeface="+mn-ea"/>
                <a:cs typeface="+mn-cs"/>
              </a:rPr>
              <a:t>Brown, H., PhD. (2022, October 4). </a:t>
            </a:r>
            <a:r>
              <a:rPr lang="en-US" sz="1100" b="0" i="1" kern="1200" dirty="0">
                <a:solidFill>
                  <a:schemeClr val="tx1"/>
                </a:solidFill>
                <a:effectLst/>
                <a:latin typeface="+mn-lt"/>
                <a:ea typeface="+mn-ea"/>
                <a:cs typeface="+mn-cs"/>
              </a:rPr>
              <a:t>What Is Compassion Fatigue? 24 Causes &amp; Symptoms Explained</a:t>
            </a:r>
            <a:r>
              <a:rPr lang="en-US" sz="1100" b="0" i="0" kern="1200" dirty="0">
                <a:solidFill>
                  <a:schemeClr val="tx1"/>
                </a:solidFill>
                <a:effectLst/>
                <a:latin typeface="+mn-lt"/>
                <a:ea typeface="+mn-ea"/>
                <a:cs typeface="+mn-cs"/>
              </a:rPr>
              <a:t>. PositivePsychology.com. </a:t>
            </a:r>
            <a:r>
              <a:rPr lang="en-US" sz="1100" b="0" i="0" u="sng" strike="noStrike" kern="1200" dirty="0">
                <a:solidFill>
                  <a:schemeClr val="tx1"/>
                </a:solidFill>
                <a:effectLst/>
                <a:latin typeface="+mn-lt"/>
                <a:ea typeface="+mn-ea"/>
                <a:cs typeface="+mn-cs"/>
                <a:hlinkClick r:id="rId3"/>
              </a:rPr>
              <a:t>https://positivepsychology.com/compassion-fatigue/</a:t>
            </a:r>
            <a:r>
              <a:rPr lang="en-US" sz="1100" b="0" i="0" kern="1200" dirty="0">
                <a:solidFill>
                  <a:schemeClr val="tx1"/>
                </a:solidFill>
                <a:effectLst/>
                <a:latin typeface="+mn-lt"/>
                <a:ea typeface="+mn-ea"/>
                <a:cs typeface="+mn-cs"/>
              </a:rPr>
              <a:t> </a:t>
            </a:r>
          </a:p>
          <a:p>
            <a:pPr rtl="0" fontAlgn="base"/>
            <a:r>
              <a:rPr lang="en-US" sz="1100" b="0" i="0" kern="1200" dirty="0">
                <a:solidFill>
                  <a:schemeClr val="tx1"/>
                </a:solidFill>
                <a:effectLst/>
                <a:latin typeface="+mn-lt"/>
                <a:ea typeface="+mn-ea"/>
                <a:cs typeface="+mn-cs"/>
              </a:rPr>
              <a:t>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730A5-E118-DD43-8C03-06ED1FCE09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8430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 </a:t>
            </a:r>
            <a:r>
              <a:rPr lang="en-US" sz="1100" dirty="0"/>
              <a:t>COMPASSION FATIGUE</a:t>
            </a:r>
          </a:p>
          <a:p>
            <a:endParaRPr lang="en-US" sz="1100" dirty="0"/>
          </a:p>
          <a:p>
            <a:r>
              <a:rPr lang="en-US" sz="1100" dirty="0"/>
              <a:t>This video introduces 3 ways to reduce compassion fatigue for helpers.</a:t>
            </a:r>
          </a:p>
          <a:p>
            <a:endParaRPr lang="en-US" sz="1100" dirty="0"/>
          </a:p>
          <a:p>
            <a:r>
              <a:rPr lang="en-US" sz="1100" b="1" dirty="0"/>
              <a:t>[WATCH video]</a:t>
            </a:r>
          </a:p>
          <a:p>
            <a:r>
              <a:rPr lang="en-US" sz="1100" dirty="0" err="1"/>
              <a:t>Youtube</a:t>
            </a:r>
            <a:r>
              <a:rPr lang="en-US" sz="1100" dirty="0"/>
              <a:t>: https://</a:t>
            </a:r>
            <a:r>
              <a:rPr lang="en-US" sz="1100" dirty="0" err="1"/>
              <a:t>youtu.be</a:t>
            </a:r>
            <a:r>
              <a:rPr lang="en-US" sz="1100" dirty="0"/>
              <a:t>/8jJqOp1EvA8 (6:03 minutes)</a:t>
            </a:r>
          </a:p>
          <a:p>
            <a:endParaRPr lang="en-US" sz="1100" dirty="0"/>
          </a:p>
          <a:p>
            <a:r>
              <a:rPr lang="en-US" sz="1100" b="1" dirty="0"/>
              <a:t>Discussion:</a:t>
            </a:r>
          </a:p>
          <a:p>
            <a:r>
              <a:rPr lang="en-US" sz="1100" dirty="0"/>
              <a:t>How will you know if your job is contributing to compassion fatigue?</a:t>
            </a:r>
          </a:p>
          <a:p>
            <a:r>
              <a:rPr lang="en-US" sz="1100" dirty="0"/>
              <a:t>What hobbies keep you feeling pleasure and disconnect from your work?</a:t>
            </a:r>
          </a:p>
          <a:p>
            <a:endParaRPr lang="en-US" sz="1100" dirty="0"/>
          </a:p>
          <a:p>
            <a:r>
              <a:rPr lang="en-US" sz="1100" b="1" dirty="0"/>
              <a:t>Reference: </a:t>
            </a:r>
            <a:r>
              <a:rPr lang="en-US" sz="1100" dirty="0"/>
              <a:t>3 Ways To Reduce Compassion Fatigue | Solution Focused Universe, May 8, 2022, SFBT Moments Volume 291. https://www.youtube.com/watch?v=8jJqOp1EvA8</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730A5-E118-DD43-8C03-06ED1FCE09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8486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 </a:t>
            </a:r>
            <a:r>
              <a:rPr lang="en-US" sz="1100" dirty="0"/>
              <a:t>COMPASSION FATIGUE</a:t>
            </a:r>
          </a:p>
          <a:p>
            <a:endParaRPr lang="en-US" sz="1100" dirty="0"/>
          </a:p>
          <a:p>
            <a:r>
              <a:rPr lang="en-US" sz="1100" dirty="0"/>
              <a:t>The next two slides introduce the concept of the occupational hazards associated with behavioral health professions. This is a quote from the Bride article.</a:t>
            </a:r>
          </a:p>
          <a:p>
            <a:endParaRPr lang="en-US" sz="1100" dirty="0"/>
          </a:p>
          <a:p>
            <a:r>
              <a:rPr lang="en-US" sz="1100" b="1" dirty="0"/>
              <a:t>Reference:</a:t>
            </a:r>
          </a:p>
          <a:p>
            <a:pPr marL="231775" indent="-231775"/>
            <a:r>
              <a:rPr lang="en-US" sz="1100" dirty="0"/>
              <a:t>Bride, B.E., </a:t>
            </a:r>
            <a:r>
              <a:rPr lang="en-US" sz="1100" dirty="0" err="1"/>
              <a:t>Radney</a:t>
            </a:r>
            <a:r>
              <a:rPr lang="en-US" sz="1100" dirty="0"/>
              <a:t>, M., &amp; Figley, C.R. (2007). Measuring compassion fatigue. </a:t>
            </a:r>
            <a:r>
              <a:rPr lang="en-US" sz="1100" i="1" dirty="0"/>
              <a:t>Clinical Social Work Journal, 35</a:t>
            </a:r>
            <a:r>
              <a:rPr lang="en-US" sz="1100" dirty="0"/>
              <a:t>, 155-163.</a:t>
            </a:r>
          </a:p>
          <a:p>
            <a:endParaRPr lang="en-US" dirty="0"/>
          </a:p>
          <a:p>
            <a:r>
              <a:rPr lang="en-US" sz="1100" b="1" dirty="0"/>
              <a:t>IMAGE CREDIT: </a:t>
            </a:r>
            <a:r>
              <a:rPr lang="en-US" sz="1100" dirty="0"/>
              <a:t>Shutterstock (purchased image).</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Slide Credit: </a:t>
            </a:r>
            <a:r>
              <a:rPr lang="en-US" sz="1100" dirty="0"/>
              <a:t>Pacific Southwest Addiction Technology Transfer Center Network.  Compassion Fatigue and the Behavioral Health Workforce Curriculum Infusion Package. https://</a:t>
            </a:r>
            <a:r>
              <a:rPr lang="en-US" sz="1100" dirty="0" err="1"/>
              <a:t>uclaisap.org</a:t>
            </a:r>
            <a:r>
              <a:rPr lang="en-US" sz="1100" dirty="0"/>
              <a:t>/html2/compassion-fatigue-behavioral-workforce-</a:t>
            </a:r>
            <a:r>
              <a:rPr lang="en-US" sz="1100" dirty="0" err="1"/>
              <a:t>cip.html</a:t>
            </a:r>
            <a:endParaRPr lang="en-US" sz="1100" dirty="0"/>
          </a:p>
          <a:p>
            <a:endParaRPr lang="en-US" sz="11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57F33-E925-4A97-A6BC-37C23069B3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352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8331" y="4315487"/>
            <a:ext cx="5401337" cy="3600450"/>
          </a:xfrm>
        </p:spPr>
        <p:txBody>
          <a:bodyPr/>
          <a:lstStyle/>
          <a:p>
            <a:r>
              <a:rPr lang="en-US" sz="1100" b="1" dirty="0"/>
              <a:t>SUBJECT MATTER: </a:t>
            </a:r>
            <a:r>
              <a:rPr lang="en-US" sz="1100" dirty="0"/>
              <a:t>COMPASSION FATIGUE</a:t>
            </a:r>
          </a:p>
          <a:p>
            <a:endParaRPr lang="en-US" sz="1100" dirty="0"/>
          </a:p>
          <a:p>
            <a:r>
              <a:rPr lang="en-US" sz="1100" dirty="0"/>
              <a:t>This slide illustrates how behavioral health professionals take on some of their clients’ pain. Ask students for their reactions to this and the previous slide, and process their reactions. For example, did they know that clinicians take in some level of their client’s pain?</a:t>
            </a:r>
          </a:p>
          <a:p>
            <a:endParaRPr lang="en-US" sz="1100" dirty="0"/>
          </a:p>
          <a:p>
            <a:r>
              <a:rPr lang="en-US" sz="1100" b="1" dirty="0"/>
              <a:t>References:</a:t>
            </a:r>
          </a:p>
          <a:p>
            <a:pPr marL="231775" indent="-231775"/>
            <a:r>
              <a:rPr lang="en-US" sz="1100" dirty="0"/>
              <a:t>Bride, B.E., </a:t>
            </a:r>
            <a:r>
              <a:rPr lang="en-US" sz="1100" dirty="0" err="1"/>
              <a:t>Radney</a:t>
            </a:r>
            <a:r>
              <a:rPr lang="en-US" sz="1100" dirty="0"/>
              <a:t>, M., &amp; Figley, C.R. (2007). Measuring compassion fatigue. </a:t>
            </a:r>
            <a:r>
              <a:rPr lang="en-US" sz="1100" i="1" dirty="0"/>
              <a:t>Clinical Social Work Journal, 35</a:t>
            </a:r>
            <a:r>
              <a:rPr lang="en-US" sz="1100" dirty="0"/>
              <a:t>, 155-163.</a:t>
            </a:r>
          </a:p>
          <a:p>
            <a:pPr marL="231775" indent="-231775"/>
            <a:endParaRPr lang="en-US" sz="1100" dirty="0"/>
          </a:p>
          <a:p>
            <a:pPr marL="231775" indent="-231775"/>
            <a:r>
              <a:rPr lang="en-US" sz="1100" dirty="0"/>
              <a:t>Newell, J.M., </a:t>
            </a:r>
            <a:r>
              <a:rPr lang="en-US" sz="1100" dirty="0" err="1"/>
              <a:t>Gardell</a:t>
            </a:r>
            <a:r>
              <a:rPr lang="en-US" sz="1100" dirty="0"/>
              <a:t>, D.N., &amp; MacNeil, G. (2016). Clinician response to client traumas: A chronological review of constructs and terminology. </a:t>
            </a:r>
            <a:r>
              <a:rPr lang="en-US" sz="1100" i="1" dirty="0"/>
              <a:t>Trauma, Violence, &amp; Abuse, 17</a:t>
            </a:r>
            <a:r>
              <a:rPr lang="en-US" sz="1100" dirty="0"/>
              <a:t>, 306-313.</a:t>
            </a:r>
          </a:p>
          <a:p>
            <a:endParaRPr lang="en-US" sz="1100" dirty="0"/>
          </a:p>
          <a:p>
            <a:r>
              <a:rPr lang="en-US" sz="1100" b="1" dirty="0"/>
              <a:t>IMAGE CREDIT: </a:t>
            </a:r>
            <a:r>
              <a:rPr lang="en-US" sz="1100" dirty="0"/>
              <a:t>Shutterstock (purchased image).</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Slide Credit</a:t>
            </a:r>
            <a:r>
              <a:rPr lang="en-US" sz="1100" dirty="0"/>
              <a:t>: Pacific Southwest Addiction Technology Transfer Center Network.  Compassion Fatigue and the Behavioral Health Workforce Curriculum Infusion Package. https://</a:t>
            </a:r>
            <a:r>
              <a:rPr lang="en-US" sz="1100" dirty="0" err="1"/>
              <a:t>uclaisap.org</a:t>
            </a:r>
            <a:r>
              <a:rPr lang="en-US" sz="1100" dirty="0"/>
              <a:t>/html2/compassion-fatigue-behavioral-workforce-</a:t>
            </a:r>
            <a:r>
              <a:rPr lang="en-US" sz="1100" dirty="0" err="1"/>
              <a:t>cip.html</a:t>
            </a:r>
            <a:endParaRPr lang="en-US" sz="1100" dirty="0"/>
          </a:p>
          <a:p>
            <a:endParaRPr lang="en-US" sz="1100"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57F33-E925-4A97-A6BC-37C23069B3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0449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8332" y="4400550"/>
            <a:ext cx="5396023" cy="3600450"/>
          </a:xfrm>
        </p:spPr>
        <p:txBody>
          <a:bodyPr/>
          <a:lstStyle/>
          <a:p>
            <a:r>
              <a:rPr lang="en-US" sz="1100" b="1" dirty="0"/>
              <a:t>SUBJECT MATTER: </a:t>
            </a:r>
            <a:r>
              <a:rPr lang="en-US" sz="1100" dirty="0"/>
              <a:t>COMPASSION FATIGUE</a:t>
            </a:r>
          </a:p>
          <a:p>
            <a:pPr>
              <a:spcAft>
                <a:spcPts val="600"/>
              </a:spcAft>
            </a:pPr>
            <a:endParaRPr lang="en-US" sz="1100" dirty="0"/>
          </a:p>
          <a:p>
            <a:pPr>
              <a:spcAft>
                <a:spcPts val="600"/>
              </a:spcAft>
            </a:pPr>
            <a:r>
              <a:rPr lang="en-US" sz="1100" dirty="0"/>
              <a:t>This slide highlights the point that, unlike other professions, behavioral health professionals and health care providers are required to use their ‘own personal psychological resources’, like kindness and empathy, to do their job. The phrase </a:t>
            </a:r>
            <a:r>
              <a:rPr lang="en-US" sz="1100" i="1" dirty="0"/>
              <a:t>just part of the job </a:t>
            </a:r>
            <a:r>
              <a:rPr lang="en-US" sz="1100" dirty="0"/>
              <a:t>does not adequately explain the clinical demands or the impact of hearing traumatic stories. This slide is a direct quote from Newell and colleagues article and should be noted by the instructor. The authors of this CIP recommend this article, as it provides one of the best overviews of compassion fatigue.</a:t>
            </a:r>
          </a:p>
          <a:p>
            <a:endParaRPr lang="en-US" sz="1100" dirty="0"/>
          </a:p>
          <a:p>
            <a:r>
              <a:rPr lang="en-US" sz="1100" b="1" dirty="0"/>
              <a:t>Reference:</a:t>
            </a:r>
          </a:p>
          <a:p>
            <a:pPr marL="231775" indent="-231775"/>
            <a:r>
              <a:rPr lang="en-US" sz="1100" dirty="0"/>
              <a:t>Newell, J.M., </a:t>
            </a:r>
            <a:r>
              <a:rPr lang="en-US" sz="1100" dirty="0" err="1"/>
              <a:t>Gardell</a:t>
            </a:r>
            <a:r>
              <a:rPr lang="en-US" sz="1100" dirty="0"/>
              <a:t>, D.N., &amp; MacNeil, G. (2016). Clinician response to client traumas: A chronological review of constructs and terminology. </a:t>
            </a:r>
            <a:r>
              <a:rPr lang="en-US" sz="1100" i="1" dirty="0"/>
              <a:t>Trauma, Violence, &amp; Abuse, 17</a:t>
            </a:r>
            <a:r>
              <a:rPr lang="en-US" sz="1100" dirty="0"/>
              <a:t>, 306-313.</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Slide Credit: </a:t>
            </a:r>
            <a:r>
              <a:rPr lang="en-US" sz="1100" dirty="0"/>
              <a:t>Pacific Southwest Addiction Technology Transfer Center Network.  Compassion Fatigue and the Behavioral Health Workforce Curriculum Infusion Package. https://</a:t>
            </a:r>
            <a:r>
              <a:rPr lang="en-US" sz="1100" dirty="0" err="1"/>
              <a:t>uclaisap.org</a:t>
            </a:r>
            <a:r>
              <a:rPr lang="en-US" sz="1100" dirty="0"/>
              <a:t>/html2/compassion-fatigue-behavioral-workforce-</a:t>
            </a:r>
            <a:r>
              <a:rPr lang="en-US" sz="1100" dirty="0" err="1"/>
              <a:t>cip.html</a:t>
            </a:r>
            <a:endParaRPr lang="en-US" sz="11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57F33-E925-4A97-A6BC-37C23069B3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91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 </a:t>
            </a:r>
            <a:r>
              <a:rPr lang="en-US" sz="1100" dirty="0"/>
              <a:t>COMPASSION FATIGUE</a:t>
            </a:r>
          </a:p>
          <a:p>
            <a:endParaRPr lang="en-US" sz="1100" dirty="0"/>
          </a:p>
          <a:p>
            <a:r>
              <a:rPr lang="en-US" sz="1100" dirty="0"/>
              <a:t>Currently, the demands of clinical practice can place behavioral health professionals and health care providers at risk to several occupational hazards/conditions of varying severity. The definitions of these stress and trauma related conditions are defined and discussed in the next four slides.</a:t>
            </a:r>
          </a:p>
          <a:p>
            <a:endParaRPr lang="en-US" sz="1100" dirty="0"/>
          </a:p>
          <a:p>
            <a:r>
              <a:rPr lang="en-US" sz="1100" b="1" dirty="0"/>
              <a:t>References:</a:t>
            </a:r>
            <a:endParaRPr lang="it-IT" sz="1100" b="1" dirty="0"/>
          </a:p>
          <a:p>
            <a:pPr marL="231775" indent="-222250"/>
            <a:r>
              <a:rPr lang="it-IT" sz="1100" dirty="0"/>
              <a:t>Adams, R.E., Boscarino, J.A.,&amp; </a:t>
            </a:r>
            <a:r>
              <a:rPr lang="it-IT" sz="1100" dirty="0" err="1"/>
              <a:t>Figley</a:t>
            </a:r>
            <a:r>
              <a:rPr lang="it-IT" sz="1100" dirty="0"/>
              <a:t>, C.R. (2006). </a:t>
            </a:r>
            <a:r>
              <a:rPr lang="it-IT" sz="1100" dirty="0" err="1"/>
              <a:t>Compassion</a:t>
            </a:r>
            <a:r>
              <a:rPr lang="it-IT" sz="1100" dirty="0"/>
              <a:t> </a:t>
            </a:r>
            <a:r>
              <a:rPr lang="it-IT" sz="1100" dirty="0" err="1"/>
              <a:t>fatigue</a:t>
            </a:r>
            <a:r>
              <a:rPr lang="it-IT" sz="1100" dirty="0"/>
              <a:t> </a:t>
            </a:r>
            <a:r>
              <a:rPr lang="en-US" sz="1100" dirty="0"/>
              <a:t>and psychological distress among social workers: A validation study. </a:t>
            </a:r>
            <a:r>
              <a:rPr lang="en-US" sz="1100" i="1" dirty="0"/>
              <a:t>American Journal of Orthopsychiatry, 76</a:t>
            </a:r>
            <a:r>
              <a:rPr lang="en-US" sz="1100" dirty="0"/>
              <a:t>, 103-108.</a:t>
            </a:r>
          </a:p>
          <a:p>
            <a:pPr marL="231775" indent="-222250"/>
            <a:endParaRPr lang="en-US" sz="1100" dirty="0"/>
          </a:p>
          <a:p>
            <a:pPr marL="231775" indent="-222250"/>
            <a:r>
              <a:rPr lang="en-US" sz="1100" dirty="0"/>
              <a:t>Bride, B.E. (2004). The impact of providing psychosocial services to traumatized populations. </a:t>
            </a:r>
            <a:r>
              <a:rPr lang="en-US" sz="1100" i="1" dirty="0"/>
              <a:t>Stress, Trauma, and Crisis: An International Journal, 7</a:t>
            </a:r>
            <a:r>
              <a:rPr lang="en-US" sz="1100" dirty="0"/>
              <a:t>, 1-18.</a:t>
            </a:r>
          </a:p>
          <a:p>
            <a:pPr marL="231775" indent="-222250"/>
            <a:endParaRPr lang="en-US" sz="1100" dirty="0"/>
          </a:p>
          <a:p>
            <a:pPr marL="231775" indent="-222250"/>
            <a:r>
              <a:rPr lang="en-US" sz="1100" dirty="0"/>
              <a:t>Bride, B.E. (2007). Secondary traumatic stress among social workers. </a:t>
            </a:r>
            <a:r>
              <a:rPr lang="en-US" sz="1100" i="1" dirty="0"/>
              <a:t>Social Work, 52</a:t>
            </a:r>
            <a:r>
              <a:rPr lang="en-US" sz="1100" dirty="0"/>
              <a:t>, 63-70.</a:t>
            </a:r>
          </a:p>
          <a:p>
            <a:pPr marL="231775" indent="-222250"/>
            <a:endParaRPr lang="en-US" sz="1100" dirty="0"/>
          </a:p>
          <a:p>
            <a:pPr marL="231775" indent="-222250"/>
            <a:r>
              <a:rPr lang="en-US" sz="1100" dirty="0"/>
              <a:t>Bride, B.E., </a:t>
            </a:r>
            <a:r>
              <a:rPr lang="en-US" sz="1100" dirty="0" err="1"/>
              <a:t>Radney</a:t>
            </a:r>
            <a:r>
              <a:rPr lang="en-US" sz="1100" dirty="0"/>
              <a:t>, M., &amp; Figley, C.R. (2007). Measuring compassion fatigue. </a:t>
            </a:r>
            <a:r>
              <a:rPr lang="en-US" sz="1100" i="1" dirty="0"/>
              <a:t>Clinical Social Work Journal, 35</a:t>
            </a:r>
            <a:r>
              <a:rPr lang="en-US" sz="1100" dirty="0"/>
              <a:t>, 155-163.</a:t>
            </a:r>
          </a:p>
          <a:p>
            <a:pPr marL="231775" indent="-222250"/>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Slide Credit: </a:t>
            </a:r>
            <a:r>
              <a:rPr lang="en-US" sz="1200" dirty="0"/>
              <a:t>Pacific Southwest Addiction Technology Transfer Center Network.  Compassion Fatigue and the Behavioral Health Workforce Curriculum Infusion Package. https://</a:t>
            </a:r>
            <a:r>
              <a:rPr lang="en-US" sz="1200" dirty="0" err="1"/>
              <a:t>uclaisap.org</a:t>
            </a:r>
            <a:r>
              <a:rPr lang="en-US" sz="1200" dirty="0"/>
              <a:t>/html2/compassion-fatigue-behavioral-workforce-</a:t>
            </a:r>
            <a:r>
              <a:rPr lang="en-US" sz="1200" dirty="0" err="1"/>
              <a:t>cip.html</a:t>
            </a:r>
            <a:endParaRPr lang="en-US" sz="1200"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57F33-E925-4A97-A6BC-37C23069B3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7035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SUBJECT MATTER: </a:t>
            </a:r>
            <a:r>
              <a:rPr lang="en-US" sz="1100" dirty="0"/>
              <a:t>COMPASSION FATIGUE</a:t>
            </a:r>
          </a:p>
          <a:p>
            <a:endParaRPr lang="en-US" sz="1100" dirty="0"/>
          </a:p>
          <a:p>
            <a:endParaRPr lang="en-US" sz="1100" dirty="0"/>
          </a:p>
          <a:p>
            <a:r>
              <a:rPr lang="en-US" sz="1100" b="1" dirty="0"/>
              <a:t>Discussion:</a:t>
            </a:r>
          </a:p>
          <a:p>
            <a:r>
              <a:rPr lang="en-US" sz="1100" dirty="0"/>
              <a:t>Use these questions to generate class participation and connection of compassion fatigue to their life.  </a:t>
            </a:r>
          </a:p>
          <a:p>
            <a:endParaRPr lang="en-US" sz="1100" dirty="0"/>
          </a:p>
          <a:p>
            <a:r>
              <a:rPr lang="en-US" sz="1100" dirty="0"/>
              <a:t>The purpose is to have students gain an awareness of compassion fatigue, the impact it has on our professional life, and how our own personal stressors can impact our work.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730A5-E118-DD43-8C03-06ED1FCE09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5038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 </a:t>
            </a:r>
            <a:r>
              <a:rPr lang="en-US" sz="1100" dirty="0"/>
              <a:t>COMPASSION FATIGUE</a:t>
            </a:r>
          </a:p>
          <a:p>
            <a:endParaRPr lang="en-US" sz="1100" dirty="0"/>
          </a:p>
          <a:p>
            <a:r>
              <a:rPr lang="en-US" sz="1100" dirty="0"/>
              <a:t>The next three slides provide an overview of compassion satisfaction. This term reminds behavioral health and health care professionals that there are positive aspects to providing care to individuals with behavioral health disorders and/or those patients who have experienced traumatic events. At first glance, these three slides seem to be saying the same thing. However, this slide introduces the term while the next slide introduces the term vicarious resilience, and the last slide provides more in-depth information about compassion satisfaction. </a:t>
            </a:r>
          </a:p>
          <a:p>
            <a:endParaRPr lang="en-US" sz="1100" dirty="0"/>
          </a:p>
          <a:p>
            <a:r>
              <a:rPr lang="en-US" sz="1100" b="1" dirty="0"/>
              <a:t>Reference:</a:t>
            </a:r>
          </a:p>
          <a:p>
            <a:pPr marL="230188" indent="-230188"/>
            <a:r>
              <a:rPr lang="en-US" sz="1100" dirty="0"/>
              <a:t>Newell, J.M., </a:t>
            </a:r>
            <a:r>
              <a:rPr lang="en-US" sz="1100" dirty="0" err="1"/>
              <a:t>Gardell</a:t>
            </a:r>
            <a:r>
              <a:rPr lang="en-US" sz="1100" dirty="0"/>
              <a:t>, D.N., &amp; MacNeil, G. (2016). Clinician response to client traumas: A chronological review of constructs and terminology. </a:t>
            </a:r>
            <a:r>
              <a:rPr lang="en-US" sz="1100" i="1" dirty="0"/>
              <a:t>Trauma, Violence, &amp; Abuse, 17</a:t>
            </a:r>
            <a:r>
              <a:rPr lang="en-US" sz="1100" dirty="0"/>
              <a:t>, 306-313.</a:t>
            </a:r>
          </a:p>
          <a:p>
            <a:endParaRPr lang="en-US" sz="1100" dirty="0"/>
          </a:p>
          <a:p>
            <a:r>
              <a:rPr lang="en-US" sz="1100" b="1" dirty="0"/>
              <a:t>IMAGE CREDIT: </a:t>
            </a:r>
            <a:r>
              <a:rPr lang="en-US" sz="1100" dirty="0"/>
              <a:t>Shutterstock (purchased image).</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Slide Credit: </a:t>
            </a:r>
            <a:r>
              <a:rPr lang="en-US" sz="1100" dirty="0"/>
              <a:t>Pacific Southwest Addiction Technology Transfer Center Network.  Compassion Fatigue and the Behavioral Health Workforce Curriculum Infusion Package. https://</a:t>
            </a:r>
            <a:r>
              <a:rPr lang="en-US" sz="1100" dirty="0" err="1"/>
              <a:t>uclaisap.org</a:t>
            </a:r>
            <a:r>
              <a:rPr lang="en-US" sz="1100" dirty="0"/>
              <a:t>/html2/compassion-fatigue-behavioral-workforce-</a:t>
            </a:r>
            <a:r>
              <a:rPr lang="en-US" sz="1100" dirty="0" err="1"/>
              <a:t>cip.html</a:t>
            </a:r>
            <a:endParaRPr lang="en-US" sz="1100" dirty="0"/>
          </a:p>
          <a:p>
            <a:endParaRPr lang="en-US" sz="11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57F33-E925-4A97-A6BC-37C23069B3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1932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68511"/>
            <a:ext cx="5486400" cy="3965259"/>
          </a:xfrm>
        </p:spPr>
        <p:txBody>
          <a:bodyPr/>
          <a:lstStyle/>
          <a:p>
            <a:r>
              <a:rPr lang="en-US" sz="1100" b="1" dirty="0"/>
              <a:t>SUBJECT MATTER: </a:t>
            </a:r>
            <a:r>
              <a:rPr lang="en-US" sz="1100" dirty="0"/>
              <a:t>COMPASSION FATIGUE</a:t>
            </a:r>
          </a:p>
          <a:p>
            <a:endParaRPr lang="en-US" sz="1100" dirty="0"/>
          </a:p>
          <a:p>
            <a:r>
              <a:rPr lang="en-US" sz="1100" dirty="0"/>
              <a:t>Compassion satisfaction also refers to positive interactions the professional experiences with the organization or with a larger community interested in a similar cause. In addition, trauma research has identified the potential for both the client and clinician to foster resilience and growth post traumatic event which led to the creation of the term vicarious resilience. This term refers to individuals that survive and manage their recovery from a traumatic event and go on to build resilience to other problems and issues. Point out to students the expanded definition of compassion satisfaction (includes the organization and community) and the new term vicarious resilience. Some students may want to have more discussion around how experiencing a trauma or helping a patient who experienced a traumatic event can build resilience.</a:t>
            </a:r>
          </a:p>
          <a:p>
            <a:endParaRPr lang="en-US" sz="1100" dirty="0"/>
          </a:p>
          <a:p>
            <a:r>
              <a:rPr lang="en-US" sz="1100" b="1" dirty="0"/>
              <a:t>References:</a:t>
            </a:r>
            <a:endParaRPr lang="en-US" sz="1100" dirty="0"/>
          </a:p>
          <a:p>
            <a:pPr marL="230188" indent="-230188"/>
            <a:r>
              <a:rPr lang="en-US" sz="1100" dirty="0"/>
              <a:t>Newell, J.M., </a:t>
            </a:r>
            <a:r>
              <a:rPr lang="en-US" sz="1100" dirty="0" err="1"/>
              <a:t>Gardell</a:t>
            </a:r>
            <a:r>
              <a:rPr lang="en-US" sz="1100" dirty="0"/>
              <a:t>, D.N., &amp; MacNeil, G. (2016). Clinician response to client traumas: A chronological review of constructs and terminology. </a:t>
            </a:r>
            <a:r>
              <a:rPr lang="en-US" sz="1100" i="1" dirty="0"/>
              <a:t>Trauma, Violence, &amp; Abuse, 17</a:t>
            </a:r>
            <a:r>
              <a:rPr lang="en-US" sz="1100" dirty="0"/>
              <a:t>, 306-313.</a:t>
            </a:r>
          </a:p>
          <a:p>
            <a:pPr marL="230188" indent="-230188"/>
            <a:endParaRPr lang="en-US" sz="1100" dirty="0"/>
          </a:p>
          <a:p>
            <a:pPr marL="230188" indent="-230188"/>
            <a:r>
              <a:rPr lang="en-US" sz="1100" dirty="0" err="1"/>
              <a:t>Stamm</a:t>
            </a:r>
            <a:r>
              <a:rPr lang="en-US" sz="1100" dirty="0"/>
              <a:t>, B.H. (2005). The </a:t>
            </a:r>
            <a:r>
              <a:rPr lang="en-US" sz="1100" dirty="0" err="1"/>
              <a:t>ProQOL</a:t>
            </a:r>
            <a:r>
              <a:rPr lang="en-US" sz="1100" dirty="0"/>
              <a:t> manual. </a:t>
            </a:r>
            <a:r>
              <a:rPr lang="en-US" sz="1100" i="1" dirty="0"/>
              <a:t>The Professional Quality of Life Scale: Compassion Satisfaction, Burnout &amp; Compassion Fatigue/Secondary Trauma Scales</a:t>
            </a:r>
            <a:r>
              <a:rPr lang="en-US" sz="1100" dirty="0"/>
              <a:t>. Baltimore, MD: Sidran Press.</a:t>
            </a:r>
          </a:p>
          <a:p>
            <a:pPr marL="230188" indent="-230188"/>
            <a:endParaRPr lang="en-US" sz="1100" dirty="0"/>
          </a:p>
          <a:p>
            <a:pPr marL="0" indent="0"/>
            <a:r>
              <a:rPr lang="en-US" sz="1100" dirty="0" err="1"/>
              <a:t>Stamm</a:t>
            </a:r>
            <a:r>
              <a:rPr lang="en-US" sz="1100" dirty="0"/>
              <a:t>, B.H. (2012). Helping the Helpers: Compassion Satisfaction and Compassion Fatigue in Self-Care, Management, and Policy. In A.D. Kirkwood &amp; B.H. </a:t>
            </a:r>
            <a:r>
              <a:rPr lang="en-US" sz="1100" dirty="0" err="1"/>
              <a:t>Stamm</a:t>
            </a:r>
            <a:r>
              <a:rPr lang="en-US" sz="1100" dirty="0"/>
              <a:t>, </a:t>
            </a:r>
            <a:r>
              <a:rPr lang="en-US" sz="1100" i="1" dirty="0"/>
              <a:t>Resources for Community Suicide Prevention</a:t>
            </a:r>
            <a:r>
              <a:rPr lang="en-US" sz="1100" dirty="0"/>
              <a:t>. [CD]. Meridian and Pocatello, ID: Idaho State University. </a:t>
            </a:r>
          </a:p>
          <a:p>
            <a:pPr marL="0" indent="0"/>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Slide Credit: Pacific Southwest Addiction Technology Transfer Center Network.  Compassion Fatigue and the Behavioral Health Workforce Curriculum Infusion Package. https://</a:t>
            </a:r>
            <a:r>
              <a:rPr lang="en-US" sz="1100" dirty="0" err="1"/>
              <a:t>uclaisap.org</a:t>
            </a:r>
            <a:r>
              <a:rPr lang="en-US" sz="1100" dirty="0"/>
              <a:t>/html2/compassion-fatigue-behavioral-workforce-</a:t>
            </a:r>
            <a:r>
              <a:rPr lang="en-US" sz="1100" dirty="0" err="1"/>
              <a:t>cip.html</a:t>
            </a:r>
            <a:endParaRPr lang="en-US" sz="1100" dirty="0"/>
          </a:p>
          <a:p>
            <a:pPr marL="0" indent="0"/>
            <a:endParaRPr lang="en-US" sz="11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57F33-E925-4A97-A6BC-37C23069B3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9795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buNone/>
            </a:pPr>
            <a:r>
              <a:rPr lang="en-US" b="1" dirty="0">
                <a:cs typeface="Calibri"/>
              </a:rPr>
              <a:t>Read the Disclaimer:  </a:t>
            </a:r>
            <a:r>
              <a:rPr lang="en-US" sz="1200" dirty="0">
                <a:ea typeface="+mn-lt"/>
                <a:cs typeface="+mn-lt"/>
              </a:rPr>
              <a:t>This presentation may include readings, media, and discussion on topics which include suicide, trauma, and crisis intervention. These topics may result in stress reactions. Please monitor your reactions and if necessary, reach out to someone you trust if these topics cause considerable  discomfort. </a:t>
            </a:r>
            <a:endParaRPr lang="en-US" sz="1200" dirty="0">
              <a:cs typeface="Calibri"/>
            </a:endParaRP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3</a:t>
            </a:fld>
            <a:endParaRPr lang="en-US"/>
          </a:p>
        </p:txBody>
      </p:sp>
    </p:spTree>
    <p:extLst>
      <p:ext uri="{BB962C8B-B14F-4D97-AF65-F5344CB8AC3E}">
        <p14:creationId xmlns:p14="http://schemas.microsoft.com/office/powerpoint/2010/main" val="13901476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28932"/>
            <a:ext cx="5486400" cy="4356281"/>
          </a:xfrm>
        </p:spPr>
        <p:txBody>
          <a:bodyPr/>
          <a:lstStyle/>
          <a:p>
            <a:r>
              <a:rPr lang="en-US" sz="1100" b="1" dirty="0"/>
              <a:t>SUBJECT MATTER: </a:t>
            </a:r>
            <a:r>
              <a:rPr lang="en-US" sz="1100" dirty="0"/>
              <a:t>COMPASSION FATIGUE</a:t>
            </a:r>
          </a:p>
          <a:p>
            <a:endParaRPr lang="en-US" sz="1100" dirty="0"/>
          </a:p>
          <a:p>
            <a:r>
              <a:rPr lang="en-US" sz="1100" dirty="0"/>
              <a:t>This slide provides a summary of the main points of compassion satisfaction- review these points with students. Once again, compassion satisfaction comprises the reasons why behavioral health professionals and health care providers enter their profession as doing this work builds feelings of accomplishment and fulfillment.</a:t>
            </a:r>
          </a:p>
          <a:p>
            <a:endParaRPr lang="en-US" sz="1100" dirty="0"/>
          </a:p>
          <a:p>
            <a:r>
              <a:rPr lang="en-US" sz="1100" b="1" dirty="0"/>
              <a:t>References</a:t>
            </a:r>
          </a:p>
          <a:p>
            <a:pPr marL="230188" indent="-230188"/>
            <a:r>
              <a:rPr lang="en-US" sz="1100" dirty="0" err="1"/>
              <a:t>Kinman</a:t>
            </a:r>
            <a:r>
              <a:rPr lang="en-US" sz="1100" dirty="0"/>
              <a:t> G, Grant L. Enhancing Accurate Empathy in the Helping Professions. In: Watt D, </a:t>
            </a:r>
            <a:r>
              <a:rPr lang="en-US" sz="1100" dirty="0" err="1"/>
              <a:t>Panksepp</a:t>
            </a:r>
            <a:r>
              <a:rPr lang="en-US" sz="1100" dirty="0"/>
              <a:t> J, eds. </a:t>
            </a:r>
            <a:r>
              <a:rPr lang="en-US" sz="1100" i="1" dirty="0"/>
              <a:t>The</a:t>
            </a:r>
            <a:r>
              <a:rPr lang="en-US" sz="1100" dirty="0"/>
              <a:t> </a:t>
            </a:r>
            <a:r>
              <a:rPr lang="en-US" sz="1100" i="1" dirty="0"/>
              <a:t>Neurobiology &amp; Psychology of Empathy</a:t>
            </a:r>
            <a:r>
              <a:rPr lang="en-US" sz="1100" dirty="0"/>
              <a:t>. Hauppauge, NY: Nova Science Publishers, Inc., 2016; pp. 297-319.</a:t>
            </a:r>
          </a:p>
          <a:p>
            <a:pPr marL="230188" indent="-230188"/>
            <a:endParaRPr lang="en-US" sz="1100" dirty="0"/>
          </a:p>
          <a:p>
            <a:pPr marL="230188" indent="-230188"/>
            <a:r>
              <a:rPr lang="en-US" sz="1100" dirty="0" err="1"/>
              <a:t>Figley</a:t>
            </a:r>
            <a:r>
              <a:rPr lang="en-US" sz="1100" dirty="0"/>
              <a:t>, C.R. &amp; </a:t>
            </a:r>
            <a:r>
              <a:rPr lang="en-US" sz="1100" dirty="0" err="1"/>
              <a:t>Ludick</a:t>
            </a:r>
            <a:r>
              <a:rPr lang="en-US" sz="1100" dirty="0"/>
              <a:t> M. (2017). Secondary Traumatization and Compassion Fatigue. In: Gold S, ed. </a:t>
            </a:r>
            <a:r>
              <a:rPr lang="en-US" sz="1100" i="1" dirty="0"/>
              <a:t>Handbook of Trauma</a:t>
            </a:r>
            <a:r>
              <a:rPr lang="en-US" sz="1100" dirty="0"/>
              <a:t> </a:t>
            </a:r>
            <a:r>
              <a:rPr lang="en-US" sz="1100" i="1" dirty="0"/>
              <a:t>Psychology: Foundations in Knowledge</a:t>
            </a:r>
            <a:r>
              <a:rPr lang="en-US" sz="1100" dirty="0"/>
              <a:t>. Washington, DC: APA, pp. 573-593.</a:t>
            </a:r>
          </a:p>
          <a:p>
            <a:pPr marL="230188" indent="-230188"/>
            <a:endParaRPr lang="en-US" sz="1100" dirty="0"/>
          </a:p>
          <a:p>
            <a:pPr marL="230188" indent="-230188"/>
            <a:r>
              <a:rPr lang="en-US" sz="1100" dirty="0"/>
              <a:t>Gilbert, P. (2013). </a:t>
            </a:r>
            <a:r>
              <a:rPr lang="en-US" sz="1100" i="1" dirty="0"/>
              <a:t>Mindful Compassion: Using the Power of Mindfulness</a:t>
            </a:r>
            <a:r>
              <a:rPr lang="en-US" sz="1100" dirty="0"/>
              <a:t> </a:t>
            </a:r>
            <a:r>
              <a:rPr lang="en-US" sz="1100" i="1" dirty="0"/>
              <a:t>and Compassion to Transform Our Lives</a:t>
            </a:r>
            <a:r>
              <a:rPr lang="en-US" sz="1100" dirty="0"/>
              <a:t>. London, UK: Hachette.</a:t>
            </a:r>
          </a:p>
          <a:p>
            <a:pPr marL="230188" indent="-230188"/>
            <a:endParaRPr lang="en-US" sz="1100" dirty="0"/>
          </a:p>
          <a:p>
            <a:pPr marL="230188" indent="-230188"/>
            <a:r>
              <a:rPr lang="en-US" sz="1100" dirty="0" err="1"/>
              <a:t>Senreich</a:t>
            </a:r>
            <a:r>
              <a:rPr lang="en-US" sz="1100" dirty="0"/>
              <a:t> E, </a:t>
            </a:r>
            <a:r>
              <a:rPr lang="en-US" sz="1100" dirty="0" err="1"/>
              <a:t>Straussner</a:t>
            </a:r>
            <a:r>
              <a:rPr lang="en-US" sz="1100" dirty="0"/>
              <a:t> SL, &amp; Steen J. (2018). The work experiences of social workers: factors impacting compassion satisfaction and workplace stress. </a:t>
            </a:r>
            <a:r>
              <a:rPr lang="en-US" sz="1100" i="1" dirty="0"/>
              <a:t>Journal of Scientific Research, 4, </a:t>
            </a:r>
            <a:r>
              <a:rPr lang="en-US" sz="1100" dirty="0"/>
              <a:t>1-7.</a:t>
            </a:r>
          </a:p>
          <a:p>
            <a:pPr marL="230188" indent="-230188"/>
            <a:endParaRPr lang="en-US" sz="1100" dirty="0"/>
          </a:p>
          <a:p>
            <a:pPr marL="230188" indent="-230188"/>
            <a:r>
              <a:rPr lang="en-US" sz="1100" dirty="0" err="1"/>
              <a:t>Stamm</a:t>
            </a:r>
            <a:r>
              <a:rPr lang="en-US" sz="1100" dirty="0"/>
              <a:t> BH. (2005). </a:t>
            </a:r>
            <a:r>
              <a:rPr lang="en-US" sz="1100" i="1" dirty="0"/>
              <a:t>The </a:t>
            </a:r>
            <a:r>
              <a:rPr lang="en-US" sz="1100" i="1" dirty="0" err="1"/>
              <a:t>ProQOL</a:t>
            </a:r>
            <a:r>
              <a:rPr lang="en-US" sz="1100" i="1" dirty="0"/>
              <a:t> Manual: The Professional</a:t>
            </a:r>
            <a:r>
              <a:rPr lang="en-US" sz="1100" dirty="0"/>
              <a:t> </a:t>
            </a:r>
            <a:r>
              <a:rPr lang="en-US" sz="1100" i="1" dirty="0"/>
              <a:t>Quality of Life Scale: Compassion Satisfaction, Burnout &amp;</a:t>
            </a:r>
            <a:r>
              <a:rPr lang="en-US" sz="1100" dirty="0"/>
              <a:t> </a:t>
            </a:r>
            <a:r>
              <a:rPr lang="en-US" sz="1100" i="1" dirty="0"/>
              <a:t>Compassion Fatigue/Secondary Trauma Scales</a:t>
            </a:r>
            <a:r>
              <a:rPr lang="en-US" sz="1100" dirty="0"/>
              <a:t>. Baltimore, MD: Sidran.</a:t>
            </a:r>
          </a:p>
          <a:p>
            <a:pPr marL="230188" indent="-230188"/>
            <a:endParaRPr lang="en-US" sz="1100" dirty="0"/>
          </a:p>
          <a:p>
            <a:pPr marL="230188" indent="-230188"/>
            <a:r>
              <a:rPr lang="en-US" sz="1100" dirty="0" err="1"/>
              <a:t>Cosley</a:t>
            </a:r>
            <a:r>
              <a:rPr lang="en-US" sz="1100" dirty="0"/>
              <a:t>, B.J., McCoy, S.K., </a:t>
            </a:r>
            <a:r>
              <a:rPr lang="en-US" sz="1100" dirty="0" err="1"/>
              <a:t>Saslow</a:t>
            </a:r>
            <a:r>
              <a:rPr lang="en-US" sz="1100" dirty="0"/>
              <a:t>, L.R., &amp; </a:t>
            </a:r>
            <a:r>
              <a:rPr lang="en-US" sz="1100" dirty="0" err="1"/>
              <a:t>Epel</a:t>
            </a:r>
            <a:r>
              <a:rPr lang="en-US" sz="1100" dirty="0"/>
              <a:t>, E.S. (2010). Is compassion for others stress buffering? Consequences of compassion and social support for physiological reactivity to stress. </a:t>
            </a:r>
            <a:r>
              <a:rPr lang="en-US" sz="1100" i="1" dirty="0"/>
              <a:t>Journal of Experimental Social Psychology, 46, </a:t>
            </a:r>
            <a:r>
              <a:rPr lang="en-US" sz="1100" dirty="0"/>
              <a:t>816-823.</a:t>
            </a:r>
          </a:p>
          <a:p>
            <a:pPr marL="230188" indent="-230188"/>
            <a:endParaRPr lang="en-US" sz="1100" dirty="0"/>
          </a:p>
          <a:p>
            <a:pPr marL="230188" indent="-230188"/>
            <a:r>
              <a:rPr lang="en-US" sz="1100" dirty="0" err="1"/>
              <a:t>Kinman</a:t>
            </a:r>
            <a:r>
              <a:rPr lang="en-US" sz="1100" dirty="0"/>
              <a:t>, G. &amp; Grant, L. (2020). Emotional demands, compassion and mental health in social workers. </a:t>
            </a:r>
            <a:r>
              <a:rPr lang="en-US" sz="1100" i="1" dirty="0"/>
              <a:t>Occupational Medicine</a:t>
            </a:r>
            <a:r>
              <a:rPr lang="en-US" sz="1100" dirty="0"/>
              <a:t>, </a:t>
            </a:r>
            <a:r>
              <a:rPr lang="en-US" sz="1100" dirty="0">
                <a:hlinkClick r:id="rId3"/>
              </a:rPr>
              <a:t>https://doi.org/10.1093/occmed/kqz144</a:t>
            </a:r>
            <a:r>
              <a:rPr lang="en-US" sz="1100" dirty="0"/>
              <a:t>.</a:t>
            </a:r>
          </a:p>
          <a:p>
            <a:pPr marL="230188" indent="-230188"/>
            <a:endParaRPr lang="en-US" sz="1100" dirty="0"/>
          </a:p>
          <a:p>
            <a:pPr marL="230188" marR="0" lvl="0" indent="-230188" algn="l" defTabSz="914400" rtl="0" eaLnBrk="1" fontAlgn="auto" latinLnBrk="0" hangingPunct="1">
              <a:lnSpc>
                <a:spcPct val="100000"/>
              </a:lnSpc>
              <a:spcBef>
                <a:spcPts val="0"/>
              </a:spcBef>
              <a:spcAft>
                <a:spcPts val="0"/>
              </a:spcAft>
              <a:buClrTx/>
              <a:buSzTx/>
              <a:buFontTx/>
              <a:buNone/>
              <a:tabLst/>
              <a:defRPr/>
            </a:pPr>
            <a:r>
              <a:rPr lang="en-US" sz="1100" b="1" dirty="0"/>
              <a:t>Slide Credit: </a:t>
            </a:r>
            <a:r>
              <a:rPr lang="en-US" sz="1100" dirty="0"/>
              <a:t>Pacific Southwest Addiction Technology Transfer Center Network.  Compassion Fatigue and the Behavioral Health Workforce Curriculum Infusion Package. https://</a:t>
            </a:r>
            <a:r>
              <a:rPr lang="en-US" sz="1100" dirty="0" err="1"/>
              <a:t>uclaisap.org</a:t>
            </a:r>
            <a:r>
              <a:rPr lang="en-US" sz="1100" dirty="0"/>
              <a:t>/html2/compassion-fatigue-behavioral-workforce-</a:t>
            </a:r>
            <a:r>
              <a:rPr lang="en-US" sz="1100" dirty="0" err="1"/>
              <a:t>cip.html</a:t>
            </a:r>
            <a:endParaRPr lang="en-US" sz="1100" dirty="0"/>
          </a:p>
          <a:p>
            <a:pPr marL="230188" indent="-230188"/>
            <a:endParaRPr lang="en-US" sz="11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57F33-E925-4A97-A6BC-37C23069B3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5736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SUBJECT MATTER: </a:t>
            </a:r>
            <a:r>
              <a:rPr lang="en-US" sz="1100" dirty="0"/>
              <a:t>COMPASSION FATIGUE</a:t>
            </a:r>
          </a:p>
          <a:p>
            <a:endParaRPr lang="en-US" sz="1100" dirty="0"/>
          </a:p>
          <a:p>
            <a:r>
              <a:rPr lang="en-US" sz="1100" dirty="0"/>
              <a:t>This is the first slide in the group of slides on wellness, self care, self compassion, and mindfulness. The quote on this slide sets the stage for the following slides focusing on actions that behavioral health professionals can take to prevent and deal with the results and impact of listening to patients’ stories and providing empathy and kindness.</a:t>
            </a:r>
          </a:p>
          <a:p>
            <a:endParaRPr lang="en-US" sz="1100" dirty="0"/>
          </a:p>
          <a:p>
            <a:r>
              <a:rPr lang="en-US" sz="1100" b="1" dirty="0"/>
              <a:t>References:</a:t>
            </a:r>
          </a:p>
          <a:p>
            <a:pPr marL="230188" indent="-230188"/>
            <a:r>
              <a:rPr lang="en-US" sz="1100" dirty="0"/>
              <a:t>Martin-Cuellar, A., Lardier Jr, D.T.. &amp; Atencio, D.J. (2019). Therapist mindfulness and subjective vitality: The role of psychological wellbeing and compassion satisfaction. </a:t>
            </a:r>
            <a:r>
              <a:rPr lang="en-US" sz="1100" i="1" dirty="0"/>
              <a:t>Journal of Mental Health</a:t>
            </a:r>
            <a:r>
              <a:rPr lang="en-US" sz="1100" dirty="0"/>
              <a:t> DOI: 10.1080/09638237.2019.1644491.</a:t>
            </a:r>
          </a:p>
          <a:p>
            <a:pPr marL="230188" indent="-230188"/>
            <a:endParaRPr lang="en-US" sz="1100" dirty="0"/>
          </a:p>
          <a:p>
            <a:pPr marL="230188" indent="-230188"/>
            <a:r>
              <a:rPr lang="en-US" sz="1100" dirty="0"/>
              <a:t>Foreman, T. (2018). Wellness, exposure to trauma, and vicarious traumatization: A pilot study. </a:t>
            </a:r>
            <a:r>
              <a:rPr lang="en-US" sz="1100" i="1" dirty="0"/>
              <a:t>Journal of Mental Health Counseling</a:t>
            </a:r>
            <a:r>
              <a:rPr lang="en-US" sz="1100" dirty="0"/>
              <a:t>, </a:t>
            </a:r>
            <a:r>
              <a:rPr lang="en-US" sz="1100" i="1" dirty="0"/>
              <a:t>40</a:t>
            </a:r>
            <a:r>
              <a:rPr lang="en-US" sz="1100" dirty="0"/>
              <a:t>(2), 142-155. doi:10.17744/mehc.40.2.04.</a:t>
            </a:r>
          </a:p>
          <a:p>
            <a:pPr marL="230188" indent="-230188"/>
            <a:endParaRPr lang="en-US" sz="1100" dirty="0"/>
          </a:p>
          <a:p>
            <a:pPr marL="230188" indent="-230188"/>
            <a:r>
              <a:rPr lang="en-US" sz="1100" b="1" dirty="0"/>
              <a:t>IMAGE CREDIT: </a:t>
            </a:r>
            <a:r>
              <a:rPr lang="en-US" sz="1100" dirty="0"/>
              <a:t>Shutterstock (purchased image).</a:t>
            </a:r>
          </a:p>
          <a:p>
            <a:pPr marL="230188" indent="-230188"/>
            <a:endParaRPr lang="en-US" sz="1100" dirty="0"/>
          </a:p>
          <a:p>
            <a:pPr marL="230188" marR="0" lvl="0" indent="-230188" algn="l" defTabSz="914400" rtl="0" eaLnBrk="1" fontAlgn="auto" latinLnBrk="0" hangingPunct="1">
              <a:lnSpc>
                <a:spcPct val="100000"/>
              </a:lnSpc>
              <a:spcBef>
                <a:spcPts val="0"/>
              </a:spcBef>
              <a:spcAft>
                <a:spcPts val="0"/>
              </a:spcAft>
              <a:buClrTx/>
              <a:buSzTx/>
              <a:buFontTx/>
              <a:buNone/>
              <a:tabLst/>
              <a:defRPr/>
            </a:pPr>
            <a:r>
              <a:rPr lang="en-US" sz="1100" b="1" dirty="0"/>
              <a:t>Slide Credit: </a:t>
            </a:r>
            <a:r>
              <a:rPr lang="en-US" sz="1100" dirty="0"/>
              <a:t>Pacific Southwest Addiction Technology Transfer Center Network.  Compassion Fatigue and the Behavioral Health Workforce Curriculum Infusion Package. https://</a:t>
            </a:r>
            <a:r>
              <a:rPr lang="en-US" sz="1100" dirty="0" err="1"/>
              <a:t>uclaisap.org</a:t>
            </a:r>
            <a:r>
              <a:rPr lang="en-US" sz="1100" dirty="0"/>
              <a:t>/html2/compassion-fatigue-behavioral-workforce-</a:t>
            </a:r>
            <a:r>
              <a:rPr lang="en-US" sz="1100" dirty="0" err="1"/>
              <a:t>cip.html</a:t>
            </a:r>
            <a:endParaRPr lang="en-US" sz="1100" dirty="0"/>
          </a:p>
          <a:p>
            <a:pPr marL="230188" indent="-230188"/>
            <a:endParaRPr lang="en-US" sz="11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57F33-E925-4A97-A6BC-37C23069B3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243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 </a:t>
            </a:r>
            <a:r>
              <a:rPr lang="en-US" sz="1100" dirty="0"/>
              <a:t>COMPASSION FATIGUE</a:t>
            </a:r>
          </a:p>
          <a:p>
            <a:endParaRPr lang="en-US" sz="1100" dirty="0"/>
          </a:p>
          <a:p>
            <a:r>
              <a:rPr lang="en-US" sz="1100" dirty="0"/>
              <a:t>Highlight the points on this slide regarding wellness. It is important students understand that the goal of counseling/therapy is wellness for the client and wellness for the clinician as it is difficult to have one without the other.</a:t>
            </a:r>
          </a:p>
          <a:p>
            <a:endParaRPr lang="en-US" sz="1100" dirty="0"/>
          </a:p>
          <a:p>
            <a:r>
              <a:rPr lang="en-US" sz="1100" b="1" dirty="0"/>
              <a:t>References:</a:t>
            </a:r>
            <a:endParaRPr lang="en-US" sz="1100" dirty="0"/>
          </a:p>
          <a:p>
            <a:pPr marL="230188" indent="-219075"/>
            <a:r>
              <a:rPr lang="es-ES" sz="1100" dirty="0"/>
              <a:t>Martin-Cuellar, A.,</a:t>
            </a:r>
            <a:r>
              <a:rPr lang="en-US" sz="1100" dirty="0"/>
              <a:t> </a:t>
            </a:r>
            <a:r>
              <a:rPr lang="es-ES" sz="1100" dirty="0" err="1"/>
              <a:t>Lardier</a:t>
            </a:r>
            <a:r>
              <a:rPr lang="es-ES" sz="1100" dirty="0"/>
              <a:t>, D. T. Jr. </a:t>
            </a:r>
            <a:r>
              <a:rPr lang="en-US" sz="1100" dirty="0"/>
              <a:t>&amp; </a:t>
            </a:r>
            <a:r>
              <a:rPr lang="es-ES" sz="1100" dirty="0" err="1"/>
              <a:t>Atencio</a:t>
            </a:r>
            <a:r>
              <a:rPr lang="es-ES" sz="1100" dirty="0"/>
              <a:t>, D. J. </a:t>
            </a:r>
            <a:r>
              <a:rPr lang="en-US" sz="1100" dirty="0"/>
              <a:t>(2019): Therapist mindfulness and subjective vitality: The role of psychological wellbeing and compassion satisfaction. </a:t>
            </a:r>
            <a:r>
              <a:rPr lang="en-US" sz="1100" i="1" dirty="0"/>
              <a:t>Journal of Mental Health</a:t>
            </a:r>
            <a:r>
              <a:rPr lang="en-US" sz="1100" dirty="0"/>
              <a:t>, DOI: 10.1080/09638237.2019.1644491.</a:t>
            </a:r>
          </a:p>
          <a:p>
            <a:pPr marL="230188" indent="-219075"/>
            <a:endParaRPr lang="es-ES" sz="1100" dirty="0"/>
          </a:p>
          <a:p>
            <a:pPr marL="230188" indent="-219075"/>
            <a:r>
              <a:rPr lang="es-ES" sz="1100" dirty="0"/>
              <a:t>Martin-Cuellar, A., </a:t>
            </a:r>
            <a:r>
              <a:rPr lang="es-ES" sz="1100" dirty="0" err="1"/>
              <a:t>Atencio</a:t>
            </a:r>
            <a:r>
              <a:rPr lang="es-ES" sz="1100" dirty="0"/>
              <a:t>, D. J., Kelly, R. J., &amp; </a:t>
            </a:r>
            <a:r>
              <a:rPr lang="es-ES" sz="1100" dirty="0" err="1"/>
              <a:t>Lardier</a:t>
            </a:r>
            <a:r>
              <a:rPr lang="es-ES" sz="1100" dirty="0"/>
              <a:t>, D. T. Jr. </a:t>
            </a:r>
            <a:r>
              <a:rPr lang="en-US" sz="1100" dirty="0"/>
              <a:t>(2018). Mindfulness as a moderator of clinician history of trauma on compassion satisfaction. </a:t>
            </a:r>
            <a:r>
              <a:rPr lang="en-US" sz="1100" i="1" dirty="0"/>
              <a:t>The Family Journal, 26</a:t>
            </a:r>
            <a:r>
              <a:rPr lang="en-US" sz="1100" dirty="0"/>
              <a:t>(3), 358-368. doi:10.1177/1066480718795123.</a:t>
            </a:r>
          </a:p>
          <a:p>
            <a:pPr marL="230188" indent="-219075"/>
            <a:endParaRPr lang="en-US" sz="1100" dirty="0"/>
          </a:p>
          <a:p>
            <a:pPr marL="230188" indent="-219075"/>
            <a:r>
              <a:rPr lang="en-US" sz="1100" dirty="0"/>
              <a:t>IMAGE CREDIT: Shutterstock (purchased image).</a:t>
            </a:r>
          </a:p>
          <a:p>
            <a:pPr marL="230188" marR="0" lvl="0" indent="-219075" algn="l" defTabSz="914400" rtl="0" eaLnBrk="1" fontAlgn="auto" latinLnBrk="0" hangingPunct="1">
              <a:lnSpc>
                <a:spcPct val="100000"/>
              </a:lnSpc>
              <a:spcBef>
                <a:spcPts val="0"/>
              </a:spcBef>
              <a:spcAft>
                <a:spcPts val="0"/>
              </a:spcAft>
              <a:buClrTx/>
              <a:buSzTx/>
              <a:buFontTx/>
              <a:buNone/>
              <a:tabLst/>
              <a:defRPr/>
            </a:pPr>
            <a:endParaRPr lang="en-US" dirty="0"/>
          </a:p>
          <a:p>
            <a:pPr marL="230188" marR="0" lvl="0" indent="-219075" algn="l" defTabSz="914400" rtl="0" eaLnBrk="1" fontAlgn="auto" latinLnBrk="0" hangingPunct="1">
              <a:lnSpc>
                <a:spcPct val="100000"/>
              </a:lnSpc>
              <a:spcBef>
                <a:spcPts val="0"/>
              </a:spcBef>
              <a:spcAft>
                <a:spcPts val="0"/>
              </a:spcAft>
              <a:buClrTx/>
              <a:buSzTx/>
              <a:buFontTx/>
              <a:buNone/>
              <a:tabLst/>
              <a:defRPr/>
            </a:pPr>
            <a:r>
              <a:rPr lang="en-US" b="1" dirty="0"/>
              <a:t>Slide Credit: </a:t>
            </a:r>
            <a:r>
              <a:rPr lang="en-US" dirty="0"/>
              <a:t>Pacific Southwest Addiction Technology Transfer Center Network.  Compassion Fatigue and the Behavioral Health Workforce Curriculum Infusion Package. https://</a:t>
            </a:r>
            <a:r>
              <a:rPr lang="en-US" dirty="0" err="1"/>
              <a:t>uclaisap.org</a:t>
            </a:r>
            <a:r>
              <a:rPr lang="en-US" dirty="0"/>
              <a:t>/html2/compassion-fatigue-behavioral-</a:t>
            </a:r>
          </a:p>
          <a:p>
            <a:pPr marL="230188" marR="0" lvl="0" indent="-219075" algn="l" defTabSz="914400" rtl="0" eaLnBrk="1" fontAlgn="auto" latinLnBrk="0" hangingPunct="1">
              <a:lnSpc>
                <a:spcPct val="100000"/>
              </a:lnSpc>
              <a:spcBef>
                <a:spcPts val="0"/>
              </a:spcBef>
              <a:spcAft>
                <a:spcPts val="0"/>
              </a:spcAft>
              <a:buClrTx/>
              <a:buSzTx/>
              <a:buFontTx/>
              <a:buNone/>
              <a:tabLst/>
              <a:defRPr/>
            </a:pPr>
            <a:r>
              <a:rPr lang="en-US" dirty="0"/>
              <a:t>workforce-</a:t>
            </a:r>
            <a:r>
              <a:rPr lang="en-US" dirty="0" err="1"/>
              <a:t>cip.html</a:t>
            </a:r>
            <a:endParaRPr lang="en-US" dirty="0"/>
          </a:p>
          <a:p>
            <a:pPr marL="230188" indent="-219075"/>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57F33-E925-4A97-A6BC-37C23069B3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15883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92163"/>
            <a:ext cx="5486400" cy="3086100"/>
          </a:xfrm>
        </p:spPr>
      </p:sp>
      <p:sp>
        <p:nvSpPr>
          <p:cNvPr id="3" name="Notes Placeholder 2"/>
          <p:cNvSpPr>
            <a:spLocks noGrp="1"/>
          </p:cNvSpPr>
          <p:nvPr>
            <p:ph type="body" idx="1"/>
          </p:nvPr>
        </p:nvSpPr>
        <p:spPr>
          <a:xfrm>
            <a:off x="685800" y="3981691"/>
            <a:ext cx="5486400" cy="4537275"/>
          </a:xfrm>
        </p:spPr>
        <p:txBody>
          <a:bodyPr/>
          <a:lstStyle/>
          <a:p>
            <a:r>
              <a:rPr lang="en-US" sz="1100" b="1" dirty="0"/>
              <a:t>SUBJECT MATTER: </a:t>
            </a:r>
            <a:r>
              <a:rPr lang="en-US" sz="1100" dirty="0"/>
              <a:t>COMPASSION FATIGUE</a:t>
            </a:r>
          </a:p>
          <a:p>
            <a:endParaRPr lang="en-US" sz="1100" dirty="0"/>
          </a:p>
          <a:p>
            <a:r>
              <a:rPr lang="en-US" sz="1100" dirty="0"/>
              <a:t>Self-care plans are receiving more attention as a way to help behavioral health professionals manage compassion fatigue. The recent study by Rienks showed that having a clear self-care plan helped social workers manage compassion fatigue. Sharing an example of a  self-care plan might be helpful to students. If a sample self-care plan is unavailable, highlight the active coping strategies in the bullets of this slide. Then ask students to share examples of what their self-care plan would include.</a:t>
            </a:r>
          </a:p>
          <a:p>
            <a:endParaRPr lang="en-US" sz="1100" dirty="0"/>
          </a:p>
          <a:p>
            <a:r>
              <a:rPr lang="en-US" sz="1100" b="1" dirty="0"/>
              <a:t>References:</a:t>
            </a:r>
            <a:endParaRPr lang="en-US" sz="1100" dirty="0"/>
          </a:p>
          <a:p>
            <a:pPr marL="0" indent="0"/>
            <a:r>
              <a:rPr lang="en-US" sz="1100" dirty="0"/>
              <a:t>Newell, J.M., &amp; MacNeil, G.A. (2010). Professional burnout, vicarious trauma, secondary traumatic stress, and compassion fatigue: A review of theoretical terms, risk factors, and preventive methods for clinicians and researchers. </a:t>
            </a:r>
            <a:r>
              <a:rPr lang="en-US" sz="1100" i="1" dirty="0"/>
              <a:t>Best Practices in Mental Health, 6</a:t>
            </a:r>
            <a:r>
              <a:rPr lang="en-US" sz="1100" dirty="0"/>
              <a:t>(2), 57-68.</a:t>
            </a:r>
          </a:p>
          <a:p>
            <a:pPr marL="230188" indent="-230188"/>
            <a:endParaRPr lang="en-US" sz="1100" dirty="0"/>
          </a:p>
          <a:p>
            <a:pPr marL="230188" indent="-230188"/>
            <a:r>
              <a:rPr lang="en-US" sz="1100" dirty="0"/>
              <a:t>Rienks, S.L. (2020). An exploration of child welfare caseworkers’ experience of secondary trauma and strategies for coping. </a:t>
            </a:r>
            <a:r>
              <a:rPr lang="en-US" sz="1100" i="1" dirty="0"/>
              <a:t>Child Abuse &amp; Neglect</a:t>
            </a:r>
            <a:r>
              <a:rPr lang="en-US" sz="1100" dirty="0"/>
              <a:t>, 104355, ISSN 0145-2134. </a:t>
            </a:r>
            <a:r>
              <a:rPr lang="en-US" sz="1100" u="sng" dirty="0">
                <a:hlinkClick r:id="rId3"/>
              </a:rPr>
              <a:t>https://doi.org/10.1016/j.chiabu.2020.104355</a:t>
            </a:r>
            <a:r>
              <a:rPr lang="en-US" sz="1100" u="none" dirty="0"/>
              <a:t>.</a:t>
            </a:r>
            <a:endParaRPr lang="en-US" sz="1100" dirty="0"/>
          </a:p>
          <a:p>
            <a:endParaRPr lang="en-US" sz="1100" dirty="0"/>
          </a:p>
          <a:p>
            <a:r>
              <a:rPr lang="en-US" sz="1100" b="1" dirty="0"/>
              <a:t>IMAGE CREDIT: </a:t>
            </a:r>
            <a:r>
              <a:rPr lang="en-US" sz="1100" dirty="0"/>
              <a:t>Shutterstock (purchased image).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Credit: </a:t>
            </a:r>
            <a:r>
              <a:rPr lang="en-US" dirty="0"/>
              <a:t>Pacific Southwest Addiction Technology Transfer Center Network.  Compassion Fatigue and the Behavioral Health Workforce Curriculum Infusion Package. https://</a:t>
            </a:r>
            <a:r>
              <a:rPr lang="en-US" dirty="0" err="1"/>
              <a:t>uclaisap.org</a:t>
            </a:r>
            <a:r>
              <a:rPr lang="en-US" dirty="0"/>
              <a:t>/html2/compassion-fatigue-behavioral-workforce-</a:t>
            </a:r>
            <a:r>
              <a:rPr lang="en-US" dirty="0" err="1"/>
              <a:t>cip.html</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57F33-E925-4A97-A6BC-37C23069B3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68818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84225"/>
            <a:ext cx="5486400" cy="3086100"/>
          </a:xfrm>
        </p:spPr>
      </p:sp>
      <p:sp>
        <p:nvSpPr>
          <p:cNvPr id="3" name="Notes Placeholder 2"/>
          <p:cNvSpPr>
            <a:spLocks noGrp="1"/>
          </p:cNvSpPr>
          <p:nvPr>
            <p:ph type="body" idx="1"/>
          </p:nvPr>
        </p:nvSpPr>
        <p:spPr>
          <a:xfrm>
            <a:off x="436944" y="3886505"/>
            <a:ext cx="6137476" cy="739911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000" b="1" dirty="0"/>
              <a:t>SUBJECT MATTER</a:t>
            </a:r>
            <a:r>
              <a:rPr lang="en-US" sz="1000" dirty="0"/>
              <a:t>: COMPASSION FATIGUE</a:t>
            </a:r>
          </a:p>
          <a:p>
            <a:pPr>
              <a:spcAft>
                <a:spcPts val="600"/>
              </a:spcAft>
            </a:pPr>
            <a:r>
              <a:rPr lang="en-US" sz="1000" dirty="0"/>
              <a:t>The content on this slide comes from a seminal article by Martin-Cuellar and colleagues (2018, specifically pages 359/360). This article does an excellent job of reviewing the literature related to mindfulness training and its relationship to decreasing compassion fatigue. Review the definitions of mindfulness and mindfulness training. In addition, Martin-Cuellar and colleagues’ research found that mindfulness is an important factor in decreasing compassion fatigue and that mindfulness training should be included in graduate courses and as part of internships. </a:t>
            </a:r>
          </a:p>
          <a:p>
            <a:endParaRPr lang="en-US" sz="1100" b="1" dirty="0"/>
          </a:p>
          <a:p>
            <a:r>
              <a:rPr lang="en-US" sz="1100" b="1" dirty="0"/>
              <a:t>References:</a:t>
            </a:r>
            <a:endParaRPr lang="en-US" sz="1100" dirty="0"/>
          </a:p>
          <a:p>
            <a:pPr marL="230188" indent="-230188"/>
            <a:r>
              <a:rPr lang="en-US" sz="1000" dirty="0"/>
              <a:t>Martin-Cuellar, A., Atencio, D. J., Kelly, R. J., &amp; Lardier, D. T. (2018). Mindfulness as a moderator of clinician history of trauma on compassion satisfaction. </a:t>
            </a:r>
            <a:r>
              <a:rPr lang="en-US" sz="1000" i="1" dirty="0"/>
              <a:t>The Family Journal</a:t>
            </a:r>
            <a:r>
              <a:rPr lang="en-US" sz="1000" dirty="0"/>
              <a:t>, </a:t>
            </a:r>
            <a:r>
              <a:rPr lang="en-US" sz="1000" i="1" dirty="0"/>
              <a:t>26</a:t>
            </a:r>
            <a:r>
              <a:rPr lang="en-US" sz="1000" dirty="0"/>
              <a:t>(3), 358-368. </a:t>
            </a:r>
            <a:r>
              <a:rPr lang="en-US" sz="1000" dirty="0">
                <a:hlinkClick r:id="rId3"/>
              </a:rPr>
              <a:t>https://doi.org/10.1177/1066480718795123</a:t>
            </a:r>
            <a:r>
              <a:rPr lang="en-US" sz="1000" dirty="0"/>
              <a:t>.</a:t>
            </a:r>
          </a:p>
          <a:p>
            <a:pPr marL="230188" indent="-230188"/>
            <a:endParaRPr lang="en-US" sz="1000" dirty="0"/>
          </a:p>
          <a:p>
            <a:pPr marL="230188" indent="-230188"/>
            <a:r>
              <a:rPr lang="en-US" sz="1000" dirty="0"/>
              <a:t>Christopher, J.C., &amp; Maris, J.A. (2010). Integrating mindfulness as self-care into counselling and psychotherapy training. </a:t>
            </a:r>
            <a:r>
              <a:rPr lang="en-US" sz="1000" i="1" dirty="0"/>
              <a:t>Counselling and Psychotherapy Research, 10</a:t>
            </a:r>
            <a:r>
              <a:rPr lang="en-US" sz="1000" dirty="0"/>
              <a:t>, 114-125. doi:10.1080/14733141003750285. </a:t>
            </a:r>
          </a:p>
          <a:p>
            <a:pPr marL="230188" indent="-230188"/>
            <a:endParaRPr lang="en-US" sz="1000" dirty="0"/>
          </a:p>
          <a:p>
            <a:pPr marL="0" indent="0"/>
            <a:r>
              <a:rPr lang="en-US" sz="1000" dirty="0" err="1"/>
              <a:t>Figley</a:t>
            </a:r>
            <a:r>
              <a:rPr lang="en-US" sz="1000" dirty="0"/>
              <a:t>, C.R. (1995). Compassion Fatigue as Secondary Traumatic Stress Disorder: An Overview. In C. R. Figley (Ed.), </a:t>
            </a:r>
            <a:r>
              <a:rPr lang="en-US" sz="1000" i="1" dirty="0"/>
              <a:t>Compassion Fatigue: Coping with Secondary Traumatic Stress Disorder in Those who Treat the Traumatized </a:t>
            </a:r>
            <a:r>
              <a:rPr lang="en-US" sz="1000" dirty="0"/>
              <a:t>(pp. 1-20). New York, NY: Brunner/Mazel.</a:t>
            </a:r>
          </a:p>
          <a:p>
            <a:pPr marL="230188" indent="-230188"/>
            <a:endParaRPr lang="en-US" sz="1000" dirty="0"/>
          </a:p>
          <a:p>
            <a:pPr marL="230188" indent="-230188"/>
            <a:r>
              <a:rPr lang="en-US" sz="1000" dirty="0" err="1"/>
              <a:t>Greason</a:t>
            </a:r>
            <a:r>
              <a:rPr lang="en-US" sz="1000" dirty="0"/>
              <a:t>, P.B., &amp; Welfare, L.E. (2013). The impact of mindfulness and meditation practice on client perceptions of common therapeutic factors. </a:t>
            </a:r>
            <a:r>
              <a:rPr lang="en-US" sz="1000" i="1" dirty="0"/>
              <a:t>The Journal of Humanistic Counseling, 52</a:t>
            </a:r>
            <a:r>
              <a:rPr lang="en-US" sz="1000" dirty="0"/>
              <a:t>, 235-253. doi:10.1002/j.2161-1939.2013.00045.x.</a:t>
            </a:r>
          </a:p>
          <a:p>
            <a:pPr marL="230188" indent="-230188"/>
            <a:endParaRPr lang="en-US" sz="1000" dirty="0"/>
          </a:p>
          <a:p>
            <a:pPr marL="230188" indent="-230188"/>
            <a:r>
              <a:rPr lang="en-US" sz="1000" dirty="0" err="1"/>
              <a:t>McGarrigle</a:t>
            </a:r>
            <a:r>
              <a:rPr lang="en-US" sz="1000" dirty="0"/>
              <a:t>, T. &amp; Walsh, C.A. (2011). Mindfulness, self-care, and wellness in social work: Effects of contemplative training. </a:t>
            </a:r>
            <a:r>
              <a:rPr lang="en-US" sz="1000" i="1" dirty="0"/>
              <a:t>Journal of Religion &amp; Spirituality in Social Work: Social Thought, 30</a:t>
            </a:r>
            <a:r>
              <a:rPr lang="en-US" sz="1000" dirty="0"/>
              <a:t>, 212-233. doi:10.1080/15426432.2011.587384.</a:t>
            </a:r>
          </a:p>
          <a:p>
            <a:pPr marL="230188" indent="-230188"/>
            <a:endParaRPr lang="en-US" sz="1000" dirty="0"/>
          </a:p>
          <a:p>
            <a:pPr marL="230188" indent="-230188"/>
            <a:r>
              <a:rPr lang="en-US" sz="1000" dirty="0" err="1"/>
              <a:t>Schomaker</a:t>
            </a:r>
            <a:r>
              <a:rPr lang="en-US" sz="1000" dirty="0"/>
              <a:t>, S.A., &amp; Ricard, R.J. (2015). Effect of a mindfulness-based intervention on counselor–client attunement. </a:t>
            </a:r>
            <a:r>
              <a:rPr lang="en-US" sz="1000" i="1" dirty="0"/>
              <a:t>Journal of Counseling &amp; Development, 93</a:t>
            </a:r>
            <a:r>
              <a:rPr lang="en-US" sz="1000" dirty="0"/>
              <a:t>, 491-498. doi:10.1002/jcad.12047. </a:t>
            </a:r>
          </a:p>
          <a:p>
            <a:pPr marL="230188" indent="-230188"/>
            <a:endParaRPr lang="en-US" sz="1000" dirty="0"/>
          </a:p>
          <a:p>
            <a:pPr marL="0" indent="0"/>
            <a:r>
              <a:rPr lang="en-US" sz="1000" dirty="0"/>
              <a:t>Shapiro, S.L., Brown, K.W., &amp; </a:t>
            </a:r>
            <a:r>
              <a:rPr lang="en-US" sz="1000" dirty="0" err="1"/>
              <a:t>Biegel</a:t>
            </a:r>
            <a:r>
              <a:rPr lang="en-US" sz="1000" dirty="0"/>
              <a:t>, G.M. (2007). Teaching self-care to caregivers: Effects of mindfulness-based stress reduction on the mental health of therapists in training. </a:t>
            </a:r>
            <a:r>
              <a:rPr lang="en-US" sz="1000" i="1" dirty="0"/>
              <a:t>Training and Education in Professional Psychology, 1</a:t>
            </a:r>
            <a:r>
              <a:rPr lang="en-US" sz="1000" dirty="0"/>
              <a:t>, 105-115. doi:10.1037/1931-3918.1.2.105.</a:t>
            </a:r>
          </a:p>
          <a:p>
            <a:pPr marL="230188" indent="-230188"/>
            <a:endParaRPr lang="en-US" sz="1000" dirty="0"/>
          </a:p>
          <a:p>
            <a:pPr marL="230188" indent="-230188"/>
            <a:r>
              <a:rPr lang="en-US" sz="1000" dirty="0" err="1"/>
              <a:t>Thieleman</a:t>
            </a:r>
            <a:r>
              <a:rPr lang="en-US" sz="1000" dirty="0"/>
              <a:t>, K. &amp; Cacciatore, J. (2014). Witness to suffering: Mindfulness and compassion fatigue among traumatic bereavement volunteers and professionals. </a:t>
            </a:r>
            <a:r>
              <a:rPr lang="en-US" sz="1000" i="1" dirty="0"/>
              <a:t>Social Work, 59</a:t>
            </a:r>
            <a:r>
              <a:rPr lang="en-US" sz="1000" dirty="0"/>
              <a:t>, 34-41. doi:10.1093/</a:t>
            </a:r>
            <a:r>
              <a:rPr lang="en-US" sz="1000" dirty="0" err="1"/>
              <a:t>sw</a:t>
            </a:r>
            <a:r>
              <a:rPr lang="en-US" sz="1000" dirty="0"/>
              <a:t>/swt044.</a:t>
            </a:r>
          </a:p>
          <a:p>
            <a:pPr marL="230188" indent="-230188"/>
            <a:endParaRPr lang="en-US" sz="1000" dirty="0"/>
          </a:p>
          <a:p>
            <a:pPr marL="230188" indent="-230188"/>
            <a:r>
              <a:rPr lang="en-US" sz="1000" dirty="0"/>
              <a:t>Thomas, J.T., &amp; Otis, M.D. (2010). Intrapsychic correlates of professional quality of life: Mindfulness, empathy, and emotional separation. </a:t>
            </a:r>
            <a:r>
              <a:rPr lang="en-US" sz="1000" i="1" dirty="0"/>
              <a:t>Journal of the Society for Social Work and Research, 1, </a:t>
            </a:r>
            <a:r>
              <a:rPr lang="en-US" sz="1000" dirty="0"/>
              <a:t>83-98. </a:t>
            </a:r>
            <a:r>
              <a:rPr lang="en-US" sz="1000" dirty="0" err="1"/>
              <a:t>doi</a:t>
            </a:r>
            <a:r>
              <a:rPr lang="en-US" sz="1000" dirty="0"/>
              <a:t>: 10.5243/jsswr.2010.7.</a:t>
            </a:r>
          </a:p>
          <a:p>
            <a:pPr marL="230188" indent="-230188"/>
            <a:endParaRPr lang="en-US" sz="1000" dirty="0"/>
          </a:p>
          <a:p>
            <a:pPr marL="230188" indent="-230188"/>
            <a:r>
              <a:rPr lang="en-US" sz="1000" dirty="0" err="1"/>
              <a:t>Valent</a:t>
            </a:r>
            <a:r>
              <a:rPr lang="en-US" sz="1000" dirty="0"/>
              <a:t>, P. (2002). Diagnosis and Treatment of Helper Stresses, Traumas, and Illnesses. In C. Figley (Ed.), </a:t>
            </a:r>
            <a:r>
              <a:rPr lang="en-US" sz="1000" i="1" dirty="0"/>
              <a:t>Treating Compassion Fatigue </a:t>
            </a:r>
            <a:r>
              <a:rPr lang="en-US" sz="1000" dirty="0"/>
              <a:t>(pp. 17-37). New York, NY: Brunner-Routledge.</a:t>
            </a:r>
          </a:p>
          <a:p>
            <a:pPr marL="230188" indent="-230188"/>
            <a:endParaRPr lang="en-US" sz="1000" dirty="0"/>
          </a:p>
          <a:p>
            <a:pPr marL="230188" marR="0" lvl="0" indent="-230188" algn="l" defTabSz="914400" rtl="0" eaLnBrk="1" fontAlgn="auto" latinLnBrk="0" hangingPunct="1">
              <a:lnSpc>
                <a:spcPct val="100000"/>
              </a:lnSpc>
              <a:spcBef>
                <a:spcPts val="0"/>
              </a:spcBef>
              <a:spcAft>
                <a:spcPts val="0"/>
              </a:spcAft>
              <a:buClrTx/>
              <a:buSzTx/>
              <a:buFontTx/>
              <a:buNone/>
              <a:tabLst/>
              <a:defRPr/>
            </a:pPr>
            <a:r>
              <a:rPr lang="en-US" sz="1000" b="1" dirty="0"/>
              <a:t>Slide Credit: </a:t>
            </a:r>
            <a:r>
              <a:rPr lang="en-US" sz="1000" dirty="0"/>
              <a:t>Pacific Southwest Addiction Technology Transfer Center Network.  Compassion Fatigue and the Behavioral Health Workforce Curriculum Infusion Package. https://</a:t>
            </a:r>
            <a:r>
              <a:rPr lang="en-US" sz="1000" dirty="0" err="1"/>
              <a:t>uclaisap.org</a:t>
            </a:r>
            <a:r>
              <a:rPr lang="en-US" sz="1000" dirty="0"/>
              <a:t>/html2/compassion-fatigue-behavioral-workforce-</a:t>
            </a:r>
            <a:r>
              <a:rPr lang="en-US" sz="1000" dirty="0" err="1"/>
              <a:t>cip.html</a:t>
            </a:r>
            <a:endParaRPr lang="en-US" sz="1000" dirty="0"/>
          </a:p>
          <a:p>
            <a:pPr marL="230188" indent="-230188"/>
            <a:endParaRPr lang="en-US" sz="1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57F33-E925-4A97-A6BC-37C23069B3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38267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 </a:t>
            </a:r>
            <a:r>
              <a:rPr lang="en-US" sz="1100" dirty="0"/>
              <a:t>COMPASSION FATIGUE</a:t>
            </a:r>
          </a:p>
          <a:p>
            <a:endParaRPr lang="en-US" sz="1100" dirty="0"/>
          </a:p>
          <a:p>
            <a:r>
              <a:rPr lang="en-US" sz="1100" dirty="0"/>
              <a:t>This is a web-based resource that includes exercises and tips for using mindfulness. If the instructor has access to the web, show students this document online. The next slide provides an example of one of the exercises.</a:t>
            </a:r>
          </a:p>
          <a:p>
            <a:endParaRPr lang="en-US" sz="1100" dirty="0"/>
          </a:p>
          <a:p>
            <a:r>
              <a:rPr lang="en-US" sz="1100" b="1" dirty="0"/>
              <a:t>Reference</a:t>
            </a:r>
            <a:r>
              <a:rPr lang="en-US" sz="1100" b="0" dirty="0"/>
              <a:t>:</a:t>
            </a:r>
            <a:endParaRPr lang="en-US" sz="1100" dirty="0"/>
          </a:p>
          <a:p>
            <a:r>
              <a:rPr lang="en-US" sz="1100" dirty="0"/>
              <a:t>Pressley Ridge. (</a:t>
            </a:r>
            <a:r>
              <a:rPr lang="en-US" sz="1100" dirty="0" err="1"/>
              <a:t>n.d.</a:t>
            </a:r>
            <a:r>
              <a:rPr lang="en-US" sz="1100" dirty="0"/>
              <a:t>) </a:t>
            </a:r>
            <a:r>
              <a:rPr lang="en-US" sz="1100" i="1" dirty="0"/>
              <a:t>Quick Exercises and Tips for Using Mindfulness at Work</a:t>
            </a:r>
            <a:r>
              <a:rPr lang="en-US" sz="1100" dirty="0"/>
              <a:t>. Pittsburgh,</a:t>
            </a:r>
            <a:r>
              <a:rPr lang="en-US" sz="1100" baseline="0" dirty="0"/>
              <a:t> PA: Author. </a:t>
            </a:r>
            <a:r>
              <a:rPr lang="en-US" sz="1100" dirty="0"/>
              <a:t>Available</a:t>
            </a:r>
            <a:r>
              <a:rPr lang="en-US" sz="1100" baseline="0" dirty="0"/>
              <a:t> at: </a:t>
            </a:r>
            <a:r>
              <a:rPr lang="en-US" sz="1100" dirty="0">
                <a:hlinkClick r:id="rId3"/>
              </a:rPr>
              <a:t>https://togetherthevoice.org/sites/default/files/bbitraining/innovative_strategies_-_mindfulness_document_1.pdf</a:t>
            </a:r>
            <a:r>
              <a:rPr lang="en-US" sz="1100" dirty="0"/>
              <a:t>.</a:t>
            </a:r>
          </a:p>
          <a:p>
            <a:endParaRPr lang="en-US" sz="1100" dirty="0"/>
          </a:p>
          <a:p>
            <a:r>
              <a:rPr lang="en-US" sz="1100" b="1" dirty="0"/>
              <a:t>IMAGE CREDIT: </a:t>
            </a:r>
            <a:r>
              <a:rPr lang="en-US" sz="1100" dirty="0"/>
              <a:t>Screen shot of the manual cover.</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Slide Credit: </a:t>
            </a:r>
            <a:r>
              <a:rPr lang="en-US" sz="1100" dirty="0"/>
              <a:t>Pacific Southwest Addiction Technology Transfer Center Network.  Compassion Fatigue and the Behavioral Health Workforce Curriculum Infusion Package. https://</a:t>
            </a:r>
            <a:r>
              <a:rPr lang="en-US" sz="1100" dirty="0" err="1"/>
              <a:t>uclaisap.org</a:t>
            </a:r>
            <a:r>
              <a:rPr lang="en-US" sz="1100" dirty="0"/>
              <a:t>/html2/compassion-fatigue-behavioral-workforce-</a:t>
            </a:r>
            <a:r>
              <a:rPr lang="en-US" sz="1100" dirty="0" err="1"/>
              <a:t>cip.html</a:t>
            </a:r>
            <a:endParaRPr lang="en-US" sz="1100" dirty="0"/>
          </a:p>
          <a:p>
            <a:endParaRPr lang="en-US" sz="11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57F33-E925-4A97-A6BC-37C23069B3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63464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 </a:t>
            </a:r>
            <a:r>
              <a:rPr lang="en-US" sz="1100" dirty="0"/>
              <a:t>COMPASSION FATIGUE</a:t>
            </a:r>
          </a:p>
          <a:p>
            <a:endParaRPr lang="en-US" sz="1100" dirty="0"/>
          </a:p>
          <a:p>
            <a:r>
              <a:rPr lang="en-US" sz="1100" dirty="0"/>
              <a:t>This slide provides a example of one of the mindfulness exercises included in this resource. Review the exercise with students and the exercise can be done in the classroom if the instructor feels comfortable facilitating the exercise. The Five Senses Exercise help individuals stop negative thoughts, refocus energy, and gain perspective.</a:t>
            </a:r>
          </a:p>
          <a:p>
            <a:endParaRPr lang="en-US" sz="1100" dirty="0"/>
          </a:p>
          <a:p>
            <a:r>
              <a:rPr lang="en-US" sz="1100" b="1" dirty="0"/>
              <a:t>Reference</a:t>
            </a:r>
            <a:r>
              <a:rPr lang="en-US" sz="1100" b="0" dirty="0"/>
              <a:t>:</a:t>
            </a:r>
            <a:endParaRPr lang="en-US" sz="1100" dirty="0"/>
          </a:p>
          <a:p>
            <a:r>
              <a:rPr lang="en-US" sz="1100" dirty="0"/>
              <a:t>Pressley Ridge. (</a:t>
            </a:r>
            <a:r>
              <a:rPr lang="en-US" sz="1100" dirty="0" err="1"/>
              <a:t>n.d.</a:t>
            </a:r>
            <a:r>
              <a:rPr lang="en-US" sz="1100" dirty="0"/>
              <a:t>) </a:t>
            </a:r>
            <a:r>
              <a:rPr lang="en-US" sz="1100" i="1" dirty="0"/>
              <a:t>Quick Exercises and Tips for Using Mindfulness at Work</a:t>
            </a:r>
            <a:r>
              <a:rPr lang="en-US" sz="1100" dirty="0"/>
              <a:t>. Pittsburgh,</a:t>
            </a:r>
            <a:r>
              <a:rPr lang="en-US" sz="1100" baseline="0" dirty="0"/>
              <a:t> PA: Author. </a:t>
            </a:r>
            <a:r>
              <a:rPr lang="en-US" sz="1100" dirty="0"/>
              <a:t>Available</a:t>
            </a:r>
            <a:r>
              <a:rPr lang="en-US" sz="1100" baseline="0" dirty="0"/>
              <a:t> at: </a:t>
            </a:r>
            <a:r>
              <a:rPr lang="en-US" sz="1100" dirty="0">
                <a:hlinkClick r:id="rId3"/>
              </a:rPr>
              <a:t>https://togetherthevoice.org/sites/default/files/bbitraining/innovative_strategies_-_mindfulness_document_1.pdf</a:t>
            </a:r>
            <a:r>
              <a:rPr lang="en-US" sz="1100"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IMAGE CREDIT: </a:t>
            </a:r>
            <a:r>
              <a:rPr lang="en-US" sz="1200" dirty="0"/>
              <a:t>Screen shot of the manual cover.</a:t>
            </a:r>
          </a:p>
          <a:p>
            <a:endParaRPr lang="en-US" dirty="0"/>
          </a:p>
          <a:p>
            <a:r>
              <a:rPr lang="en-US" b="1" dirty="0"/>
              <a:t>Slide Credit: </a:t>
            </a:r>
            <a:r>
              <a:rPr lang="en-US" dirty="0"/>
              <a:t>Pacific Southwest Addiction Technology Transfer Center Network.  Compassion Fatigue and the Behavioral Health Workforce Curriculum Infusion Package. https://</a:t>
            </a:r>
            <a:r>
              <a:rPr lang="en-US" dirty="0" err="1"/>
              <a:t>uclaisap.org</a:t>
            </a:r>
            <a:r>
              <a:rPr lang="en-US" dirty="0"/>
              <a:t>/html2/compassion-fatigue-behavioral-workforce-</a:t>
            </a:r>
            <a:r>
              <a:rPr lang="en-US" dirty="0" err="1"/>
              <a:t>cip.html</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57F33-E925-4A97-A6BC-37C23069B3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07430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93295" y="4400550"/>
            <a:ext cx="5883442" cy="3600450"/>
          </a:xfrm>
        </p:spPr>
        <p:txBody>
          <a:bodyPr/>
          <a:lstStyle/>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Calibri" panose="020F0502020204030204" pitchFamily="34" charset="0"/>
              </a:rPr>
              <a:t>Resources are provided and should assist in maintaining important referral agencies/support services as well as resources for students.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kern="100" dirty="0">
                <a:effectLst/>
                <a:latin typeface="Calibri" panose="020F0502020204030204" pitchFamily="34" charset="0"/>
                <a:ea typeface="Calibri" panose="020F0502020204030204" pitchFamily="34" charset="0"/>
                <a:cs typeface="Calibri" panose="020F0502020204030204" pitchFamily="34" charset="0"/>
              </a:rPr>
              <a:t>Zero Suicide Institute: </a:t>
            </a:r>
            <a:r>
              <a:rPr lang="en-US" sz="11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https://zerosuicideinstitute.com/</a:t>
            </a:r>
            <a:r>
              <a:rPr lang="en-US" sz="11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kern="100" dirty="0">
                <a:effectLst/>
                <a:latin typeface="Calibri" panose="020F0502020204030204" pitchFamily="34" charset="0"/>
                <a:ea typeface="Calibri" panose="020F0502020204030204" pitchFamily="34" charset="0"/>
                <a:cs typeface="Calibri" panose="020F0502020204030204" pitchFamily="34" charset="0"/>
              </a:rPr>
              <a:t>Zero Suicide Listserv: </a:t>
            </a:r>
            <a:r>
              <a:rPr lang="en-US" sz="11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https://zerosuicide.edc.org/movement/zero-suicide-listserv</a:t>
            </a:r>
            <a:r>
              <a:rPr lang="en-US" sz="11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kern="100" dirty="0">
                <a:effectLst/>
                <a:latin typeface="Calibri" panose="020F0502020204030204" pitchFamily="34" charset="0"/>
                <a:ea typeface="Calibri" panose="020F0502020204030204" pitchFamily="34" charset="0"/>
                <a:cs typeface="Calibri" panose="020F0502020204030204" pitchFamily="34" charset="0"/>
              </a:rPr>
              <a:t>NV Office for Suicide Prevention: </a:t>
            </a:r>
            <a:r>
              <a:rPr lang="en-US" sz="11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http://suicideprevention.nv.gov/</a:t>
            </a:r>
            <a:r>
              <a:rPr lang="en-US" sz="11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kern="100" dirty="0">
                <a:effectLst/>
                <a:latin typeface="Calibri" panose="020F0502020204030204" pitchFamily="34" charset="0"/>
                <a:ea typeface="Calibri" panose="020F0502020204030204" pitchFamily="34" charset="0"/>
                <a:cs typeface="Calibri" panose="020F0502020204030204" pitchFamily="34" charset="0"/>
              </a:rPr>
              <a:t>NV Zero Suicide Initiative: </a:t>
            </a:r>
            <a:r>
              <a:rPr lang="en-US" sz="11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https://nvopioidresponse.org/initiatives/zs/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kern="100" dirty="0">
                <a:effectLst/>
                <a:latin typeface="Calibri" panose="020F0502020204030204" pitchFamily="34" charset="0"/>
                <a:ea typeface="Calibri" panose="020F0502020204030204" pitchFamily="34" charset="0"/>
                <a:cs typeface="Calibri" panose="020F0502020204030204" pitchFamily="34" charset="0"/>
              </a:rPr>
              <a:t>The Lifeline and 988:  </a:t>
            </a:r>
            <a:r>
              <a:rPr lang="en-US" sz="11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https://988lifeline.org/current-events/the-lifeline-and-988</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kern="100" dirty="0">
                <a:effectLst/>
                <a:latin typeface="Calibri" panose="020F0502020204030204" pitchFamily="34" charset="0"/>
                <a:ea typeface="Calibri" panose="020F0502020204030204" pitchFamily="34" charset="0"/>
                <a:cs typeface="Calibri" panose="020F0502020204030204" pitchFamily="34" charset="0"/>
              </a:rPr>
              <a:t>UNR LiveWell Resource Page: </a:t>
            </a:r>
            <a:r>
              <a:rPr lang="en-US" sz="11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https://www.unr.edu/livewell</a:t>
            </a:r>
            <a:r>
              <a:rPr lang="en-US" sz="11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kern="100" dirty="0">
                <a:effectLst/>
                <a:latin typeface="Calibri" panose="020F0502020204030204" pitchFamily="34" charset="0"/>
                <a:ea typeface="Calibri" panose="020F0502020204030204" pitchFamily="34" charset="0"/>
                <a:cs typeface="Calibri" panose="020F0502020204030204" pitchFamily="34" charset="0"/>
              </a:rPr>
              <a:t>Image Credit: </a:t>
            </a:r>
            <a:r>
              <a:rPr lang="en-US" sz="1100" kern="100" dirty="0">
                <a:effectLst/>
                <a:latin typeface="Calibri" panose="020F0502020204030204" pitchFamily="34" charset="0"/>
                <a:ea typeface="Calibri" panose="020F0502020204030204" pitchFamily="34" charset="0"/>
                <a:cs typeface="Calibri" panose="020F0502020204030204" pitchFamily="34" charset="0"/>
              </a:rPr>
              <a:t>SAMHSA 988 Partner Toolkit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730A5-E118-DD43-8C03-06ED1FCE09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40427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0317" y="4400550"/>
            <a:ext cx="6736096" cy="3600450"/>
          </a:xfrm>
        </p:spPr>
        <p:txBody>
          <a:bodyPr/>
          <a:lstStyle/>
          <a:p>
            <a:pPr marL="0" marR="0">
              <a:lnSpc>
                <a:spcPct val="107000"/>
              </a:lnSpc>
              <a:spcBef>
                <a:spcPts val="0"/>
              </a:spcBef>
              <a:spcAft>
                <a:spcPts val="800"/>
              </a:spcAft>
            </a:pPr>
            <a:r>
              <a:rPr lang="en-US" sz="1100" kern="100" dirty="0">
                <a:effectLst/>
                <a:ea typeface="Calibri" panose="020F0502020204030204" pitchFamily="34" charset="0"/>
                <a:cs typeface="Times New Roman" panose="02020603050405020304" pitchFamily="18" charset="0"/>
              </a:rPr>
              <a:t>Resources are provided and should assist in maintaining important referral agencies/support services as well as resources for students. </a:t>
            </a:r>
          </a:p>
          <a:p>
            <a:pPr marL="0" marR="0">
              <a:lnSpc>
                <a:spcPct val="107000"/>
              </a:lnSpc>
              <a:spcBef>
                <a:spcPts val="0"/>
              </a:spcBef>
              <a:spcAft>
                <a:spcPts val="800"/>
              </a:spcAft>
            </a:pPr>
            <a:r>
              <a:rPr lang="en-US" sz="1100" kern="100" dirty="0">
                <a:effectLst/>
                <a:ea typeface="Calibri" panose="020F0502020204030204" pitchFamily="34" charset="0"/>
                <a:cs typeface="Times New Roman" panose="02020603050405020304" pitchFamily="18" charset="0"/>
              </a:rPr>
              <a:t>Community Resources:</a:t>
            </a: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UNR Disabilities Resource Center: </a:t>
            </a:r>
            <a:r>
              <a:rPr lang="en-US" sz="1100" u="sng" kern="100" dirty="0">
                <a:solidFill>
                  <a:srgbClr val="0563C1"/>
                </a:solidFill>
                <a:effectLst/>
                <a:ea typeface="Calibri" panose="020F0502020204030204" pitchFamily="34" charset="0"/>
                <a:cs typeface="Times New Roman" panose="02020603050405020304" pitchFamily="18" charset="0"/>
                <a:hlinkClick r:id="rId3"/>
              </a:rPr>
              <a:t>https://www.unr.edu/drc</a:t>
            </a:r>
            <a:r>
              <a:rPr lang="en-US" sz="1100" kern="100" dirty="0">
                <a:effectLst/>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Nevada Center for Excellence in Disabilities Directory: </a:t>
            </a:r>
            <a:r>
              <a:rPr lang="en-US" sz="1100" u="sng" kern="100" dirty="0">
                <a:solidFill>
                  <a:srgbClr val="0563C1"/>
                </a:solidFill>
                <a:effectLst/>
                <a:ea typeface="Calibri" panose="020F0502020204030204" pitchFamily="34" charset="0"/>
                <a:cs typeface="Times New Roman" panose="02020603050405020304" pitchFamily="18" charset="0"/>
                <a:hlinkClick r:id="rId4"/>
              </a:rPr>
              <a:t>https://www.unr.edu/education/faculty-and-staff/nevada-center-for-excellence-in-disabilities</a:t>
            </a:r>
            <a:r>
              <a:rPr lang="en-US" sz="1100" kern="100" dirty="0">
                <a:effectLst/>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CASAT on Demand Resources &amp; Downloads: </a:t>
            </a:r>
            <a:r>
              <a:rPr lang="en-US" sz="1100" u="sng" kern="100" dirty="0">
                <a:solidFill>
                  <a:srgbClr val="0563C1"/>
                </a:solidFill>
                <a:effectLst/>
                <a:ea typeface="Calibri" panose="020F0502020204030204" pitchFamily="34" charset="0"/>
                <a:cs typeface="Times New Roman" panose="02020603050405020304" pitchFamily="18" charset="0"/>
                <a:hlinkClick r:id="rId5"/>
              </a:rPr>
              <a:t>https://casatondemand.org/resources_downloads/</a:t>
            </a:r>
            <a:r>
              <a:rPr lang="en-US" sz="1100" kern="100" dirty="0">
                <a:effectLst/>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Pacific Southwest Addiction Technology Transfer Center (PSATTC): </a:t>
            </a:r>
            <a:r>
              <a:rPr lang="en-US" sz="1100" u="sng" kern="100" dirty="0">
                <a:solidFill>
                  <a:srgbClr val="0563C1"/>
                </a:solidFill>
                <a:effectLst/>
                <a:ea typeface="Calibri" panose="020F0502020204030204" pitchFamily="34" charset="0"/>
                <a:cs typeface="Times New Roman" panose="02020603050405020304" pitchFamily="18" charset="0"/>
                <a:hlinkClick r:id="rId6"/>
              </a:rPr>
              <a:t>https://attcnetwork.org/centers/pacific-southwest-attc/home</a:t>
            </a:r>
            <a:endParaRPr lang="en-US" sz="1100" kern="100" dirty="0">
              <a:effectLst/>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The Mental Health Technology Transfer Center Network: </a:t>
            </a:r>
            <a:r>
              <a:rPr lang="en-US" sz="1100" u="sng" kern="100" dirty="0">
                <a:solidFill>
                  <a:srgbClr val="0563C1"/>
                </a:solidFill>
                <a:effectLst/>
                <a:ea typeface="Calibri" panose="020F0502020204030204" pitchFamily="34" charset="0"/>
                <a:cs typeface="Times New Roman" panose="02020603050405020304" pitchFamily="18" charset="0"/>
                <a:hlinkClick r:id="rId7"/>
              </a:rPr>
              <a:t>https://mhttcnetwork.org/ </a:t>
            </a:r>
            <a:endParaRPr lang="en-US" sz="1100" kern="100" dirty="0">
              <a:effectLst/>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The Prevention Technology Transfer Center Network: </a:t>
            </a:r>
            <a:r>
              <a:rPr lang="en-US" sz="1100" u="sng" kern="100" dirty="0">
                <a:solidFill>
                  <a:srgbClr val="0563C1"/>
                </a:solidFill>
                <a:effectLst/>
                <a:ea typeface="Calibri" panose="020F0502020204030204" pitchFamily="34" charset="0"/>
                <a:cs typeface="Times New Roman" panose="02020603050405020304" pitchFamily="18" charset="0"/>
                <a:hlinkClick r:id="rId8"/>
              </a:rPr>
              <a:t>https://pttcnetwork.org/</a:t>
            </a:r>
            <a:r>
              <a:rPr lang="en-US" sz="1100" kern="100" dirty="0">
                <a:effectLst/>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Department of Health &amp; Human Services Aging and Disability Services Division: </a:t>
            </a:r>
            <a:r>
              <a:rPr lang="en-US" sz="1100" u="sng" kern="100" dirty="0">
                <a:solidFill>
                  <a:srgbClr val="0563C1"/>
                </a:solidFill>
                <a:effectLst/>
                <a:ea typeface="Calibri" panose="020F0502020204030204" pitchFamily="34" charset="0"/>
                <a:cs typeface="Times New Roman" panose="02020603050405020304" pitchFamily="18" charset="0"/>
                <a:hlinkClick r:id="rId9"/>
              </a:rPr>
              <a:t>https://adsd.nv.gov/</a:t>
            </a:r>
            <a:r>
              <a:rPr lang="en-US" sz="1100" kern="100" dirty="0">
                <a:effectLst/>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SAMHSA’s Technology Transfer Centers (TTC) Programs: </a:t>
            </a:r>
            <a:r>
              <a:rPr lang="en-US" sz="1100" u="sng" kern="100" dirty="0">
                <a:solidFill>
                  <a:srgbClr val="0563C1"/>
                </a:solidFill>
                <a:effectLst/>
                <a:ea typeface="Calibri" panose="020F0502020204030204" pitchFamily="34" charset="0"/>
                <a:cs typeface="Times New Roman" panose="02020603050405020304" pitchFamily="18" charset="0"/>
                <a:hlinkClick r:id="rId10" action="ppaction://hlinkfile"/>
              </a:rPr>
              <a:t>techtransfercenters.org</a:t>
            </a:r>
            <a:endParaRPr lang="en-US" sz="1100" kern="100" dirty="0">
              <a:effectLst/>
              <a:ea typeface="Calibri" panose="020F0502020204030204" pitchFamily="34" charset="0"/>
              <a:cs typeface="Times New Roman" panose="02020603050405020304" pitchFamily="18" charset="0"/>
            </a:endParaRPr>
          </a:p>
          <a:p>
            <a:pPr marL="688975" indent="-344488"/>
            <a:endParaRPr lang="en-US" dirty="0">
              <a:solidFill>
                <a:schemeClr val="tx1">
                  <a:lumMod val="50000"/>
                  <a:lumOff val="50000"/>
                </a:schemeClr>
              </a:solidFill>
            </a:endParaRPr>
          </a:p>
          <a:p>
            <a:pPr>
              <a:defRPr/>
            </a:pP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730A5-E118-DD43-8C03-06ED1FCE09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49788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dirty="0">
                <a:solidFill>
                  <a:srgbClr val="222222"/>
                </a:solidFill>
                <a:effectLst/>
                <a:ea typeface="Times New Roman" panose="02020603050405020304" pitchFamily="18" charset="0"/>
                <a:cs typeface="Arial" panose="020B0604020202020204" pitchFamily="34" charset="0"/>
              </a:rPr>
              <a:t>The Pathways in Crisis Services (PICS) Project provides academic course and professional learning events and content focused on evidence-based crisis programs that include crisis intervention, de-escalation services, mobile crisis and crisis stabilization for Pre-service (students) and Practicing Behavioral Health Professionals with the goal of increasing knowledge and skills leading to use in practice.</a:t>
            </a:r>
            <a:endParaRPr lang="en-US" sz="11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100" dirty="0">
                <a:solidFill>
                  <a:srgbClr val="222222"/>
                </a:solidFill>
                <a:effectLst/>
                <a:ea typeface="Times New Roman" panose="02020603050405020304" pitchFamily="18" charset="0"/>
                <a:cs typeface="Arial" panose="020B0604020202020204" pitchFamily="34" charset="0"/>
              </a:rPr>
              <a:t> </a:t>
            </a:r>
            <a:endParaRPr lang="en-US" sz="11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100" dirty="0">
                <a:solidFill>
                  <a:srgbClr val="222222"/>
                </a:solidFill>
                <a:effectLst/>
                <a:ea typeface="Times New Roman" panose="02020603050405020304" pitchFamily="18" charset="0"/>
                <a:cs typeface="Arial" panose="020B0604020202020204" pitchFamily="34" charset="0"/>
              </a:rPr>
              <a:t>This is accomplished by guaranteeing students get exposed to crisis intervention services and skills while in school in order to prepare them to do crisis intervention services which includes: risk determination; early intervention; de-escalation strategies; how to conduct warm-hand-off; and understanding the new (988) system through the development of curriculum infusion and training. Practicing Professionals will have the opportunity to attend a variety of training and technical assistance (T/TA) events to ensure that T/TA in crisis-based programs is available to help prepare these professionals with the knowledge and skills to provide crisis-based services.</a:t>
            </a:r>
            <a:br>
              <a:rPr lang="en-US" sz="1100" dirty="0">
                <a:solidFill>
                  <a:srgbClr val="222222"/>
                </a:solidFill>
                <a:effectLst/>
                <a:ea typeface="Times New Roman" panose="02020603050405020304" pitchFamily="18" charset="0"/>
                <a:cs typeface="Arial" panose="020B0604020202020204" pitchFamily="34" charset="0"/>
              </a:rPr>
            </a:br>
            <a:br>
              <a:rPr lang="en-US" sz="1100" dirty="0">
                <a:solidFill>
                  <a:srgbClr val="222222"/>
                </a:solidFill>
                <a:effectLst/>
                <a:ea typeface="Times New Roman" panose="02020603050405020304" pitchFamily="18" charset="0"/>
                <a:cs typeface="Arial" panose="020B0604020202020204" pitchFamily="34" charset="0"/>
              </a:rPr>
            </a:br>
            <a:r>
              <a:rPr lang="en-US" sz="1100" i="1" dirty="0">
                <a:solidFill>
                  <a:srgbClr val="222222"/>
                </a:solidFill>
                <a:effectLst/>
                <a:ea typeface="Times New Roman" panose="02020603050405020304" pitchFamily="18" charset="0"/>
                <a:cs typeface="Arial" panose="020B0604020202020204" pitchFamily="34" charset="0"/>
              </a:rPr>
              <a:t>This project was supported in whole or in part by the Nevada Division of Public and Behavioral Health Bureau of Behavioral Health, Prevention, and Wellness. The opinions, findings, conclusions and recommendations expressed in this publication are those of the author(s) and do not necessarily represent the official views of the State of Nevada or CASAT.</a:t>
            </a:r>
            <a:endParaRPr lang="en-US" sz="11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100" dirty="0">
                <a:effectLst/>
                <a:ea typeface="Times New Roman" panose="02020603050405020304" pitchFamily="18"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730A5-E118-DD43-8C03-06ED1FCE09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1392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 </a:t>
            </a:r>
            <a:r>
              <a:rPr lang="en-US" sz="1100" dirty="0"/>
              <a:t>COMPASSION FATIGUE</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cs typeface="Calibri"/>
              </a:rPr>
              <a:t>Transition Slide: </a:t>
            </a:r>
            <a:r>
              <a:rPr lang="en-US" sz="1100" dirty="0">
                <a:cs typeface="Calibri"/>
              </a:rPr>
              <a:t>Lastly, we will be discussing compassion fatigue and why it is just as important to care for you as it is those in our life personally and professionally.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cs typeface="Calibri"/>
              </a:rPr>
              <a:t>Image Credit: </a:t>
            </a:r>
            <a:r>
              <a:rPr lang="en-US" sz="1100" b="0" dirty="0" err="1">
                <a:cs typeface="Calibri"/>
              </a:rPr>
              <a:t>www.tagxedo.com</a:t>
            </a:r>
            <a:r>
              <a:rPr lang="en-US" sz="1100" b="0" dirty="0">
                <a:cs typeface="Calibri"/>
              </a:rPr>
              <a:t> </a:t>
            </a:r>
          </a:p>
        </p:txBody>
      </p:sp>
      <p:sp>
        <p:nvSpPr>
          <p:cNvPr id="4" name="Slide Number Placeholder 3"/>
          <p:cNvSpPr>
            <a:spLocks noGrp="1"/>
          </p:cNvSpPr>
          <p:nvPr>
            <p:ph type="sldNum" sz="quarter" idx="5"/>
          </p:nvPr>
        </p:nvSpPr>
        <p:spPr/>
        <p:txBody>
          <a:bodyPr/>
          <a:lstStyle/>
          <a:p>
            <a:fld id="{7E9730A5-E118-DD43-8C03-06ED1FCE0900}" type="slidenum">
              <a:rPr lang="en-US" smtClean="0"/>
              <a:t>4</a:t>
            </a:fld>
            <a:endParaRPr lang="en-US"/>
          </a:p>
        </p:txBody>
      </p:sp>
    </p:spTree>
    <p:extLst>
      <p:ext uri="{BB962C8B-B14F-4D97-AF65-F5344CB8AC3E}">
        <p14:creationId xmlns:p14="http://schemas.microsoft.com/office/powerpoint/2010/main" val="2889183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t>SUBJECT MATTER: </a:t>
            </a:r>
            <a:r>
              <a:rPr lang="en-US" sz="1100" dirty="0"/>
              <a:t>COMPASSION FATIGUE</a:t>
            </a:r>
          </a:p>
          <a:p>
            <a:pPr marL="0" indent="0">
              <a:buFont typeface="Arial" panose="020B0604020202020204" pitchFamily="34" charset="0"/>
              <a:buNone/>
            </a:pPr>
            <a:endParaRPr lang="en-US" sz="1100" b="0" dirty="0"/>
          </a:p>
          <a:p>
            <a:pPr marL="0" indent="0">
              <a:buFont typeface="Arial" panose="020B0604020202020204" pitchFamily="34" charset="0"/>
              <a:buNone/>
            </a:pPr>
            <a:r>
              <a:rPr lang="en-US" sz="1100" b="0" dirty="0"/>
              <a:t>Let’s take a look at Empathy Based Stress which can show up as Compassion Fatigue.</a:t>
            </a:r>
          </a:p>
          <a:p>
            <a:pPr marL="0" indent="0">
              <a:buFont typeface="Arial" panose="020B0604020202020204" pitchFamily="34" charset="0"/>
              <a:buNone/>
            </a:pPr>
            <a:endParaRPr lang="en-US" sz="1100" b="1"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t>SUBJECT MATTER: </a:t>
            </a:r>
            <a:r>
              <a:rPr lang="en-US" sz="1100" dirty="0"/>
              <a:t>COMPASSION FATIGUE</a:t>
            </a:r>
          </a:p>
          <a:p>
            <a:pPr marL="0" indent="0">
              <a:buFont typeface="Arial" panose="020B0604020202020204" pitchFamily="34" charset="0"/>
              <a:buNone/>
            </a:pPr>
            <a:endParaRPr lang="en-US" sz="1100" b="0" dirty="0"/>
          </a:p>
          <a:p>
            <a:pPr marL="0" indent="0">
              <a:buFont typeface="Arial" panose="020B0604020202020204" pitchFamily="34" charset="0"/>
              <a:buNone/>
            </a:pPr>
            <a:r>
              <a:rPr lang="en-US" sz="1100" b="0" dirty="0"/>
              <a:t>Let’s take a look at Empathy Based Stress which can show up as Compassion Fatigue.</a:t>
            </a:r>
          </a:p>
          <a:p>
            <a:pPr marL="0" indent="0">
              <a:buFont typeface="Arial" panose="020B0604020202020204" pitchFamily="34" charset="0"/>
              <a:buNone/>
            </a:pPr>
            <a:endParaRPr lang="en-US" sz="1100" b="1" dirty="0"/>
          </a:p>
          <a:p>
            <a:pPr marL="0" indent="0">
              <a:buFont typeface="Arial" panose="020B0604020202020204" pitchFamily="34" charset="0"/>
              <a:buNone/>
            </a:pPr>
            <a:r>
              <a:rPr lang="en-US" sz="1100" b="0" dirty="0"/>
              <a:t>First, let's begin by learning what </a:t>
            </a:r>
            <a:r>
              <a:rPr lang="en-US" sz="1100" b="1" dirty="0"/>
              <a:t>Compassion Satisfaction </a:t>
            </a:r>
            <a:r>
              <a:rPr lang="en-US" sz="1100" b="0" dirty="0"/>
              <a:t>is.</a:t>
            </a:r>
          </a:p>
          <a:p>
            <a:pPr marL="0" indent="0">
              <a:buFont typeface="Arial" panose="020B0604020202020204" pitchFamily="34" charset="0"/>
              <a:buNone/>
            </a:pPr>
            <a:r>
              <a:rPr lang="en-US" sz="1100" b="0" dirty="0"/>
              <a:t>    </a:t>
            </a:r>
            <a:r>
              <a:rPr lang="en-US" sz="1100" b="0" i="1" dirty="0"/>
              <a:t>Compassion satisfaction</a:t>
            </a:r>
            <a:r>
              <a:rPr lang="en-US" sz="1100" b="0" dirty="0"/>
              <a:t> is about the pleasure you get from being able to do your work well. </a:t>
            </a:r>
          </a:p>
          <a:p>
            <a:pPr marL="0" indent="0">
              <a:buFont typeface="Arial" panose="020B0604020202020204" pitchFamily="34" charset="0"/>
              <a:buNone/>
            </a:pPr>
            <a:endParaRPr lang="en-US" sz="1100" b="1" dirty="0"/>
          </a:p>
          <a:p>
            <a:pPr marL="0" indent="0">
              <a:buFont typeface="Arial" panose="020B0604020202020204" pitchFamily="34" charset="0"/>
              <a:buNone/>
            </a:pPr>
            <a:r>
              <a:rPr lang="en-US" sz="1100" dirty="0"/>
              <a:t>For example, you may feel like it is a pleasure to help others through your work. You may feel positively about your colleagues or your ability to contribute to.</a:t>
            </a:r>
          </a:p>
          <a:p>
            <a:pPr marL="0" indent="0">
              <a:buFont typeface="Arial" panose="020B0604020202020204" pitchFamily="34" charset="0"/>
              <a:buNone/>
            </a:pPr>
            <a:r>
              <a:rPr lang="en-US" sz="1100" dirty="0"/>
              <a:t> </a:t>
            </a:r>
            <a:endParaRPr lang="en-US" dirty="0"/>
          </a:p>
          <a:p>
            <a:pPr marL="0" indent="0">
              <a:buNone/>
            </a:pPr>
            <a:r>
              <a:rPr lang="en-US" b="1" dirty="0"/>
              <a:t>Reference:</a:t>
            </a:r>
            <a:endParaRPr lang="en-US" dirty="0"/>
          </a:p>
          <a:p>
            <a:r>
              <a:rPr lang="en-US" dirty="0"/>
              <a:t>Middleton, J. (2015). Addressing secondary trauma and compassion fatigue in work with older veterans: An ethical imperative. </a:t>
            </a:r>
            <a:r>
              <a:rPr lang="en-US" i="1" dirty="0"/>
              <a:t>Ageing Life Care Journal, 5</a:t>
            </a:r>
            <a:r>
              <a:rPr lang="en-US" dirty="0"/>
              <a:t>, 1-8. </a:t>
            </a:r>
            <a:endParaRPr lang="en-US" dirty="0">
              <a:cs typeface="Calibri"/>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5A70B0B6-4A54-0944-91E3-FECC2ED21D47}" type="slidenum">
              <a:rPr lang="en-US" smtClean="0"/>
              <a:t>5</a:t>
            </a:fld>
            <a:endParaRPr lang="en-US"/>
          </a:p>
        </p:txBody>
      </p:sp>
    </p:spTree>
    <p:extLst>
      <p:ext uri="{BB962C8B-B14F-4D97-AF65-F5344CB8AC3E}">
        <p14:creationId xmlns:p14="http://schemas.microsoft.com/office/powerpoint/2010/main" val="1910201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4279" y="4353492"/>
            <a:ext cx="5369442" cy="4331721"/>
          </a:xfrm>
        </p:spPr>
        <p:txBody>
          <a:bodyPr/>
          <a:lstStyle/>
          <a:p>
            <a:r>
              <a:rPr lang="en-US" sz="1100" b="1" dirty="0"/>
              <a:t>SUBJECT MATTER: </a:t>
            </a:r>
            <a:r>
              <a:rPr lang="en-US" sz="1100" dirty="0"/>
              <a:t>COMPASSION FATIGUE</a:t>
            </a:r>
          </a:p>
          <a:p>
            <a:endParaRPr lang="en-US" sz="1100" dirty="0"/>
          </a:p>
          <a:p>
            <a:r>
              <a:rPr lang="en-US" sz="1100" b="1" dirty="0"/>
              <a:t>READ </a:t>
            </a:r>
            <a:r>
              <a:rPr lang="en-US" sz="1100" dirty="0"/>
              <a:t>Slide</a:t>
            </a:r>
          </a:p>
          <a:p>
            <a:r>
              <a:rPr lang="en-US" sz="1100" dirty="0"/>
              <a:t>Figley and colleagues are known for coining this term and feel as though it is easier to understand than other terms related to this topic. The graphic does implicate that compassion fatigue is about just being ‘tired’. </a:t>
            </a:r>
          </a:p>
          <a:p>
            <a:endParaRPr lang="en-US" sz="1100" dirty="0"/>
          </a:p>
          <a:p>
            <a:r>
              <a:rPr lang="en-US" sz="1100" b="1" dirty="0"/>
              <a:t>References:</a:t>
            </a:r>
          </a:p>
          <a:p>
            <a:pPr marL="231775" indent="-222250"/>
            <a:r>
              <a:rPr lang="en-US" sz="1100" dirty="0"/>
              <a:t>Bride, B.E., </a:t>
            </a:r>
            <a:r>
              <a:rPr lang="en-US" sz="1100" dirty="0" err="1"/>
              <a:t>Radney</a:t>
            </a:r>
            <a:r>
              <a:rPr lang="en-US" sz="1100" dirty="0"/>
              <a:t>, M., &amp; Figley, C.R. (2007). Measuring compassion fatigue. </a:t>
            </a:r>
            <a:r>
              <a:rPr lang="en-US" sz="1100" i="1" dirty="0"/>
              <a:t>Clinical Social Work Journal, 35</a:t>
            </a:r>
            <a:r>
              <a:rPr lang="en-US" sz="1100" dirty="0"/>
              <a:t>, 155-163.</a:t>
            </a:r>
          </a:p>
          <a:p>
            <a:pPr marL="231775" indent="-222250"/>
            <a:endParaRPr lang="en-US" sz="1100" dirty="0"/>
          </a:p>
          <a:p>
            <a:pPr marL="231775" indent="-222250"/>
            <a:r>
              <a:rPr lang="en-US" sz="1100" dirty="0"/>
              <a:t>Figley, C.R. (Ed.) (1995). Compassion fatigue: Coping with Secondary Traumatic Stress Disorder. New York, NY: Brunner/Mazel.</a:t>
            </a:r>
          </a:p>
          <a:p>
            <a:pPr marL="231775" indent="-231775"/>
            <a:endParaRPr lang="en-US" sz="1100" dirty="0"/>
          </a:p>
          <a:p>
            <a:pPr marL="231775" indent="-231775"/>
            <a:r>
              <a:rPr lang="en-US" sz="1100" dirty="0" err="1"/>
              <a:t>Figley</a:t>
            </a:r>
            <a:r>
              <a:rPr lang="en-US" sz="1100" dirty="0"/>
              <a:t>, C.R. (1996). Review of the Compassion Fatigue Self-Test. In B. H. </a:t>
            </a:r>
            <a:r>
              <a:rPr lang="en-US" sz="1100" dirty="0" err="1"/>
              <a:t>Stamm</a:t>
            </a:r>
            <a:r>
              <a:rPr lang="en-US" sz="1100" dirty="0"/>
              <a:t> (Ed.), </a:t>
            </a:r>
            <a:r>
              <a:rPr lang="en-US" sz="1100" i="1" dirty="0"/>
              <a:t>Measurement of Stress, Trauma, and Adaptation</a:t>
            </a:r>
            <a:r>
              <a:rPr lang="en-US" sz="1100" dirty="0"/>
              <a:t>. Baltimore, MD: Sidran Press.</a:t>
            </a:r>
          </a:p>
          <a:p>
            <a:pPr marL="231775" indent="-222250"/>
            <a:endParaRPr lang="en-US" sz="1100" dirty="0"/>
          </a:p>
          <a:p>
            <a:pPr marL="231775" indent="-222250"/>
            <a:r>
              <a:rPr lang="en-US" sz="1100" dirty="0" err="1"/>
              <a:t>Figley</a:t>
            </a:r>
            <a:r>
              <a:rPr lang="en-US" sz="1100" dirty="0"/>
              <a:t>, C.R. (Ed.) (2002). </a:t>
            </a:r>
            <a:r>
              <a:rPr lang="en-US" sz="1100" i="1" dirty="0"/>
              <a:t>Treating Compassion Fatigue</a:t>
            </a:r>
            <a:r>
              <a:rPr lang="en-US" sz="1100" dirty="0"/>
              <a:t>. New York, NY: Brunner/Routledge.</a:t>
            </a:r>
          </a:p>
          <a:p>
            <a:pPr marL="231775" indent="-231775"/>
            <a:endParaRPr lang="en-US" sz="1100" dirty="0"/>
          </a:p>
          <a:p>
            <a:pPr marL="231775" indent="-231775"/>
            <a:r>
              <a:rPr lang="en-US" sz="1100" dirty="0"/>
              <a:t>Newell, J.M., </a:t>
            </a:r>
            <a:r>
              <a:rPr lang="en-US" sz="1100" dirty="0" err="1"/>
              <a:t>Gardell</a:t>
            </a:r>
            <a:r>
              <a:rPr lang="en-US" sz="1100" dirty="0"/>
              <a:t>, D.N., &amp; MacNeil, G. (2016). Clinician response to client traumas: A chronological review of constructs and terminology. </a:t>
            </a:r>
            <a:r>
              <a:rPr lang="en-US" sz="1100" i="1" dirty="0"/>
              <a:t>Trauma, Violence, &amp; Abuse, 17</a:t>
            </a:r>
            <a:r>
              <a:rPr lang="en-US" sz="1100" dirty="0"/>
              <a:t>, 306-313.</a:t>
            </a:r>
          </a:p>
          <a:p>
            <a:pPr marL="231775" indent="-231775"/>
            <a:endParaRPr lang="en-US" sz="1100" dirty="0"/>
          </a:p>
          <a:p>
            <a:pPr marL="231775" indent="-231775"/>
            <a:r>
              <a:rPr lang="en-US" sz="1100" dirty="0" err="1"/>
              <a:t>Stamm</a:t>
            </a:r>
            <a:r>
              <a:rPr lang="en-US" sz="1100" dirty="0"/>
              <a:t>, B.H. (2010). </a:t>
            </a:r>
            <a:r>
              <a:rPr lang="en-US" sz="1100" i="1" dirty="0"/>
              <a:t>The </a:t>
            </a:r>
            <a:r>
              <a:rPr lang="en-US" sz="1100" i="1" dirty="0" err="1"/>
              <a:t>ProQOL</a:t>
            </a:r>
            <a:r>
              <a:rPr lang="en-US" sz="1100" i="1" dirty="0"/>
              <a:t> (Professional Quality of Life Scale: Compassion satisfaction and compassion fatigue</a:t>
            </a:r>
            <a:r>
              <a:rPr lang="en-US" sz="1100" dirty="0"/>
              <a:t>). Pocatello, ID: Pro-</a:t>
            </a:r>
            <a:r>
              <a:rPr lang="en-US" sz="1100" dirty="0" err="1"/>
              <a:t>QOL.org</a:t>
            </a:r>
            <a:r>
              <a:rPr lang="en-US" sz="1100" dirty="0"/>
              <a:t>. Retrieved from http://www.proqol.org. </a:t>
            </a:r>
          </a:p>
          <a:p>
            <a:pPr marL="231775" indent="-231775"/>
            <a:endParaRPr lang="en-US" sz="1100" dirty="0"/>
          </a:p>
          <a:p>
            <a:pPr marL="231775" indent="-231775"/>
            <a:r>
              <a:rPr lang="en-US" sz="1100" dirty="0"/>
              <a:t>Turgoose, D., &amp; Maddox, L. (2017). Predictors of compassion fatigue in mental health professionals: A narrative review. </a:t>
            </a:r>
            <a:r>
              <a:rPr lang="en-US" sz="1100" i="1" dirty="0"/>
              <a:t>Traumatology, 23</a:t>
            </a:r>
            <a:r>
              <a:rPr lang="en-US" sz="1100" dirty="0"/>
              <a:t>(2), 172-185. </a:t>
            </a:r>
            <a:r>
              <a:rPr lang="en-US" sz="1100" u="none" kern="1200" dirty="0">
                <a:solidFill>
                  <a:schemeClr val="tx1"/>
                </a:solidFill>
                <a:latin typeface="+mn-lt"/>
                <a:ea typeface="+mn-ea"/>
                <a:cs typeface="+mn-cs"/>
              </a:rPr>
              <a:t>https://</a:t>
            </a:r>
            <a:r>
              <a:rPr lang="en-US" sz="1100" u="none" kern="1200" dirty="0" err="1">
                <a:solidFill>
                  <a:schemeClr val="tx1"/>
                </a:solidFill>
                <a:latin typeface="+mn-lt"/>
                <a:ea typeface="+mn-ea"/>
                <a:cs typeface="+mn-cs"/>
              </a:rPr>
              <a:t>doi.org</a:t>
            </a:r>
            <a:r>
              <a:rPr lang="en-US" sz="1100" u="none" kern="1200" dirty="0">
                <a:solidFill>
                  <a:schemeClr val="tx1"/>
                </a:solidFill>
                <a:latin typeface="+mn-lt"/>
                <a:ea typeface="+mn-ea"/>
                <a:cs typeface="+mn-cs"/>
              </a:rPr>
              <a:t>/10.1037/trm0000116.</a:t>
            </a:r>
          </a:p>
          <a:p>
            <a:endParaRPr lang="en-US" sz="1100" dirty="0"/>
          </a:p>
          <a:p>
            <a:r>
              <a:rPr lang="en-US" sz="1100" b="1" dirty="0"/>
              <a:t>IMAGE CREDIT: </a:t>
            </a:r>
            <a:r>
              <a:rPr lang="en-US" sz="1100" dirty="0"/>
              <a:t>Shutterstock (purchased image).</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Slide Credit: </a:t>
            </a:r>
            <a:r>
              <a:rPr lang="en-US" sz="1100" dirty="0"/>
              <a:t>Pacific Southwest Addiction Technology Transfer Center Network.  Compassion Fatigue and the Behavioral Health Workforce Curriculum Infusion Package. https://</a:t>
            </a:r>
            <a:r>
              <a:rPr lang="en-US" sz="1100" dirty="0" err="1"/>
              <a:t>uclaisap.org</a:t>
            </a:r>
            <a:r>
              <a:rPr lang="en-US" sz="1100" dirty="0"/>
              <a:t>/html2/compassion-fatigue-behavioral-workforce-</a:t>
            </a:r>
            <a:r>
              <a:rPr lang="en-US" sz="1100" dirty="0" err="1"/>
              <a:t>cip.html</a:t>
            </a:r>
            <a:endParaRPr lang="en-US" sz="1100" dirty="0"/>
          </a:p>
          <a:p>
            <a:endParaRPr lang="en-US" sz="1100" dirty="0"/>
          </a:p>
          <a:p>
            <a:endParaRPr lang="en-US" sz="105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57F33-E925-4A97-A6BC-37C23069B3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5931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6304" y="4400550"/>
            <a:ext cx="5385391" cy="3600450"/>
          </a:xfrm>
        </p:spPr>
        <p:txBody>
          <a:bodyPr/>
          <a:lstStyle/>
          <a:p>
            <a:r>
              <a:rPr lang="en-US" sz="1100" b="1" dirty="0"/>
              <a:t>SUBJECT MATTER: </a:t>
            </a:r>
            <a:r>
              <a:rPr lang="en-US" sz="1100" dirty="0"/>
              <a:t>COMPASSION FATIGUE</a:t>
            </a:r>
          </a:p>
          <a:p>
            <a:endParaRPr lang="en-US" sz="1100" dirty="0"/>
          </a:p>
          <a:p>
            <a:r>
              <a:rPr lang="en-US" sz="1100" dirty="0"/>
              <a:t>Here</a:t>
            </a:r>
            <a:r>
              <a:rPr lang="en-US" sz="1100" baseline="0" dirty="0"/>
              <a:t> is a list of other </a:t>
            </a:r>
            <a:r>
              <a:rPr lang="en-US" sz="1100" dirty="0"/>
              <a:t>terms that appear in the compassion fatigue literature. Ask students if they are familiar with these other terms. The article by Newell and colleagues (2016) does an excellent review of these terms and the time periods they were in use.</a:t>
            </a:r>
          </a:p>
          <a:p>
            <a:endParaRPr lang="en-US" sz="1100" dirty="0"/>
          </a:p>
          <a:p>
            <a:r>
              <a:rPr lang="en-US" sz="1100" dirty="0"/>
              <a:t>Definitions: </a:t>
            </a:r>
          </a:p>
          <a:p>
            <a:pPr marL="171450" indent="-171450">
              <a:buFont typeface="Arial" panose="020B0604020202020204" pitchFamily="34" charset="0"/>
              <a:buChar char="•"/>
            </a:pPr>
            <a:r>
              <a:rPr lang="en-US" sz="1100" dirty="0"/>
              <a:t>Co-victimization:</a:t>
            </a:r>
          </a:p>
          <a:p>
            <a:pPr marL="171450" indent="-171450">
              <a:buFont typeface="Arial" panose="020B0604020202020204" pitchFamily="34" charset="0"/>
              <a:buChar char="•"/>
            </a:pPr>
            <a:r>
              <a:rPr lang="en-US" sz="1100" dirty="0"/>
              <a:t>Secondary Survivor:</a:t>
            </a:r>
          </a:p>
          <a:p>
            <a:pPr marL="171450" indent="-171450">
              <a:buFont typeface="Arial" panose="020B0604020202020204" pitchFamily="34" charset="0"/>
              <a:buChar char="•"/>
            </a:pPr>
            <a:r>
              <a:rPr lang="en-US" sz="1100" dirty="0"/>
              <a:t>Emotional Contagion: </a:t>
            </a:r>
          </a:p>
          <a:p>
            <a:pPr marL="171450" indent="-171450">
              <a:buFont typeface="Arial" panose="020B0604020202020204" pitchFamily="34" charset="0"/>
              <a:buChar char="•"/>
            </a:pPr>
            <a:r>
              <a:rPr lang="en-US" sz="1100" dirty="0"/>
              <a:t>Secondary victimization:</a:t>
            </a:r>
          </a:p>
          <a:p>
            <a:pPr marL="171450" indent="-171450">
              <a:buFont typeface="Arial" panose="020B0604020202020204" pitchFamily="34" charset="0"/>
              <a:buChar char="•"/>
            </a:pPr>
            <a:r>
              <a:rPr lang="en-US" sz="1100" dirty="0" err="1"/>
              <a:t>Traumatoid</a:t>
            </a:r>
            <a:r>
              <a:rPr lang="en-US" sz="1100" dirty="0"/>
              <a:t> Stress:</a:t>
            </a:r>
          </a:p>
          <a:p>
            <a:pPr marL="171450" indent="-171450">
              <a:buFont typeface="Arial" panose="020B0604020202020204" pitchFamily="34" charset="0"/>
              <a:buChar char="•"/>
            </a:pPr>
            <a:r>
              <a:rPr lang="en-US" sz="1100" dirty="0"/>
              <a:t>Empathic Identification:</a:t>
            </a:r>
          </a:p>
          <a:p>
            <a:pPr marL="171450" indent="-171450">
              <a:buFont typeface="Arial" panose="020B0604020202020204" pitchFamily="34" charset="0"/>
              <a:buChar char="•"/>
            </a:pPr>
            <a:r>
              <a:rPr lang="en-US" sz="1100" dirty="0"/>
              <a:t>Empathic Attunement:</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Trainers Note: r</a:t>
            </a:r>
            <a:r>
              <a:rPr lang="en-US" sz="1100" b="0" dirty="0"/>
              <a:t>ecommended</a:t>
            </a:r>
            <a:r>
              <a:rPr lang="en-US" sz="1100" dirty="0"/>
              <a:t> to provide a copy of the articles and/or provide a list of definitions explaining these terms in further detail. </a:t>
            </a:r>
          </a:p>
          <a:p>
            <a:endParaRPr lang="en-US" sz="1100" b="1" dirty="0"/>
          </a:p>
          <a:p>
            <a:r>
              <a:rPr lang="en-US" sz="1100" b="1" dirty="0"/>
              <a:t>References:</a:t>
            </a:r>
          </a:p>
          <a:p>
            <a:pPr marL="231775" indent="-231775"/>
            <a:r>
              <a:rPr lang="en-US" sz="1100" dirty="0"/>
              <a:t>Newell, J. M., </a:t>
            </a:r>
            <a:r>
              <a:rPr lang="en-US" sz="1100" dirty="0" err="1"/>
              <a:t>Gardell</a:t>
            </a:r>
            <a:r>
              <a:rPr lang="en-US" sz="1100" dirty="0"/>
              <a:t>, D. N., &amp; </a:t>
            </a:r>
            <a:r>
              <a:rPr lang="en-US" sz="1100" dirty="0" err="1"/>
              <a:t>MacNeil</a:t>
            </a:r>
            <a:r>
              <a:rPr lang="en-US" sz="1100" dirty="0"/>
              <a:t>, G. (2016). Clinician response to client traumas: A chronological review of constructs and terminology. </a:t>
            </a:r>
            <a:r>
              <a:rPr lang="en-US" sz="1100" i="1" dirty="0"/>
              <a:t>Trauma, Violence, &amp; Abuse, 17</a:t>
            </a:r>
            <a:r>
              <a:rPr lang="en-US" sz="1100" dirty="0"/>
              <a:t>, 306-313.</a:t>
            </a:r>
          </a:p>
          <a:p>
            <a:pPr marL="231775" indent="-231775"/>
            <a:endParaRPr lang="en-US" sz="1100" dirty="0"/>
          </a:p>
          <a:p>
            <a:pPr marL="231775" indent="-231775"/>
            <a:r>
              <a:rPr lang="en-US" sz="1100" dirty="0" err="1"/>
              <a:t>Maslach</a:t>
            </a:r>
            <a:r>
              <a:rPr lang="en-US" sz="1100" dirty="0"/>
              <a:t>, C. (2001). What have we learned about burnout and health? </a:t>
            </a:r>
            <a:r>
              <a:rPr lang="en-US" sz="1100" i="1" dirty="0"/>
              <a:t>Psychology and Health, 16</a:t>
            </a:r>
            <a:r>
              <a:rPr lang="en-US" sz="1100" dirty="0"/>
              <a:t>, 607-611.</a:t>
            </a:r>
          </a:p>
          <a:p>
            <a:pPr marL="231775" indent="-231775"/>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Slide Credit: </a:t>
            </a:r>
            <a:r>
              <a:rPr lang="en-US" sz="1100" dirty="0"/>
              <a:t>Pacific Southwest Addiction Technology Transfer Center Network.  Compassion Fatigue and the Behavioral Health Workforce Curriculum Infusion Package. https://uclaisap.org/html2/compassion-fatigue-behavioral-workforce-cip.html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57F33-E925-4A97-A6BC-37C23069B3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2930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sz="1100" b="1" dirty="0"/>
              <a:t>SUBJECT MATTER</a:t>
            </a:r>
            <a:r>
              <a:rPr lang="en-US" sz="1100" dirty="0"/>
              <a:t>: COMPASSION FATIGUE</a:t>
            </a:r>
          </a:p>
          <a:p>
            <a:endParaRPr lang="en-US" sz="1100" dirty="0"/>
          </a:p>
          <a:p>
            <a:r>
              <a:rPr lang="en-US" sz="1100" b="1" dirty="0"/>
              <a:t>READ</a:t>
            </a:r>
            <a:r>
              <a:rPr lang="en-US" sz="1100" dirty="0"/>
              <a:t>:</a:t>
            </a:r>
          </a:p>
          <a:p>
            <a:r>
              <a:rPr lang="en-US" sz="1100" dirty="0"/>
              <a:t>Behavioral health professionals and healthcare providers can be so impacted by patients’ traumatic events that it changes or disrupts their regular sense of meaning, connection, or world view. For example, a counselor who counsels and supports women who have experienced interpersonal violence and substance use may change how they view the world regarding safety and violence. While the counselor has not experienced interpersonal violence themselves, listening to and supporting women who have, can result in indirect or vicarious traumatization.</a:t>
            </a:r>
          </a:p>
          <a:p>
            <a:endParaRPr lang="en-US" sz="1100" dirty="0"/>
          </a:p>
          <a:p>
            <a:r>
              <a:rPr lang="en-US" sz="1100" b="1" dirty="0"/>
              <a:t>References:</a:t>
            </a:r>
            <a:endParaRPr lang="en-US" sz="1100" dirty="0"/>
          </a:p>
          <a:p>
            <a:pPr marL="231775" indent="-222250"/>
            <a:r>
              <a:rPr lang="en-US" sz="1100" dirty="0"/>
              <a:t>Bride, B.E., </a:t>
            </a:r>
            <a:r>
              <a:rPr lang="en-US" sz="1100" dirty="0" err="1"/>
              <a:t>Radney</a:t>
            </a:r>
            <a:r>
              <a:rPr lang="en-US" sz="1100" dirty="0"/>
              <a:t>, M., &amp; Figley, C.R. (2007). Measuring compassion fatigue. </a:t>
            </a:r>
            <a:r>
              <a:rPr lang="en-US" sz="1100" i="1" dirty="0"/>
              <a:t>Clinical Social Work Journal, 35</a:t>
            </a:r>
            <a:r>
              <a:rPr lang="en-US" sz="1100" dirty="0"/>
              <a:t>, 155-163.</a:t>
            </a:r>
          </a:p>
          <a:p>
            <a:pPr marL="231775" indent="-231775"/>
            <a:endParaRPr lang="en-US" sz="1100" dirty="0"/>
          </a:p>
          <a:p>
            <a:pPr marL="231775" indent="-231775"/>
            <a:r>
              <a:rPr lang="en-US" sz="1100" dirty="0"/>
              <a:t>Pearlman, L.A. (1996). Psychometric review of TSI Belief Scale, revision L. In B. H. </a:t>
            </a:r>
            <a:r>
              <a:rPr lang="en-US" sz="1100" dirty="0" err="1"/>
              <a:t>Stamm</a:t>
            </a:r>
            <a:r>
              <a:rPr lang="en-US" sz="1100" dirty="0"/>
              <a:t> (Ed.), </a:t>
            </a:r>
            <a:r>
              <a:rPr lang="en-US" sz="1100" i="1" dirty="0"/>
              <a:t>Measurement of stress, trauma, and adaptation</a:t>
            </a:r>
            <a:r>
              <a:rPr lang="en-US" sz="1100" dirty="0"/>
              <a:t> (pp. 415-417). Lutherville, MD: Sidran Press.</a:t>
            </a:r>
          </a:p>
          <a:p>
            <a:pPr marL="231775" indent="-231775"/>
            <a:endParaRPr lang="en-US" sz="1100" dirty="0"/>
          </a:p>
          <a:p>
            <a:pPr marL="231775" indent="-231775"/>
            <a:r>
              <a:rPr lang="en-US" sz="1100" dirty="0"/>
              <a:t>Pearlman, L.A., &amp; </a:t>
            </a:r>
            <a:r>
              <a:rPr lang="en-US" sz="1100" dirty="0" err="1"/>
              <a:t>Saakvitne</a:t>
            </a:r>
            <a:r>
              <a:rPr lang="en-US" sz="1100" dirty="0"/>
              <a:t>, K. W. (1995). Trauma and the Therapist: Countertransference and Vicarious Traumatization in Psychotherapy with Incest Survivors. New York: W.W. Norton &amp; Company.</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Slide Credit: </a:t>
            </a:r>
            <a:r>
              <a:rPr lang="en-US" sz="1100" dirty="0"/>
              <a:t>Pacific Southwest Addiction Technology Transfer Center Network.  Compassion Fatigue and the Behavioral Health Workforce Curriculum Infusion Package. https://</a:t>
            </a:r>
            <a:r>
              <a:rPr lang="en-US" sz="1100" dirty="0" err="1"/>
              <a:t>uclaisap.org</a:t>
            </a:r>
            <a:r>
              <a:rPr lang="en-US" sz="1100" dirty="0"/>
              <a:t>/html2/compassion-fatigue-behavioral-workforce-</a:t>
            </a:r>
            <a:r>
              <a:rPr lang="en-US" sz="1100" dirty="0" err="1"/>
              <a:t>cip.html</a:t>
            </a:r>
            <a:endParaRPr lang="en-US" sz="1100" dirty="0"/>
          </a:p>
          <a:p>
            <a:endParaRPr lang="en-US" sz="11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57F33-E925-4A97-A6BC-37C23069B3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504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SUBJECT MATTER</a:t>
            </a:r>
            <a:r>
              <a:rPr lang="en-US" dirty="0"/>
              <a:t>: COMPASSION FATIGUE</a:t>
            </a:r>
          </a:p>
          <a:p>
            <a:endParaRPr lang="en-US" dirty="0"/>
          </a:p>
          <a:p>
            <a:r>
              <a:rPr lang="en-US" dirty="0"/>
              <a:t>Introduction of Self-care to your students.  “Let’s take a look at this video and its introduction to self-care.  While you watch this video, I would like you to think about how this message applies to you.”</a:t>
            </a:r>
          </a:p>
          <a:p>
            <a:endParaRPr lang="en-US" dirty="0"/>
          </a:p>
          <a:p>
            <a:r>
              <a:rPr lang="en-US" b="1" dirty="0"/>
              <a:t>[WATCH video]</a:t>
            </a:r>
          </a:p>
          <a:p>
            <a:r>
              <a:rPr lang="en-US" dirty="0" err="1"/>
              <a:t>Youtube</a:t>
            </a:r>
            <a:r>
              <a:rPr lang="en-US" dirty="0"/>
              <a:t>: Self Care – Powerful Study Motivation (2020) https://</a:t>
            </a:r>
            <a:r>
              <a:rPr lang="en-US" dirty="0" err="1"/>
              <a:t>youtu.be</a:t>
            </a:r>
            <a:r>
              <a:rPr lang="en-US" dirty="0"/>
              <a:t>/hyO8PNTwyYo (8:06 minutes)</a:t>
            </a:r>
          </a:p>
          <a:p>
            <a:endParaRPr lang="en-US" dirty="0"/>
          </a:p>
          <a:p>
            <a:r>
              <a:rPr lang="en-US" b="1" dirty="0"/>
              <a:t>Discussion Questions: </a:t>
            </a:r>
          </a:p>
          <a:p>
            <a:r>
              <a:rPr lang="en-US" dirty="0"/>
              <a:t>What does self care mean to you?</a:t>
            </a:r>
          </a:p>
          <a:p>
            <a:r>
              <a:rPr lang="en-US" dirty="0"/>
              <a:t>How do you know when you have enough self care?</a:t>
            </a:r>
          </a:p>
        </p:txBody>
      </p:sp>
      <p:sp>
        <p:nvSpPr>
          <p:cNvPr id="4" name="Slide Number Placeholder 3"/>
          <p:cNvSpPr>
            <a:spLocks noGrp="1"/>
          </p:cNvSpPr>
          <p:nvPr>
            <p:ph type="sldNum" sz="quarter" idx="5"/>
          </p:nvPr>
        </p:nvSpPr>
        <p:spPr/>
        <p:txBody>
          <a:bodyPr/>
          <a:lstStyle/>
          <a:p>
            <a:fld id="{7E9730A5-E118-DD43-8C03-06ED1FCE0900}" type="slidenum">
              <a:rPr lang="en-US" smtClean="0"/>
              <a:t>9</a:t>
            </a:fld>
            <a:endParaRPr lang="en-US"/>
          </a:p>
        </p:txBody>
      </p:sp>
    </p:spTree>
    <p:extLst>
      <p:ext uri="{BB962C8B-B14F-4D97-AF65-F5344CB8AC3E}">
        <p14:creationId xmlns:p14="http://schemas.microsoft.com/office/powerpoint/2010/main" val="2808280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6A04D2-49EC-8820-7CDC-1753E58FF53A}"/>
              </a:ext>
            </a:extLst>
          </p:cNvPr>
          <p:cNvSpPr/>
          <p:nvPr userDrawn="1"/>
        </p:nvSpPr>
        <p:spPr>
          <a:xfrm>
            <a:off x="-81116" y="0"/>
            <a:ext cx="1227311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A028D28-FA3D-A253-7909-9E511FB6C974}"/>
              </a:ext>
            </a:extLst>
          </p:cNvPr>
          <p:cNvPicPr>
            <a:picLocks noChangeAspect="1"/>
          </p:cNvPicPr>
          <p:nvPr userDrawn="1"/>
        </p:nvPicPr>
        <p:blipFill>
          <a:blip r:embed="rId2"/>
          <a:stretch>
            <a:fillRect/>
          </a:stretch>
        </p:blipFill>
        <p:spPr>
          <a:xfrm>
            <a:off x="51154" y="-1"/>
            <a:ext cx="12237725" cy="6933448"/>
          </a:xfrm>
          <a:prstGeom prst="rect">
            <a:avLst/>
          </a:prstGeom>
        </p:spPr>
      </p:pic>
      <p:sp>
        <p:nvSpPr>
          <p:cNvPr id="4" name="Date Placeholder 3">
            <a:extLst>
              <a:ext uri="{FF2B5EF4-FFF2-40B4-BE49-F238E27FC236}">
                <a16:creationId xmlns:a16="http://schemas.microsoft.com/office/drawing/2014/main" id="{B2227079-95DE-4CDB-6631-BC1595DA0392}"/>
              </a:ext>
            </a:extLst>
          </p:cNvPr>
          <p:cNvSpPr>
            <a:spLocks noGrp="1"/>
          </p:cNvSpPr>
          <p:nvPr>
            <p:ph type="dt" sz="half" idx="10"/>
          </p:nvPr>
        </p:nvSpPr>
        <p:spPr/>
        <p:txBody>
          <a:bodyPr/>
          <a:lstStyle/>
          <a:p>
            <a:fld id="{DB47B833-550B-1040-8EF1-275DDB3C104B}" type="datetime1">
              <a:rPr lang="en-US" smtClean="0"/>
              <a:t>9/28/2023</a:t>
            </a:fld>
            <a:endParaRPr lang="en-US"/>
          </a:p>
        </p:txBody>
      </p:sp>
      <p:sp>
        <p:nvSpPr>
          <p:cNvPr id="5" name="Footer Placeholder 4">
            <a:extLst>
              <a:ext uri="{FF2B5EF4-FFF2-40B4-BE49-F238E27FC236}">
                <a16:creationId xmlns:a16="http://schemas.microsoft.com/office/drawing/2014/main" id="{592AE259-8834-F852-A423-9048EC1B0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686B00-900B-339A-62F5-8B6ED6656741}"/>
              </a:ext>
            </a:extLst>
          </p:cNvPr>
          <p:cNvSpPr>
            <a:spLocks noGrp="1"/>
          </p:cNvSpPr>
          <p:nvPr>
            <p:ph type="sldNum" sz="quarter" idx="12"/>
          </p:nvPr>
        </p:nvSpPr>
        <p:spPr/>
        <p:txBody>
          <a:bodyPr/>
          <a:lstStyle/>
          <a:p>
            <a:fld id="{6D486360-FF34-7B48-AD05-62F8407C4C7E}" type="slidenum">
              <a:rPr lang="en-US" smtClean="0"/>
              <a:t>‹#›</a:t>
            </a:fld>
            <a:endParaRPr lang="en-US"/>
          </a:p>
        </p:txBody>
      </p:sp>
      <p:sp>
        <p:nvSpPr>
          <p:cNvPr id="2" name="Title 1">
            <a:extLst>
              <a:ext uri="{FF2B5EF4-FFF2-40B4-BE49-F238E27FC236}">
                <a16:creationId xmlns:a16="http://schemas.microsoft.com/office/drawing/2014/main" id="{35B2044C-2355-09D4-8F44-977ED30BF4F0}"/>
              </a:ext>
            </a:extLst>
          </p:cNvPr>
          <p:cNvSpPr>
            <a:spLocks noGrp="1"/>
          </p:cNvSpPr>
          <p:nvPr>
            <p:ph type="ctrTitle"/>
          </p:nvPr>
        </p:nvSpPr>
        <p:spPr>
          <a:xfrm>
            <a:off x="457200" y="996433"/>
            <a:ext cx="5953225" cy="2432567"/>
          </a:xfrm>
        </p:spPr>
        <p:txBody>
          <a:bodyPr anchor="b">
            <a:normAutofit/>
          </a:bodyPr>
          <a:lstStyle>
            <a:lvl1pPr algn="l">
              <a:defRPr sz="5400" b="1" i="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E0BB272-23E9-C3C5-D25C-5F6AB10D3B1F}"/>
              </a:ext>
            </a:extLst>
          </p:cNvPr>
          <p:cNvSpPr>
            <a:spLocks noGrp="1"/>
          </p:cNvSpPr>
          <p:nvPr>
            <p:ph type="subTitle" idx="1"/>
          </p:nvPr>
        </p:nvSpPr>
        <p:spPr>
          <a:xfrm>
            <a:off x="457200" y="3477553"/>
            <a:ext cx="5953225" cy="589764"/>
          </a:xfrm>
        </p:spPr>
        <p:txBody>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36" name="Picture 35">
            <a:extLst>
              <a:ext uri="{FF2B5EF4-FFF2-40B4-BE49-F238E27FC236}">
                <a16:creationId xmlns:a16="http://schemas.microsoft.com/office/drawing/2014/main" id="{1D723CC9-E871-B295-B5C8-511012B37A85}"/>
              </a:ext>
            </a:extLst>
          </p:cNvPr>
          <p:cNvPicPr>
            <a:picLocks noChangeAspect="1"/>
          </p:cNvPicPr>
          <p:nvPr userDrawn="1"/>
        </p:nvPicPr>
        <p:blipFill>
          <a:blip r:embed="rId3"/>
          <a:stretch>
            <a:fillRect/>
          </a:stretch>
        </p:blipFill>
        <p:spPr>
          <a:xfrm>
            <a:off x="-215899" y="4773274"/>
            <a:ext cx="3797300" cy="2374900"/>
          </a:xfrm>
          <a:prstGeom prst="rect">
            <a:avLst/>
          </a:prstGeom>
        </p:spPr>
      </p:pic>
    </p:spTree>
    <p:extLst>
      <p:ext uri="{BB962C8B-B14F-4D97-AF65-F5344CB8AC3E}">
        <p14:creationId xmlns:p14="http://schemas.microsoft.com/office/powerpoint/2010/main" val="507683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5F96-F59D-9394-E37E-180FDFC5FD5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F7900F3-5E2A-E9F5-655C-06A31B1BAFE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F151780-BB62-8EA0-2F94-F5760C8CFDFE}"/>
              </a:ext>
            </a:extLst>
          </p:cNvPr>
          <p:cNvSpPr>
            <a:spLocks noGrp="1"/>
          </p:cNvSpPr>
          <p:nvPr>
            <p:ph type="dt" sz="half" idx="10"/>
          </p:nvPr>
        </p:nvSpPr>
        <p:spPr/>
        <p:txBody>
          <a:bodyPr/>
          <a:lstStyle/>
          <a:p>
            <a:fld id="{EB3409ED-8255-F141-B6F8-876196592248}" type="datetimeFigureOut">
              <a:rPr lang="en-US" smtClean="0"/>
              <a:t>9/28/2023</a:t>
            </a:fld>
            <a:endParaRPr lang="en-US"/>
          </a:p>
        </p:txBody>
      </p:sp>
      <p:sp>
        <p:nvSpPr>
          <p:cNvPr id="5" name="Footer Placeholder 4">
            <a:extLst>
              <a:ext uri="{FF2B5EF4-FFF2-40B4-BE49-F238E27FC236}">
                <a16:creationId xmlns:a16="http://schemas.microsoft.com/office/drawing/2014/main" id="{85047D09-B127-AF52-4559-C363F6378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654FA-C6A3-1DBB-9C27-6BCF4F808AE5}"/>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428454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F63F-06E9-D0DB-7A60-A80127E2057E}"/>
              </a:ext>
            </a:extLst>
          </p:cNvPr>
          <p:cNvSpPr>
            <a:spLocks noGrp="1"/>
          </p:cNvSpPr>
          <p:nvPr>
            <p:ph type="title"/>
          </p:nvPr>
        </p:nvSpPr>
        <p:spPr>
          <a:xfrm>
            <a:off x="1262716" y="1709738"/>
            <a:ext cx="10084734"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D1C15D37-6473-7BA8-41DF-FA6E1577D401}"/>
              </a:ext>
            </a:extLst>
          </p:cNvPr>
          <p:cNvSpPr>
            <a:spLocks noGrp="1"/>
          </p:cNvSpPr>
          <p:nvPr>
            <p:ph type="body" idx="1"/>
          </p:nvPr>
        </p:nvSpPr>
        <p:spPr>
          <a:xfrm>
            <a:off x="1262714" y="4589463"/>
            <a:ext cx="1008473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213606-D3D4-4235-D256-99D33D6A8266}"/>
              </a:ext>
            </a:extLst>
          </p:cNvPr>
          <p:cNvSpPr>
            <a:spLocks noGrp="1"/>
          </p:cNvSpPr>
          <p:nvPr>
            <p:ph type="dt" sz="half" idx="10"/>
          </p:nvPr>
        </p:nvSpPr>
        <p:spPr/>
        <p:txBody>
          <a:bodyPr/>
          <a:lstStyle/>
          <a:p>
            <a:fld id="{EB3409ED-8255-F141-B6F8-876196592248}" type="datetimeFigureOut">
              <a:rPr lang="en-US" smtClean="0"/>
              <a:t>9/28/2023</a:t>
            </a:fld>
            <a:endParaRPr lang="en-US"/>
          </a:p>
        </p:txBody>
      </p:sp>
      <p:sp>
        <p:nvSpPr>
          <p:cNvPr id="5" name="Footer Placeholder 4">
            <a:extLst>
              <a:ext uri="{FF2B5EF4-FFF2-40B4-BE49-F238E27FC236}">
                <a16:creationId xmlns:a16="http://schemas.microsoft.com/office/drawing/2014/main" id="{8FBF8318-5DD0-B2D6-DE6B-6888718E8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8DC18-AF2C-9AC7-D832-99F0B9F52E29}"/>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107969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148A-E0D1-75E9-0377-F01D8FC2D5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1E4273-6E99-744F-833D-46725CA1C66B}"/>
              </a:ext>
            </a:extLst>
          </p:cNvPr>
          <p:cNvSpPr>
            <a:spLocks noGrp="1"/>
          </p:cNvSpPr>
          <p:nvPr>
            <p:ph sz="half" idx="1"/>
          </p:nvPr>
        </p:nvSpPr>
        <p:spPr>
          <a:xfrm>
            <a:off x="1262716" y="1825625"/>
            <a:ext cx="475708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6DFCF0-B376-6E9A-DD19-6147DCD34E34}"/>
              </a:ext>
            </a:extLst>
          </p:cNvPr>
          <p:cNvSpPr>
            <a:spLocks noGrp="1"/>
          </p:cNvSpPr>
          <p:nvPr>
            <p:ph sz="half" idx="2"/>
          </p:nvPr>
        </p:nvSpPr>
        <p:spPr>
          <a:xfrm>
            <a:off x="6596716" y="1825625"/>
            <a:ext cx="475708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FFED6C-5EC0-1D4F-689B-98B637E05316}"/>
              </a:ext>
            </a:extLst>
          </p:cNvPr>
          <p:cNvSpPr>
            <a:spLocks noGrp="1"/>
          </p:cNvSpPr>
          <p:nvPr>
            <p:ph type="dt" sz="half" idx="10"/>
          </p:nvPr>
        </p:nvSpPr>
        <p:spPr/>
        <p:txBody>
          <a:bodyPr/>
          <a:lstStyle/>
          <a:p>
            <a:fld id="{EB3409ED-8255-F141-B6F8-876196592248}" type="datetimeFigureOut">
              <a:rPr lang="en-US" smtClean="0"/>
              <a:t>9/28/2023</a:t>
            </a:fld>
            <a:endParaRPr lang="en-US"/>
          </a:p>
        </p:txBody>
      </p:sp>
      <p:sp>
        <p:nvSpPr>
          <p:cNvPr id="6" name="Footer Placeholder 5">
            <a:extLst>
              <a:ext uri="{FF2B5EF4-FFF2-40B4-BE49-F238E27FC236}">
                <a16:creationId xmlns:a16="http://schemas.microsoft.com/office/drawing/2014/main" id="{D2344776-43BC-3438-ACF9-4D46A07962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0D5B5-9462-656C-B4C1-B7CF0C56DE94}"/>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3952577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013B-B840-B5AE-B78F-68997DC365B7}"/>
              </a:ext>
            </a:extLst>
          </p:cNvPr>
          <p:cNvSpPr>
            <a:spLocks noGrp="1"/>
          </p:cNvSpPr>
          <p:nvPr>
            <p:ph type="title"/>
          </p:nvPr>
        </p:nvSpPr>
        <p:spPr>
          <a:xfrm>
            <a:off x="1262716" y="365125"/>
            <a:ext cx="10092672"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9E79639-04FB-8E2C-1A58-943E2B65E083}"/>
              </a:ext>
            </a:extLst>
          </p:cNvPr>
          <p:cNvSpPr>
            <a:spLocks noGrp="1"/>
          </p:cNvSpPr>
          <p:nvPr>
            <p:ph type="body" idx="1"/>
          </p:nvPr>
        </p:nvSpPr>
        <p:spPr>
          <a:xfrm>
            <a:off x="1262716" y="1681163"/>
            <a:ext cx="47348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C504A2-7141-4874-84A6-9F86EC77C163}"/>
              </a:ext>
            </a:extLst>
          </p:cNvPr>
          <p:cNvSpPr>
            <a:spLocks noGrp="1"/>
          </p:cNvSpPr>
          <p:nvPr>
            <p:ph sz="half" idx="2"/>
          </p:nvPr>
        </p:nvSpPr>
        <p:spPr>
          <a:xfrm>
            <a:off x="1262716" y="2505075"/>
            <a:ext cx="473485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9798DE-FD33-4F84-E115-E88A7D0C20A5}"/>
              </a:ext>
            </a:extLst>
          </p:cNvPr>
          <p:cNvSpPr>
            <a:spLocks noGrp="1"/>
          </p:cNvSpPr>
          <p:nvPr>
            <p:ph type="body" sz="quarter" idx="3"/>
          </p:nvPr>
        </p:nvSpPr>
        <p:spPr>
          <a:xfrm>
            <a:off x="6597210" y="1681163"/>
            <a:ext cx="47581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B82D34-D740-42A3-D12D-5B56CBD6EE14}"/>
              </a:ext>
            </a:extLst>
          </p:cNvPr>
          <p:cNvSpPr>
            <a:spLocks noGrp="1"/>
          </p:cNvSpPr>
          <p:nvPr>
            <p:ph sz="quarter" idx="4"/>
          </p:nvPr>
        </p:nvSpPr>
        <p:spPr>
          <a:xfrm>
            <a:off x="6597210" y="2505075"/>
            <a:ext cx="475817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ADB954-EB97-8957-EF57-74FB9485A1E0}"/>
              </a:ext>
            </a:extLst>
          </p:cNvPr>
          <p:cNvSpPr>
            <a:spLocks noGrp="1"/>
          </p:cNvSpPr>
          <p:nvPr>
            <p:ph type="dt" sz="half" idx="10"/>
          </p:nvPr>
        </p:nvSpPr>
        <p:spPr/>
        <p:txBody>
          <a:bodyPr/>
          <a:lstStyle/>
          <a:p>
            <a:fld id="{EB3409ED-8255-F141-B6F8-876196592248}" type="datetimeFigureOut">
              <a:rPr lang="en-US" smtClean="0"/>
              <a:t>9/28/2023</a:t>
            </a:fld>
            <a:endParaRPr lang="en-US"/>
          </a:p>
        </p:txBody>
      </p:sp>
      <p:sp>
        <p:nvSpPr>
          <p:cNvPr id="8" name="Footer Placeholder 7">
            <a:extLst>
              <a:ext uri="{FF2B5EF4-FFF2-40B4-BE49-F238E27FC236}">
                <a16:creationId xmlns:a16="http://schemas.microsoft.com/office/drawing/2014/main" id="{BD70C80A-AA83-0C7E-388F-D09792C05A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779B90-8F49-6256-91CB-FE1F38163D7C}"/>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410220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12F2A-E31B-C25C-D7E1-054CFACB1B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8A286C-31F0-F4E6-2854-2F555227DD1D}"/>
              </a:ext>
            </a:extLst>
          </p:cNvPr>
          <p:cNvSpPr>
            <a:spLocks noGrp="1"/>
          </p:cNvSpPr>
          <p:nvPr>
            <p:ph type="dt" sz="half" idx="10"/>
          </p:nvPr>
        </p:nvSpPr>
        <p:spPr/>
        <p:txBody>
          <a:bodyPr/>
          <a:lstStyle/>
          <a:p>
            <a:fld id="{EB3409ED-8255-F141-B6F8-876196592248}" type="datetimeFigureOut">
              <a:rPr lang="en-US" smtClean="0"/>
              <a:t>9/28/2023</a:t>
            </a:fld>
            <a:endParaRPr lang="en-US"/>
          </a:p>
        </p:txBody>
      </p:sp>
      <p:sp>
        <p:nvSpPr>
          <p:cNvPr id="4" name="Footer Placeholder 3">
            <a:extLst>
              <a:ext uri="{FF2B5EF4-FFF2-40B4-BE49-F238E27FC236}">
                <a16:creationId xmlns:a16="http://schemas.microsoft.com/office/drawing/2014/main" id="{65CACF24-CE54-EE8E-A362-8970AE8FD8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E56A50-241A-88B7-7D66-16F68FA8864B}"/>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1279694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A65C-A7CE-E19D-100E-9B6A5CE9573F}"/>
              </a:ext>
            </a:extLst>
          </p:cNvPr>
          <p:cNvSpPr>
            <a:spLocks noGrp="1"/>
          </p:cNvSpPr>
          <p:nvPr>
            <p:ph type="title"/>
          </p:nvPr>
        </p:nvSpPr>
        <p:spPr>
          <a:xfrm>
            <a:off x="1262716" y="457200"/>
            <a:ext cx="350930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9B69B4-C8D6-BE54-37BF-9B8D6C4A51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BA0297-0E7A-17C8-A783-305D8CAC771E}"/>
              </a:ext>
            </a:extLst>
          </p:cNvPr>
          <p:cNvSpPr>
            <a:spLocks noGrp="1"/>
          </p:cNvSpPr>
          <p:nvPr>
            <p:ph type="body" sz="half" idx="2"/>
          </p:nvPr>
        </p:nvSpPr>
        <p:spPr>
          <a:xfrm>
            <a:off x="1262716" y="2057400"/>
            <a:ext cx="350930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FDAC4E-18A1-38FE-103D-171DCC794DB2}"/>
              </a:ext>
            </a:extLst>
          </p:cNvPr>
          <p:cNvSpPr>
            <a:spLocks noGrp="1"/>
          </p:cNvSpPr>
          <p:nvPr>
            <p:ph type="dt" sz="half" idx="10"/>
          </p:nvPr>
        </p:nvSpPr>
        <p:spPr/>
        <p:txBody>
          <a:bodyPr/>
          <a:lstStyle/>
          <a:p>
            <a:fld id="{EB3409ED-8255-F141-B6F8-876196592248}" type="datetimeFigureOut">
              <a:rPr lang="en-US" smtClean="0"/>
              <a:t>9/28/2023</a:t>
            </a:fld>
            <a:endParaRPr lang="en-US"/>
          </a:p>
        </p:txBody>
      </p:sp>
      <p:sp>
        <p:nvSpPr>
          <p:cNvPr id="6" name="Footer Placeholder 5">
            <a:extLst>
              <a:ext uri="{FF2B5EF4-FFF2-40B4-BE49-F238E27FC236}">
                <a16:creationId xmlns:a16="http://schemas.microsoft.com/office/drawing/2014/main" id="{3332D83F-595B-A44A-A57D-974E86EC45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915E93-3C30-F999-E532-DCF081407957}"/>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3630335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F5B169-A4A8-5733-2F23-986FA1AE7688}"/>
              </a:ext>
            </a:extLst>
          </p:cNvPr>
          <p:cNvSpPr/>
          <p:nvPr userDrawn="1"/>
        </p:nvSpPr>
        <p:spPr>
          <a:xfrm>
            <a:off x="-69574" y="0"/>
            <a:ext cx="1226157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8ED59AE-7F3E-82E5-BDC4-0638C5BABB70}"/>
              </a:ext>
            </a:extLst>
          </p:cNvPr>
          <p:cNvSpPr txBox="1"/>
          <p:nvPr userDrawn="1"/>
        </p:nvSpPr>
        <p:spPr>
          <a:xfrm>
            <a:off x="1598341" y="2718533"/>
            <a:ext cx="8995317" cy="1908215"/>
          </a:xfrm>
          <a:prstGeom prst="rect">
            <a:avLst/>
          </a:prstGeom>
          <a:noFill/>
        </p:spPr>
        <p:txBody>
          <a:bodyPr wrap="square" rtlCol="0">
            <a:spAutoFit/>
          </a:bodyPr>
          <a:lstStyle/>
          <a:p>
            <a:pPr algn="ctr"/>
            <a:r>
              <a:rPr lang="en-US" sz="2000" b="0" i="1" kern="1200" dirty="0">
                <a:solidFill>
                  <a:schemeClr val="bg2">
                    <a:lumMod val="50000"/>
                  </a:schemeClr>
                </a:solidFill>
                <a:effectLst/>
                <a:latin typeface="+mn-lt"/>
                <a:ea typeface="+mn-ea"/>
                <a:cs typeface="+mn-cs"/>
              </a:rPr>
              <a:t>This publication was supported in whole or in part by the Nevada Division of Public and Behavioral Health Bureau of Behavioral Health, Prevention, and Wellness. </a:t>
            </a:r>
            <a:endParaRPr lang="en-US" sz="2000" b="0" i="0" kern="1200" dirty="0">
              <a:solidFill>
                <a:schemeClr val="bg2">
                  <a:lumMod val="50000"/>
                </a:schemeClr>
              </a:solidFill>
              <a:effectLst/>
              <a:latin typeface="+mn-lt"/>
              <a:ea typeface="+mn-ea"/>
              <a:cs typeface="+mn-cs"/>
            </a:endParaRPr>
          </a:p>
          <a:p>
            <a:pPr algn="ctr"/>
            <a:r>
              <a:rPr lang="en-US" sz="2000" b="0" i="1" kern="1200" dirty="0">
                <a:solidFill>
                  <a:schemeClr val="bg2">
                    <a:lumMod val="50000"/>
                  </a:schemeClr>
                </a:solidFill>
                <a:effectLst/>
                <a:latin typeface="+mn-lt"/>
                <a:ea typeface="+mn-ea"/>
                <a:cs typeface="+mn-cs"/>
              </a:rPr>
              <a:t>The opinions, findings, conclusions and recommendations expressed in this publication/program/exhibit are those of the author(s) and do not necessarily represent the official views of  the State of Nevada.</a:t>
            </a:r>
            <a:endParaRPr lang="en-US" sz="2000" b="0" i="0" kern="1200" dirty="0">
              <a:solidFill>
                <a:schemeClr val="bg2">
                  <a:lumMod val="50000"/>
                </a:schemeClr>
              </a:solidFill>
              <a:effectLst/>
              <a:latin typeface="+mn-lt"/>
              <a:ea typeface="+mn-ea"/>
              <a:cs typeface="+mn-cs"/>
            </a:endParaRPr>
          </a:p>
          <a:p>
            <a:endParaRPr lang="en-US" dirty="0">
              <a:solidFill>
                <a:schemeClr val="bg2">
                  <a:lumMod val="50000"/>
                </a:schemeClr>
              </a:solidFill>
            </a:endParaRPr>
          </a:p>
        </p:txBody>
      </p:sp>
      <p:pic>
        <p:nvPicPr>
          <p:cNvPr id="20" name="Picture 19" descr="PICS Logo">
            <a:extLst>
              <a:ext uri="{FF2B5EF4-FFF2-40B4-BE49-F238E27FC236}">
                <a16:creationId xmlns:a16="http://schemas.microsoft.com/office/drawing/2014/main" id="{8FF8EF06-D8CF-E5BF-9A40-1EFDFEF1F60D}"/>
              </a:ext>
            </a:extLst>
          </p:cNvPr>
          <p:cNvPicPr>
            <a:picLocks noChangeAspect="1"/>
          </p:cNvPicPr>
          <p:nvPr userDrawn="1"/>
        </p:nvPicPr>
        <p:blipFill>
          <a:blip r:embed="rId2"/>
          <a:stretch>
            <a:fillRect/>
          </a:stretch>
        </p:blipFill>
        <p:spPr>
          <a:xfrm>
            <a:off x="2999331" y="-504295"/>
            <a:ext cx="6063872" cy="3792455"/>
          </a:xfrm>
          <a:prstGeom prst="rect">
            <a:avLst/>
          </a:prstGeom>
        </p:spPr>
      </p:pic>
      <p:pic>
        <p:nvPicPr>
          <p:cNvPr id="22" name="Picture 21" descr="Nevada State Seal">
            <a:extLst>
              <a:ext uri="{FF2B5EF4-FFF2-40B4-BE49-F238E27FC236}">
                <a16:creationId xmlns:a16="http://schemas.microsoft.com/office/drawing/2014/main" id="{55DB7CFE-747A-A459-E4F5-63A8F9FA44B9}"/>
              </a:ext>
            </a:extLst>
          </p:cNvPr>
          <p:cNvPicPr>
            <a:picLocks noChangeAspect="1"/>
          </p:cNvPicPr>
          <p:nvPr userDrawn="1"/>
        </p:nvPicPr>
        <p:blipFill>
          <a:blip r:embed="rId3"/>
          <a:stretch>
            <a:fillRect/>
          </a:stretch>
        </p:blipFill>
        <p:spPr>
          <a:xfrm>
            <a:off x="3790594" y="5110342"/>
            <a:ext cx="947745" cy="947745"/>
          </a:xfrm>
          <a:prstGeom prst="rect">
            <a:avLst/>
          </a:prstGeom>
        </p:spPr>
      </p:pic>
      <p:pic>
        <p:nvPicPr>
          <p:cNvPr id="24" name="Picture 23" descr="DCFH Logo">
            <a:extLst>
              <a:ext uri="{FF2B5EF4-FFF2-40B4-BE49-F238E27FC236}">
                <a16:creationId xmlns:a16="http://schemas.microsoft.com/office/drawing/2014/main" id="{AAF73AEF-1971-5DF0-09EB-DADB5547FDE9}"/>
              </a:ext>
            </a:extLst>
          </p:cNvPr>
          <p:cNvPicPr>
            <a:picLocks noChangeAspect="1"/>
          </p:cNvPicPr>
          <p:nvPr userDrawn="1"/>
        </p:nvPicPr>
        <p:blipFill>
          <a:blip r:embed="rId4"/>
          <a:stretch>
            <a:fillRect/>
          </a:stretch>
        </p:blipFill>
        <p:spPr>
          <a:xfrm>
            <a:off x="7391101" y="5110342"/>
            <a:ext cx="806893" cy="1026681"/>
          </a:xfrm>
          <a:prstGeom prst="rect">
            <a:avLst/>
          </a:prstGeom>
        </p:spPr>
      </p:pic>
      <p:pic>
        <p:nvPicPr>
          <p:cNvPr id="26" name="Picture 25" descr="CASAT Logo">
            <a:extLst>
              <a:ext uri="{FF2B5EF4-FFF2-40B4-BE49-F238E27FC236}">
                <a16:creationId xmlns:a16="http://schemas.microsoft.com/office/drawing/2014/main" id="{1A899B1C-7527-8497-A565-63CAC61897E0}"/>
              </a:ext>
            </a:extLst>
          </p:cNvPr>
          <p:cNvPicPr>
            <a:picLocks noChangeAspect="1"/>
          </p:cNvPicPr>
          <p:nvPr userDrawn="1"/>
        </p:nvPicPr>
        <p:blipFill>
          <a:blip r:embed="rId5"/>
          <a:stretch>
            <a:fillRect/>
          </a:stretch>
        </p:blipFill>
        <p:spPr>
          <a:xfrm>
            <a:off x="5083637" y="5110342"/>
            <a:ext cx="2024726" cy="947744"/>
          </a:xfrm>
          <a:prstGeom prst="rect">
            <a:avLst/>
          </a:prstGeom>
        </p:spPr>
      </p:pic>
    </p:spTree>
    <p:extLst>
      <p:ext uri="{BB962C8B-B14F-4D97-AF65-F5344CB8AC3E}">
        <p14:creationId xmlns:p14="http://schemas.microsoft.com/office/powerpoint/2010/main" val="361937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2F2E33-506E-1CAF-BCE2-310349BFBEB7}"/>
              </a:ext>
            </a:extLst>
          </p:cNvPr>
          <p:cNvSpPr/>
          <p:nvPr userDrawn="1"/>
        </p:nvSpPr>
        <p:spPr>
          <a:xfrm>
            <a:off x="-69574" y="0"/>
            <a:ext cx="1226157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E12F2A-E31B-C25C-D7E1-054CFACB1B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8A286C-31F0-F4E6-2854-2F555227DD1D}"/>
              </a:ext>
            </a:extLst>
          </p:cNvPr>
          <p:cNvSpPr>
            <a:spLocks noGrp="1"/>
          </p:cNvSpPr>
          <p:nvPr>
            <p:ph type="dt" sz="half" idx="10"/>
          </p:nvPr>
        </p:nvSpPr>
        <p:spPr/>
        <p:txBody>
          <a:bodyPr/>
          <a:lstStyle/>
          <a:p>
            <a:fld id="{EB3409ED-8255-F141-B6F8-876196592248}" type="datetimeFigureOut">
              <a:rPr lang="en-US" smtClean="0"/>
              <a:t>9/28/2023</a:t>
            </a:fld>
            <a:endParaRPr lang="en-US"/>
          </a:p>
        </p:txBody>
      </p:sp>
      <p:sp>
        <p:nvSpPr>
          <p:cNvPr id="4" name="Footer Placeholder 3">
            <a:extLst>
              <a:ext uri="{FF2B5EF4-FFF2-40B4-BE49-F238E27FC236}">
                <a16:creationId xmlns:a16="http://schemas.microsoft.com/office/drawing/2014/main" id="{65CACF24-CE54-EE8E-A362-8970AE8FD8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E56A50-241A-88B7-7D66-16F68FA8864B}"/>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800807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2F2E33-506E-1CAF-BCE2-310349BFBEB7}"/>
              </a:ext>
            </a:extLst>
          </p:cNvPr>
          <p:cNvSpPr/>
          <p:nvPr userDrawn="1"/>
        </p:nvSpPr>
        <p:spPr>
          <a:xfrm>
            <a:off x="-69574" y="0"/>
            <a:ext cx="118717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E12F2A-E31B-C25C-D7E1-054CFACB1B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8A286C-31F0-F4E6-2854-2F555227DD1D}"/>
              </a:ext>
            </a:extLst>
          </p:cNvPr>
          <p:cNvSpPr>
            <a:spLocks noGrp="1"/>
          </p:cNvSpPr>
          <p:nvPr>
            <p:ph type="dt" sz="half" idx="10"/>
          </p:nvPr>
        </p:nvSpPr>
        <p:spPr/>
        <p:txBody>
          <a:bodyPr/>
          <a:lstStyle/>
          <a:p>
            <a:fld id="{EB3409ED-8255-F141-B6F8-876196592248}" type="datetimeFigureOut">
              <a:rPr lang="en-US" smtClean="0"/>
              <a:t>9/28/2023</a:t>
            </a:fld>
            <a:endParaRPr lang="en-US"/>
          </a:p>
        </p:txBody>
      </p:sp>
      <p:sp>
        <p:nvSpPr>
          <p:cNvPr id="4" name="Footer Placeholder 3">
            <a:extLst>
              <a:ext uri="{FF2B5EF4-FFF2-40B4-BE49-F238E27FC236}">
                <a16:creationId xmlns:a16="http://schemas.microsoft.com/office/drawing/2014/main" id="{65CACF24-CE54-EE8E-A362-8970AE8FD8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E56A50-241A-88B7-7D66-16F68FA8864B}"/>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591175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6A04D2-49EC-8820-7CDC-1753E58FF53A}"/>
              </a:ext>
            </a:extLst>
          </p:cNvPr>
          <p:cNvSpPr/>
          <p:nvPr userDrawn="1"/>
        </p:nvSpPr>
        <p:spPr>
          <a:xfrm>
            <a:off x="-81116" y="0"/>
            <a:ext cx="1227311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A028D28-FA3D-A253-7909-9E511FB6C974}"/>
              </a:ext>
            </a:extLst>
          </p:cNvPr>
          <p:cNvPicPr>
            <a:picLocks noChangeAspect="1"/>
          </p:cNvPicPr>
          <p:nvPr userDrawn="1"/>
        </p:nvPicPr>
        <p:blipFill>
          <a:blip r:embed="rId2"/>
          <a:stretch>
            <a:fillRect/>
          </a:stretch>
        </p:blipFill>
        <p:spPr>
          <a:xfrm>
            <a:off x="51154" y="-1"/>
            <a:ext cx="12237725" cy="6933448"/>
          </a:xfrm>
          <a:prstGeom prst="rect">
            <a:avLst/>
          </a:prstGeom>
        </p:spPr>
      </p:pic>
      <p:sp>
        <p:nvSpPr>
          <p:cNvPr id="4" name="Date Placeholder 3">
            <a:extLst>
              <a:ext uri="{FF2B5EF4-FFF2-40B4-BE49-F238E27FC236}">
                <a16:creationId xmlns:a16="http://schemas.microsoft.com/office/drawing/2014/main" id="{B2227079-95DE-4CDB-6631-BC1595DA0392}"/>
              </a:ext>
            </a:extLst>
          </p:cNvPr>
          <p:cNvSpPr>
            <a:spLocks noGrp="1"/>
          </p:cNvSpPr>
          <p:nvPr>
            <p:ph type="dt" sz="half" idx="10"/>
          </p:nvPr>
        </p:nvSpPr>
        <p:spPr/>
        <p:txBody>
          <a:bodyPr/>
          <a:lstStyle/>
          <a:p>
            <a:fld id="{B2BD8F1F-F198-074F-BEB7-818EAC0A28C2}" type="datetime1">
              <a:rPr lang="en-US" smtClean="0"/>
              <a:t>9/28/2023</a:t>
            </a:fld>
            <a:endParaRPr lang="en-US"/>
          </a:p>
        </p:txBody>
      </p:sp>
      <p:sp>
        <p:nvSpPr>
          <p:cNvPr id="5" name="Footer Placeholder 4">
            <a:extLst>
              <a:ext uri="{FF2B5EF4-FFF2-40B4-BE49-F238E27FC236}">
                <a16:creationId xmlns:a16="http://schemas.microsoft.com/office/drawing/2014/main" id="{592AE259-8834-F852-A423-9048EC1B0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686B00-900B-339A-62F5-8B6ED6656741}"/>
              </a:ext>
            </a:extLst>
          </p:cNvPr>
          <p:cNvSpPr>
            <a:spLocks noGrp="1"/>
          </p:cNvSpPr>
          <p:nvPr>
            <p:ph type="sldNum" sz="quarter" idx="12"/>
          </p:nvPr>
        </p:nvSpPr>
        <p:spPr/>
        <p:txBody>
          <a:bodyPr/>
          <a:lstStyle/>
          <a:p>
            <a:fld id="{6D486360-FF34-7B48-AD05-62F8407C4C7E}" type="slidenum">
              <a:rPr lang="en-US" smtClean="0"/>
              <a:t>‹#›</a:t>
            </a:fld>
            <a:endParaRPr lang="en-US"/>
          </a:p>
        </p:txBody>
      </p:sp>
      <p:sp>
        <p:nvSpPr>
          <p:cNvPr id="2" name="Title 1">
            <a:extLst>
              <a:ext uri="{FF2B5EF4-FFF2-40B4-BE49-F238E27FC236}">
                <a16:creationId xmlns:a16="http://schemas.microsoft.com/office/drawing/2014/main" id="{35B2044C-2355-09D4-8F44-977ED30BF4F0}"/>
              </a:ext>
            </a:extLst>
          </p:cNvPr>
          <p:cNvSpPr>
            <a:spLocks noGrp="1"/>
          </p:cNvSpPr>
          <p:nvPr>
            <p:ph type="ctrTitle"/>
          </p:nvPr>
        </p:nvSpPr>
        <p:spPr>
          <a:xfrm>
            <a:off x="457200" y="996433"/>
            <a:ext cx="5953225" cy="2432567"/>
          </a:xfrm>
        </p:spPr>
        <p:txBody>
          <a:bodyPr anchor="b">
            <a:normAutofit/>
          </a:bodyPr>
          <a:lstStyle>
            <a:lvl1pPr algn="l">
              <a:defRPr sz="5400" b="1" i="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E0BB272-23E9-C3C5-D25C-5F6AB10D3B1F}"/>
              </a:ext>
            </a:extLst>
          </p:cNvPr>
          <p:cNvSpPr>
            <a:spLocks noGrp="1"/>
          </p:cNvSpPr>
          <p:nvPr>
            <p:ph type="subTitle" idx="1"/>
          </p:nvPr>
        </p:nvSpPr>
        <p:spPr>
          <a:xfrm>
            <a:off x="457200" y="3477553"/>
            <a:ext cx="5953225" cy="589764"/>
          </a:xfrm>
        </p:spPr>
        <p:txBody>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36" name="Picture 35">
            <a:extLst>
              <a:ext uri="{FF2B5EF4-FFF2-40B4-BE49-F238E27FC236}">
                <a16:creationId xmlns:a16="http://schemas.microsoft.com/office/drawing/2014/main" id="{1D723CC9-E871-B295-B5C8-511012B37A85}"/>
              </a:ext>
            </a:extLst>
          </p:cNvPr>
          <p:cNvPicPr>
            <a:picLocks noChangeAspect="1"/>
          </p:cNvPicPr>
          <p:nvPr userDrawn="1"/>
        </p:nvPicPr>
        <p:blipFill>
          <a:blip r:embed="rId3"/>
          <a:stretch>
            <a:fillRect/>
          </a:stretch>
        </p:blipFill>
        <p:spPr>
          <a:xfrm>
            <a:off x="-215899" y="4773274"/>
            <a:ext cx="3797300" cy="2374900"/>
          </a:xfrm>
          <a:prstGeom prst="rect">
            <a:avLst/>
          </a:prstGeom>
        </p:spPr>
      </p:pic>
    </p:spTree>
    <p:extLst>
      <p:ext uri="{BB962C8B-B14F-4D97-AF65-F5344CB8AC3E}">
        <p14:creationId xmlns:p14="http://schemas.microsoft.com/office/powerpoint/2010/main" val="379251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5F96-F59D-9394-E37E-180FDFC5FD5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F7900F3-5E2A-E9F5-655C-06A31B1BAF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151780-BB62-8EA0-2F94-F5760C8CFDFE}"/>
              </a:ext>
            </a:extLst>
          </p:cNvPr>
          <p:cNvSpPr>
            <a:spLocks noGrp="1"/>
          </p:cNvSpPr>
          <p:nvPr>
            <p:ph type="dt" sz="half" idx="10"/>
          </p:nvPr>
        </p:nvSpPr>
        <p:spPr/>
        <p:txBody>
          <a:bodyPr/>
          <a:lstStyle/>
          <a:p>
            <a:fld id="{FE3876ED-ECEB-9444-BF5F-000785718CAD}" type="datetime1">
              <a:rPr lang="en-US" smtClean="0"/>
              <a:t>9/28/2023</a:t>
            </a:fld>
            <a:endParaRPr lang="en-US"/>
          </a:p>
        </p:txBody>
      </p:sp>
      <p:sp>
        <p:nvSpPr>
          <p:cNvPr id="5" name="Footer Placeholder 4">
            <a:extLst>
              <a:ext uri="{FF2B5EF4-FFF2-40B4-BE49-F238E27FC236}">
                <a16:creationId xmlns:a16="http://schemas.microsoft.com/office/drawing/2014/main" id="{85047D09-B127-AF52-4559-C363F6378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654FA-C6A3-1DBB-9C27-6BCF4F808AE5}"/>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1387538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5F96-F59D-9394-E37E-180FDFC5FD5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F7900F3-5E2A-E9F5-655C-06A31B1BAF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151780-BB62-8EA0-2F94-F5760C8CFDFE}"/>
              </a:ext>
            </a:extLst>
          </p:cNvPr>
          <p:cNvSpPr>
            <a:spLocks noGrp="1"/>
          </p:cNvSpPr>
          <p:nvPr>
            <p:ph type="dt" sz="half" idx="10"/>
          </p:nvPr>
        </p:nvSpPr>
        <p:spPr/>
        <p:txBody>
          <a:bodyPr/>
          <a:lstStyle/>
          <a:p>
            <a:fld id="{6685F495-A1AA-E34D-99DE-5B4D97BA2C13}" type="datetime1">
              <a:rPr lang="en-US" smtClean="0"/>
              <a:t>9/28/2023</a:t>
            </a:fld>
            <a:endParaRPr lang="en-US"/>
          </a:p>
        </p:txBody>
      </p:sp>
      <p:sp>
        <p:nvSpPr>
          <p:cNvPr id="5" name="Footer Placeholder 4">
            <a:extLst>
              <a:ext uri="{FF2B5EF4-FFF2-40B4-BE49-F238E27FC236}">
                <a16:creationId xmlns:a16="http://schemas.microsoft.com/office/drawing/2014/main" id="{85047D09-B127-AF52-4559-C363F6378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654FA-C6A3-1DBB-9C27-6BCF4F808AE5}"/>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1444597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F63F-06E9-D0DB-7A60-A80127E2057E}"/>
              </a:ext>
            </a:extLst>
          </p:cNvPr>
          <p:cNvSpPr>
            <a:spLocks noGrp="1"/>
          </p:cNvSpPr>
          <p:nvPr>
            <p:ph type="title"/>
          </p:nvPr>
        </p:nvSpPr>
        <p:spPr>
          <a:xfrm>
            <a:off x="1262716" y="1709738"/>
            <a:ext cx="10084734"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D1C15D37-6473-7BA8-41DF-FA6E1577D401}"/>
              </a:ext>
            </a:extLst>
          </p:cNvPr>
          <p:cNvSpPr>
            <a:spLocks noGrp="1"/>
          </p:cNvSpPr>
          <p:nvPr>
            <p:ph type="body" idx="1"/>
          </p:nvPr>
        </p:nvSpPr>
        <p:spPr>
          <a:xfrm>
            <a:off x="1262714" y="4589463"/>
            <a:ext cx="1008473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213606-D3D4-4235-D256-99D33D6A8266}"/>
              </a:ext>
            </a:extLst>
          </p:cNvPr>
          <p:cNvSpPr>
            <a:spLocks noGrp="1"/>
          </p:cNvSpPr>
          <p:nvPr>
            <p:ph type="dt" sz="half" idx="10"/>
          </p:nvPr>
        </p:nvSpPr>
        <p:spPr/>
        <p:txBody>
          <a:bodyPr/>
          <a:lstStyle/>
          <a:p>
            <a:fld id="{AE3E4BF0-E4DB-3F45-80AD-CFC40617078F}" type="datetime1">
              <a:rPr lang="en-US" smtClean="0"/>
              <a:t>9/28/2023</a:t>
            </a:fld>
            <a:endParaRPr lang="en-US"/>
          </a:p>
        </p:txBody>
      </p:sp>
      <p:sp>
        <p:nvSpPr>
          <p:cNvPr id="5" name="Footer Placeholder 4">
            <a:extLst>
              <a:ext uri="{FF2B5EF4-FFF2-40B4-BE49-F238E27FC236}">
                <a16:creationId xmlns:a16="http://schemas.microsoft.com/office/drawing/2014/main" id="{8FBF8318-5DD0-B2D6-DE6B-6888718E8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8DC18-AF2C-9AC7-D832-99F0B9F52E29}"/>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18850137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148A-E0D1-75E9-0377-F01D8FC2D5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1E4273-6E99-744F-833D-46725CA1C66B}"/>
              </a:ext>
            </a:extLst>
          </p:cNvPr>
          <p:cNvSpPr>
            <a:spLocks noGrp="1"/>
          </p:cNvSpPr>
          <p:nvPr>
            <p:ph sz="half" idx="1"/>
          </p:nvPr>
        </p:nvSpPr>
        <p:spPr>
          <a:xfrm>
            <a:off x="1262716" y="1825625"/>
            <a:ext cx="475708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6DFCF0-B376-6E9A-DD19-6147DCD34E34}"/>
              </a:ext>
            </a:extLst>
          </p:cNvPr>
          <p:cNvSpPr>
            <a:spLocks noGrp="1"/>
          </p:cNvSpPr>
          <p:nvPr>
            <p:ph sz="half" idx="2"/>
          </p:nvPr>
        </p:nvSpPr>
        <p:spPr>
          <a:xfrm>
            <a:off x="6596716" y="1825625"/>
            <a:ext cx="475708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FFED6C-5EC0-1D4F-689B-98B637E05316}"/>
              </a:ext>
            </a:extLst>
          </p:cNvPr>
          <p:cNvSpPr>
            <a:spLocks noGrp="1"/>
          </p:cNvSpPr>
          <p:nvPr>
            <p:ph type="dt" sz="half" idx="10"/>
          </p:nvPr>
        </p:nvSpPr>
        <p:spPr/>
        <p:txBody>
          <a:bodyPr/>
          <a:lstStyle/>
          <a:p>
            <a:fld id="{5B792AB7-A4FC-DE4E-A794-C2E52CB648C2}" type="datetime1">
              <a:rPr lang="en-US" smtClean="0"/>
              <a:t>9/28/2023</a:t>
            </a:fld>
            <a:endParaRPr lang="en-US"/>
          </a:p>
        </p:txBody>
      </p:sp>
      <p:sp>
        <p:nvSpPr>
          <p:cNvPr id="6" name="Footer Placeholder 5">
            <a:extLst>
              <a:ext uri="{FF2B5EF4-FFF2-40B4-BE49-F238E27FC236}">
                <a16:creationId xmlns:a16="http://schemas.microsoft.com/office/drawing/2014/main" id="{D2344776-43BC-3438-ACF9-4D46A07962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0D5B5-9462-656C-B4C1-B7CF0C56DE94}"/>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8945636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013B-B840-B5AE-B78F-68997DC365B7}"/>
              </a:ext>
            </a:extLst>
          </p:cNvPr>
          <p:cNvSpPr>
            <a:spLocks noGrp="1"/>
          </p:cNvSpPr>
          <p:nvPr>
            <p:ph type="title"/>
          </p:nvPr>
        </p:nvSpPr>
        <p:spPr>
          <a:xfrm>
            <a:off x="1262716" y="365125"/>
            <a:ext cx="10092672"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9E79639-04FB-8E2C-1A58-943E2B65E083}"/>
              </a:ext>
            </a:extLst>
          </p:cNvPr>
          <p:cNvSpPr>
            <a:spLocks noGrp="1"/>
          </p:cNvSpPr>
          <p:nvPr>
            <p:ph type="body" idx="1"/>
          </p:nvPr>
        </p:nvSpPr>
        <p:spPr>
          <a:xfrm>
            <a:off x="1262716" y="1681163"/>
            <a:ext cx="47348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C504A2-7141-4874-84A6-9F86EC77C163}"/>
              </a:ext>
            </a:extLst>
          </p:cNvPr>
          <p:cNvSpPr>
            <a:spLocks noGrp="1"/>
          </p:cNvSpPr>
          <p:nvPr>
            <p:ph sz="half" idx="2"/>
          </p:nvPr>
        </p:nvSpPr>
        <p:spPr>
          <a:xfrm>
            <a:off x="1262716" y="2505075"/>
            <a:ext cx="473485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9798DE-FD33-4F84-E115-E88A7D0C20A5}"/>
              </a:ext>
            </a:extLst>
          </p:cNvPr>
          <p:cNvSpPr>
            <a:spLocks noGrp="1"/>
          </p:cNvSpPr>
          <p:nvPr>
            <p:ph type="body" sz="quarter" idx="3"/>
          </p:nvPr>
        </p:nvSpPr>
        <p:spPr>
          <a:xfrm>
            <a:off x="6597210" y="1681163"/>
            <a:ext cx="47581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B82D34-D740-42A3-D12D-5B56CBD6EE14}"/>
              </a:ext>
            </a:extLst>
          </p:cNvPr>
          <p:cNvSpPr>
            <a:spLocks noGrp="1"/>
          </p:cNvSpPr>
          <p:nvPr>
            <p:ph sz="quarter" idx="4"/>
          </p:nvPr>
        </p:nvSpPr>
        <p:spPr>
          <a:xfrm>
            <a:off x="6597210" y="2505075"/>
            <a:ext cx="475817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ADB954-EB97-8957-EF57-74FB9485A1E0}"/>
              </a:ext>
            </a:extLst>
          </p:cNvPr>
          <p:cNvSpPr>
            <a:spLocks noGrp="1"/>
          </p:cNvSpPr>
          <p:nvPr>
            <p:ph type="dt" sz="half" idx="10"/>
          </p:nvPr>
        </p:nvSpPr>
        <p:spPr/>
        <p:txBody>
          <a:bodyPr/>
          <a:lstStyle/>
          <a:p>
            <a:fld id="{15091DDA-11E3-A149-9F47-F9DEC43CBB9C}" type="datetime1">
              <a:rPr lang="en-US" smtClean="0"/>
              <a:t>9/28/2023</a:t>
            </a:fld>
            <a:endParaRPr lang="en-US"/>
          </a:p>
        </p:txBody>
      </p:sp>
      <p:sp>
        <p:nvSpPr>
          <p:cNvPr id="8" name="Footer Placeholder 7">
            <a:extLst>
              <a:ext uri="{FF2B5EF4-FFF2-40B4-BE49-F238E27FC236}">
                <a16:creationId xmlns:a16="http://schemas.microsoft.com/office/drawing/2014/main" id="{BD70C80A-AA83-0C7E-388F-D09792C05A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779B90-8F49-6256-91CB-FE1F38163D7C}"/>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7913081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12F2A-E31B-C25C-D7E1-054CFACB1B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8A286C-31F0-F4E6-2854-2F555227DD1D}"/>
              </a:ext>
            </a:extLst>
          </p:cNvPr>
          <p:cNvSpPr>
            <a:spLocks noGrp="1"/>
          </p:cNvSpPr>
          <p:nvPr>
            <p:ph type="dt" sz="half" idx="10"/>
          </p:nvPr>
        </p:nvSpPr>
        <p:spPr/>
        <p:txBody>
          <a:bodyPr/>
          <a:lstStyle/>
          <a:p>
            <a:fld id="{731F0027-DE26-C44F-B0FE-C7ED8523297C}" type="datetime1">
              <a:rPr lang="en-US" smtClean="0"/>
              <a:t>9/28/2023</a:t>
            </a:fld>
            <a:endParaRPr lang="en-US"/>
          </a:p>
        </p:txBody>
      </p:sp>
      <p:sp>
        <p:nvSpPr>
          <p:cNvPr id="4" name="Footer Placeholder 3">
            <a:extLst>
              <a:ext uri="{FF2B5EF4-FFF2-40B4-BE49-F238E27FC236}">
                <a16:creationId xmlns:a16="http://schemas.microsoft.com/office/drawing/2014/main" id="{65CACF24-CE54-EE8E-A362-8970AE8FD8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E56A50-241A-88B7-7D66-16F68FA8864B}"/>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1270264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F179378-98F3-1247-5665-D0E206651325}"/>
              </a:ext>
            </a:extLst>
          </p:cNvPr>
          <p:cNvSpPr/>
          <p:nvPr userDrawn="1"/>
        </p:nvSpPr>
        <p:spPr>
          <a:xfrm>
            <a:off x="-193288" y="-104078"/>
            <a:ext cx="12556273" cy="7084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8ED59AE-7F3E-82E5-BDC4-0638C5BABB70}"/>
              </a:ext>
            </a:extLst>
          </p:cNvPr>
          <p:cNvSpPr txBox="1"/>
          <p:nvPr userDrawn="1"/>
        </p:nvSpPr>
        <p:spPr>
          <a:xfrm>
            <a:off x="1598341" y="2718533"/>
            <a:ext cx="8995317" cy="1908215"/>
          </a:xfrm>
          <a:prstGeom prst="rect">
            <a:avLst/>
          </a:prstGeom>
          <a:noFill/>
        </p:spPr>
        <p:txBody>
          <a:bodyPr wrap="square" rtlCol="0">
            <a:spAutoFit/>
          </a:bodyPr>
          <a:lstStyle/>
          <a:p>
            <a:pPr algn="ctr"/>
            <a:r>
              <a:rPr lang="en-US" sz="2000" b="0" i="1" kern="1200" dirty="0">
                <a:solidFill>
                  <a:schemeClr val="bg2">
                    <a:lumMod val="50000"/>
                  </a:schemeClr>
                </a:solidFill>
                <a:effectLst/>
                <a:latin typeface="+mn-lt"/>
                <a:ea typeface="+mn-ea"/>
                <a:cs typeface="+mn-cs"/>
              </a:rPr>
              <a:t>This publication was supported in whole or in part by the Nevada Division of Public and Behavioral Health Bureau of Behavioral Health, Prevention, and Wellness. </a:t>
            </a:r>
            <a:endParaRPr lang="en-US" sz="2000" b="0" i="0" kern="1200" dirty="0">
              <a:solidFill>
                <a:schemeClr val="bg2">
                  <a:lumMod val="50000"/>
                </a:schemeClr>
              </a:solidFill>
              <a:effectLst/>
              <a:latin typeface="+mn-lt"/>
              <a:ea typeface="+mn-ea"/>
              <a:cs typeface="+mn-cs"/>
            </a:endParaRPr>
          </a:p>
          <a:p>
            <a:pPr algn="ctr"/>
            <a:r>
              <a:rPr lang="en-US" sz="2000" b="0" i="1" kern="1200" dirty="0">
                <a:solidFill>
                  <a:schemeClr val="bg2">
                    <a:lumMod val="50000"/>
                  </a:schemeClr>
                </a:solidFill>
                <a:effectLst/>
                <a:latin typeface="+mn-lt"/>
                <a:ea typeface="+mn-ea"/>
                <a:cs typeface="+mn-cs"/>
              </a:rPr>
              <a:t>The opinions, findings, conclusions and recommendations expressed in this publication/program/exhibit are those of the author(s) and do not necessarily represent the official views of  the State of Nevada.</a:t>
            </a:r>
            <a:endParaRPr lang="en-US" sz="2000" b="0" i="0" kern="1200" dirty="0">
              <a:solidFill>
                <a:schemeClr val="bg2">
                  <a:lumMod val="50000"/>
                </a:schemeClr>
              </a:solidFill>
              <a:effectLst/>
              <a:latin typeface="+mn-lt"/>
              <a:ea typeface="+mn-ea"/>
              <a:cs typeface="+mn-cs"/>
            </a:endParaRPr>
          </a:p>
          <a:p>
            <a:endParaRPr lang="en-US" dirty="0">
              <a:solidFill>
                <a:schemeClr val="bg2">
                  <a:lumMod val="50000"/>
                </a:schemeClr>
              </a:solidFill>
            </a:endParaRPr>
          </a:p>
        </p:txBody>
      </p:sp>
      <p:pic>
        <p:nvPicPr>
          <p:cNvPr id="20" name="Picture 19">
            <a:extLst>
              <a:ext uri="{FF2B5EF4-FFF2-40B4-BE49-F238E27FC236}">
                <a16:creationId xmlns:a16="http://schemas.microsoft.com/office/drawing/2014/main" id="{8FF8EF06-D8CF-E5BF-9A40-1EFDFEF1F60D}"/>
              </a:ext>
            </a:extLst>
          </p:cNvPr>
          <p:cNvPicPr>
            <a:picLocks noChangeAspect="1"/>
          </p:cNvPicPr>
          <p:nvPr userDrawn="1"/>
        </p:nvPicPr>
        <p:blipFill>
          <a:blip r:embed="rId2"/>
          <a:stretch>
            <a:fillRect/>
          </a:stretch>
        </p:blipFill>
        <p:spPr>
          <a:xfrm>
            <a:off x="2999331" y="-504295"/>
            <a:ext cx="6063872" cy="3792455"/>
          </a:xfrm>
          <a:prstGeom prst="rect">
            <a:avLst/>
          </a:prstGeom>
        </p:spPr>
      </p:pic>
      <p:pic>
        <p:nvPicPr>
          <p:cNvPr id="22" name="Picture 21">
            <a:extLst>
              <a:ext uri="{FF2B5EF4-FFF2-40B4-BE49-F238E27FC236}">
                <a16:creationId xmlns:a16="http://schemas.microsoft.com/office/drawing/2014/main" id="{55DB7CFE-747A-A459-E4F5-63A8F9FA44B9}"/>
              </a:ext>
            </a:extLst>
          </p:cNvPr>
          <p:cNvPicPr>
            <a:picLocks noChangeAspect="1"/>
          </p:cNvPicPr>
          <p:nvPr userDrawn="1"/>
        </p:nvPicPr>
        <p:blipFill>
          <a:blip r:embed="rId3"/>
          <a:stretch>
            <a:fillRect/>
          </a:stretch>
        </p:blipFill>
        <p:spPr>
          <a:xfrm>
            <a:off x="3790594" y="5110342"/>
            <a:ext cx="947745" cy="947745"/>
          </a:xfrm>
          <a:prstGeom prst="rect">
            <a:avLst/>
          </a:prstGeom>
        </p:spPr>
      </p:pic>
      <p:pic>
        <p:nvPicPr>
          <p:cNvPr id="24" name="Picture 23">
            <a:extLst>
              <a:ext uri="{FF2B5EF4-FFF2-40B4-BE49-F238E27FC236}">
                <a16:creationId xmlns:a16="http://schemas.microsoft.com/office/drawing/2014/main" id="{AAF73AEF-1971-5DF0-09EB-DADB5547FDE9}"/>
              </a:ext>
            </a:extLst>
          </p:cNvPr>
          <p:cNvPicPr>
            <a:picLocks noChangeAspect="1"/>
          </p:cNvPicPr>
          <p:nvPr userDrawn="1"/>
        </p:nvPicPr>
        <p:blipFill>
          <a:blip r:embed="rId4"/>
          <a:stretch>
            <a:fillRect/>
          </a:stretch>
        </p:blipFill>
        <p:spPr>
          <a:xfrm>
            <a:off x="7391101" y="5110342"/>
            <a:ext cx="806893" cy="1026681"/>
          </a:xfrm>
          <a:prstGeom prst="rect">
            <a:avLst/>
          </a:prstGeom>
        </p:spPr>
      </p:pic>
      <p:pic>
        <p:nvPicPr>
          <p:cNvPr id="26" name="Picture 25">
            <a:extLst>
              <a:ext uri="{FF2B5EF4-FFF2-40B4-BE49-F238E27FC236}">
                <a16:creationId xmlns:a16="http://schemas.microsoft.com/office/drawing/2014/main" id="{1A899B1C-7527-8497-A565-63CAC61897E0}"/>
              </a:ext>
            </a:extLst>
          </p:cNvPr>
          <p:cNvPicPr>
            <a:picLocks noChangeAspect="1"/>
          </p:cNvPicPr>
          <p:nvPr userDrawn="1"/>
        </p:nvPicPr>
        <p:blipFill>
          <a:blip r:embed="rId5"/>
          <a:stretch>
            <a:fillRect/>
          </a:stretch>
        </p:blipFill>
        <p:spPr>
          <a:xfrm>
            <a:off x="5083637" y="5110342"/>
            <a:ext cx="2024726" cy="947744"/>
          </a:xfrm>
          <a:prstGeom prst="rect">
            <a:avLst/>
          </a:prstGeom>
        </p:spPr>
      </p:pic>
    </p:spTree>
    <p:extLst>
      <p:ext uri="{BB962C8B-B14F-4D97-AF65-F5344CB8AC3E}">
        <p14:creationId xmlns:p14="http://schemas.microsoft.com/office/powerpoint/2010/main" val="6514425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A65C-A7CE-E19D-100E-9B6A5CE9573F}"/>
              </a:ext>
            </a:extLst>
          </p:cNvPr>
          <p:cNvSpPr>
            <a:spLocks noGrp="1"/>
          </p:cNvSpPr>
          <p:nvPr>
            <p:ph type="title"/>
          </p:nvPr>
        </p:nvSpPr>
        <p:spPr>
          <a:xfrm>
            <a:off x="1262716" y="457200"/>
            <a:ext cx="350930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9B69B4-C8D6-BE54-37BF-9B8D6C4A51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BA0297-0E7A-17C8-A783-305D8CAC771E}"/>
              </a:ext>
            </a:extLst>
          </p:cNvPr>
          <p:cNvSpPr>
            <a:spLocks noGrp="1"/>
          </p:cNvSpPr>
          <p:nvPr>
            <p:ph type="body" sz="half" idx="2"/>
          </p:nvPr>
        </p:nvSpPr>
        <p:spPr>
          <a:xfrm>
            <a:off x="1262716" y="2057400"/>
            <a:ext cx="350930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FDAC4E-18A1-38FE-103D-171DCC794DB2}"/>
              </a:ext>
            </a:extLst>
          </p:cNvPr>
          <p:cNvSpPr>
            <a:spLocks noGrp="1"/>
          </p:cNvSpPr>
          <p:nvPr>
            <p:ph type="dt" sz="half" idx="10"/>
          </p:nvPr>
        </p:nvSpPr>
        <p:spPr/>
        <p:txBody>
          <a:bodyPr/>
          <a:lstStyle/>
          <a:p>
            <a:fld id="{E750787C-D8E4-EA4E-943D-2C63826E105F}" type="datetime1">
              <a:rPr lang="en-US" smtClean="0"/>
              <a:t>9/28/2023</a:t>
            </a:fld>
            <a:endParaRPr lang="en-US"/>
          </a:p>
        </p:txBody>
      </p:sp>
      <p:sp>
        <p:nvSpPr>
          <p:cNvPr id="6" name="Footer Placeholder 5">
            <a:extLst>
              <a:ext uri="{FF2B5EF4-FFF2-40B4-BE49-F238E27FC236}">
                <a16:creationId xmlns:a16="http://schemas.microsoft.com/office/drawing/2014/main" id="{3332D83F-595B-A44A-A57D-974E86EC45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915E93-3C30-F999-E532-DCF081407957}"/>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1191402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F63F-06E9-D0DB-7A60-A80127E2057E}"/>
              </a:ext>
            </a:extLst>
          </p:cNvPr>
          <p:cNvSpPr>
            <a:spLocks noGrp="1"/>
          </p:cNvSpPr>
          <p:nvPr>
            <p:ph type="title"/>
          </p:nvPr>
        </p:nvSpPr>
        <p:spPr>
          <a:xfrm>
            <a:off x="1262716" y="1709738"/>
            <a:ext cx="10084734"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D1C15D37-6473-7BA8-41DF-FA6E1577D401}"/>
              </a:ext>
            </a:extLst>
          </p:cNvPr>
          <p:cNvSpPr>
            <a:spLocks noGrp="1"/>
          </p:cNvSpPr>
          <p:nvPr>
            <p:ph type="body" idx="1"/>
          </p:nvPr>
        </p:nvSpPr>
        <p:spPr>
          <a:xfrm>
            <a:off x="1262714" y="4589463"/>
            <a:ext cx="1008473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213606-D3D4-4235-D256-99D33D6A8266}"/>
              </a:ext>
            </a:extLst>
          </p:cNvPr>
          <p:cNvSpPr>
            <a:spLocks noGrp="1"/>
          </p:cNvSpPr>
          <p:nvPr>
            <p:ph type="dt" sz="half" idx="10"/>
          </p:nvPr>
        </p:nvSpPr>
        <p:spPr/>
        <p:txBody>
          <a:bodyPr/>
          <a:lstStyle/>
          <a:p>
            <a:fld id="{F946CDDF-2385-E843-8C42-452AD7C08498}" type="datetime1">
              <a:rPr lang="en-US" smtClean="0"/>
              <a:t>9/28/2023</a:t>
            </a:fld>
            <a:endParaRPr lang="en-US"/>
          </a:p>
        </p:txBody>
      </p:sp>
      <p:sp>
        <p:nvSpPr>
          <p:cNvPr id="5" name="Footer Placeholder 4">
            <a:extLst>
              <a:ext uri="{FF2B5EF4-FFF2-40B4-BE49-F238E27FC236}">
                <a16:creationId xmlns:a16="http://schemas.microsoft.com/office/drawing/2014/main" id="{8FBF8318-5DD0-B2D6-DE6B-6888718E8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8DC18-AF2C-9AC7-D832-99F0B9F52E29}"/>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3765615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148A-E0D1-75E9-0377-F01D8FC2D5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1E4273-6E99-744F-833D-46725CA1C66B}"/>
              </a:ext>
            </a:extLst>
          </p:cNvPr>
          <p:cNvSpPr>
            <a:spLocks noGrp="1"/>
          </p:cNvSpPr>
          <p:nvPr>
            <p:ph sz="half" idx="1"/>
          </p:nvPr>
        </p:nvSpPr>
        <p:spPr>
          <a:xfrm>
            <a:off x="1262716" y="1825625"/>
            <a:ext cx="475708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6DFCF0-B376-6E9A-DD19-6147DCD34E34}"/>
              </a:ext>
            </a:extLst>
          </p:cNvPr>
          <p:cNvSpPr>
            <a:spLocks noGrp="1"/>
          </p:cNvSpPr>
          <p:nvPr>
            <p:ph sz="half" idx="2"/>
          </p:nvPr>
        </p:nvSpPr>
        <p:spPr>
          <a:xfrm>
            <a:off x="6596716" y="1825625"/>
            <a:ext cx="475708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FFED6C-5EC0-1D4F-689B-98B637E05316}"/>
              </a:ext>
            </a:extLst>
          </p:cNvPr>
          <p:cNvSpPr>
            <a:spLocks noGrp="1"/>
          </p:cNvSpPr>
          <p:nvPr>
            <p:ph type="dt" sz="half" idx="10"/>
          </p:nvPr>
        </p:nvSpPr>
        <p:spPr/>
        <p:txBody>
          <a:bodyPr/>
          <a:lstStyle/>
          <a:p>
            <a:fld id="{B8B820BA-73A6-C94B-BCA5-6F2A77F7E17A}" type="datetime1">
              <a:rPr lang="en-US" smtClean="0"/>
              <a:t>9/28/2023</a:t>
            </a:fld>
            <a:endParaRPr lang="en-US"/>
          </a:p>
        </p:txBody>
      </p:sp>
      <p:sp>
        <p:nvSpPr>
          <p:cNvPr id="6" name="Footer Placeholder 5">
            <a:extLst>
              <a:ext uri="{FF2B5EF4-FFF2-40B4-BE49-F238E27FC236}">
                <a16:creationId xmlns:a16="http://schemas.microsoft.com/office/drawing/2014/main" id="{D2344776-43BC-3438-ACF9-4D46A07962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0D5B5-9462-656C-B4C1-B7CF0C56DE94}"/>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3454301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013B-B840-B5AE-B78F-68997DC365B7}"/>
              </a:ext>
            </a:extLst>
          </p:cNvPr>
          <p:cNvSpPr>
            <a:spLocks noGrp="1"/>
          </p:cNvSpPr>
          <p:nvPr>
            <p:ph type="title"/>
          </p:nvPr>
        </p:nvSpPr>
        <p:spPr>
          <a:xfrm>
            <a:off x="1262716" y="365125"/>
            <a:ext cx="10092672"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9E79639-04FB-8E2C-1A58-943E2B65E083}"/>
              </a:ext>
            </a:extLst>
          </p:cNvPr>
          <p:cNvSpPr>
            <a:spLocks noGrp="1"/>
          </p:cNvSpPr>
          <p:nvPr>
            <p:ph type="body" idx="1"/>
          </p:nvPr>
        </p:nvSpPr>
        <p:spPr>
          <a:xfrm>
            <a:off x="1262716" y="1681163"/>
            <a:ext cx="47348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C504A2-7141-4874-84A6-9F86EC77C163}"/>
              </a:ext>
            </a:extLst>
          </p:cNvPr>
          <p:cNvSpPr>
            <a:spLocks noGrp="1"/>
          </p:cNvSpPr>
          <p:nvPr>
            <p:ph sz="half" idx="2"/>
          </p:nvPr>
        </p:nvSpPr>
        <p:spPr>
          <a:xfrm>
            <a:off x="1262716" y="2505075"/>
            <a:ext cx="473485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9798DE-FD33-4F84-E115-E88A7D0C20A5}"/>
              </a:ext>
            </a:extLst>
          </p:cNvPr>
          <p:cNvSpPr>
            <a:spLocks noGrp="1"/>
          </p:cNvSpPr>
          <p:nvPr>
            <p:ph type="body" sz="quarter" idx="3"/>
          </p:nvPr>
        </p:nvSpPr>
        <p:spPr>
          <a:xfrm>
            <a:off x="6597210" y="1681163"/>
            <a:ext cx="47581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B82D34-D740-42A3-D12D-5B56CBD6EE14}"/>
              </a:ext>
            </a:extLst>
          </p:cNvPr>
          <p:cNvSpPr>
            <a:spLocks noGrp="1"/>
          </p:cNvSpPr>
          <p:nvPr>
            <p:ph sz="quarter" idx="4"/>
          </p:nvPr>
        </p:nvSpPr>
        <p:spPr>
          <a:xfrm>
            <a:off x="6597210" y="2505075"/>
            <a:ext cx="475817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ADB954-EB97-8957-EF57-74FB9485A1E0}"/>
              </a:ext>
            </a:extLst>
          </p:cNvPr>
          <p:cNvSpPr>
            <a:spLocks noGrp="1"/>
          </p:cNvSpPr>
          <p:nvPr>
            <p:ph type="dt" sz="half" idx="10"/>
          </p:nvPr>
        </p:nvSpPr>
        <p:spPr/>
        <p:txBody>
          <a:bodyPr/>
          <a:lstStyle/>
          <a:p>
            <a:fld id="{54D3BF85-EE04-4C40-854D-7908CE164A3B}" type="datetime1">
              <a:rPr lang="en-US" smtClean="0"/>
              <a:t>9/28/2023</a:t>
            </a:fld>
            <a:endParaRPr lang="en-US"/>
          </a:p>
        </p:txBody>
      </p:sp>
      <p:sp>
        <p:nvSpPr>
          <p:cNvPr id="8" name="Footer Placeholder 7">
            <a:extLst>
              <a:ext uri="{FF2B5EF4-FFF2-40B4-BE49-F238E27FC236}">
                <a16:creationId xmlns:a16="http://schemas.microsoft.com/office/drawing/2014/main" id="{BD70C80A-AA83-0C7E-388F-D09792C05A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779B90-8F49-6256-91CB-FE1F38163D7C}"/>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707592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12F2A-E31B-C25C-D7E1-054CFACB1B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8A286C-31F0-F4E6-2854-2F555227DD1D}"/>
              </a:ext>
            </a:extLst>
          </p:cNvPr>
          <p:cNvSpPr>
            <a:spLocks noGrp="1"/>
          </p:cNvSpPr>
          <p:nvPr>
            <p:ph type="dt" sz="half" idx="10"/>
          </p:nvPr>
        </p:nvSpPr>
        <p:spPr/>
        <p:txBody>
          <a:bodyPr/>
          <a:lstStyle/>
          <a:p>
            <a:fld id="{55D279FA-F9AC-A343-B1A6-030ED48AE251}" type="datetime1">
              <a:rPr lang="en-US" smtClean="0"/>
              <a:t>9/28/2023</a:t>
            </a:fld>
            <a:endParaRPr lang="en-US"/>
          </a:p>
        </p:txBody>
      </p:sp>
      <p:sp>
        <p:nvSpPr>
          <p:cNvPr id="4" name="Footer Placeholder 3">
            <a:extLst>
              <a:ext uri="{FF2B5EF4-FFF2-40B4-BE49-F238E27FC236}">
                <a16:creationId xmlns:a16="http://schemas.microsoft.com/office/drawing/2014/main" id="{65CACF24-CE54-EE8E-A362-8970AE8FD8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E56A50-241A-88B7-7D66-16F68FA8864B}"/>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19779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F179378-98F3-1247-5665-D0E206651325}"/>
              </a:ext>
            </a:extLst>
          </p:cNvPr>
          <p:cNvSpPr/>
          <p:nvPr userDrawn="1"/>
        </p:nvSpPr>
        <p:spPr>
          <a:xfrm>
            <a:off x="-193288" y="-104078"/>
            <a:ext cx="12556273" cy="7084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8ED59AE-7F3E-82E5-BDC4-0638C5BABB70}"/>
              </a:ext>
            </a:extLst>
          </p:cNvPr>
          <p:cNvSpPr txBox="1"/>
          <p:nvPr userDrawn="1"/>
        </p:nvSpPr>
        <p:spPr>
          <a:xfrm>
            <a:off x="1598341" y="2718533"/>
            <a:ext cx="8995317" cy="1908215"/>
          </a:xfrm>
          <a:prstGeom prst="rect">
            <a:avLst/>
          </a:prstGeom>
          <a:noFill/>
        </p:spPr>
        <p:txBody>
          <a:bodyPr wrap="square" rtlCol="0">
            <a:spAutoFit/>
          </a:bodyPr>
          <a:lstStyle/>
          <a:p>
            <a:pPr algn="ctr"/>
            <a:r>
              <a:rPr lang="en-US" sz="2000" b="0" i="1" kern="1200" dirty="0">
                <a:solidFill>
                  <a:schemeClr val="bg2">
                    <a:lumMod val="50000"/>
                  </a:schemeClr>
                </a:solidFill>
                <a:effectLst/>
                <a:latin typeface="+mn-lt"/>
                <a:ea typeface="+mn-ea"/>
                <a:cs typeface="+mn-cs"/>
              </a:rPr>
              <a:t>This publication was supported in whole or in part by the Nevada Division of Public and Behavioral Health Bureau of Behavioral Health, Prevention, and Wellness. </a:t>
            </a:r>
            <a:endParaRPr lang="en-US" sz="2000" b="0" i="0" kern="1200" dirty="0">
              <a:solidFill>
                <a:schemeClr val="bg2">
                  <a:lumMod val="50000"/>
                </a:schemeClr>
              </a:solidFill>
              <a:effectLst/>
              <a:latin typeface="+mn-lt"/>
              <a:ea typeface="+mn-ea"/>
              <a:cs typeface="+mn-cs"/>
            </a:endParaRPr>
          </a:p>
          <a:p>
            <a:pPr algn="ctr"/>
            <a:r>
              <a:rPr lang="en-US" sz="2000" b="0" i="1" kern="1200" dirty="0">
                <a:solidFill>
                  <a:schemeClr val="bg2">
                    <a:lumMod val="50000"/>
                  </a:schemeClr>
                </a:solidFill>
                <a:effectLst/>
                <a:latin typeface="+mn-lt"/>
                <a:ea typeface="+mn-ea"/>
                <a:cs typeface="+mn-cs"/>
              </a:rPr>
              <a:t>The opinions, findings, conclusions and recommendations expressed in this publication/program/exhibit are those of the author(s) and do not necessarily represent the official views of  the State of Nevada.</a:t>
            </a:r>
            <a:endParaRPr lang="en-US" sz="2000" b="0" i="0" kern="1200" dirty="0">
              <a:solidFill>
                <a:schemeClr val="bg2">
                  <a:lumMod val="50000"/>
                </a:schemeClr>
              </a:solidFill>
              <a:effectLst/>
              <a:latin typeface="+mn-lt"/>
              <a:ea typeface="+mn-ea"/>
              <a:cs typeface="+mn-cs"/>
            </a:endParaRPr>
          </a:p>
          <a:p>
            <a:endParaRPr lang="en-US" dirty="0">
              <a:solidFill>
                <a:schemeClr val="bg2">
                  <a:lumMod val="50000"/>
                </a:schemeClr>
              </a:solidFill>
            </a:endParaRPr>
          </a:p>
        </p:txBody>
      </p:sp>
      <p:pic>
        <p:nvPicPr>
          <p:cNvPr id="20" name="Picture 19">
            <a:extLst>
              <a:ext uri="{FF2B5EF4-FFF2-40B4-BE49-F238E27FC236}">
                <a16:creationId xmlns:a16="http://schemas.microsoft.com/office/drawing/2014/main" id="{8FF8EF06-D8CF-E5BF-9A40-1EFDFEF1F60D}"/>
              </a:ext>
            </a:extLst>
          </p:cNvPr>
          <p:cNvPicPr>
            <a:picLocks noChangeAspect="1"/>
          </p:cNvPicPr>
          <p:nvPr userDrawn="1"/>
        </p:nvPicPr>
        <p:blipFill>
          <a:blip r:embed="rId2"/>
          <a:stretch>
            <a:fillRect/>
          </a:stretch>
        </p:blipFill>
        <p:spPr>
          <a:xfrm>
            <a:off x="2999331" y="-504295"/>
            <a:ext cx="6063872" cy="3792455"/>
          </a:xfrm>
          <a:prstGeom prst="rect">
            <a:avLst/>
          </a:prstGeom>
        </p:spPr>
      </p:pic>
      <p:pic>
        <p:nvPicPr>
          <p:cNvPr id="22" name="Picture 21">
            <a:extLst>
              <a:ext uri="{FF2B5EF4-FFF2-40B4-BE49-F238E27FC236}">
                <a16:creationId xmlns:a16="http://schemas.microsoft.com/office/drawing/2014/main" id="{55DB7CFE-747A-A459-E4F5-63A8F9FA44B9}"/>
              </a:ext>
            </a:extLst>
          </p:cNvPr>
          <p:cNvPicPr>
            <a:picLocks noChangeAspect="1"/>
          </p:cNvPicPr>
          <p:nvPr userDrawn="1"/>
        </p:nvPicPr>
        <p:blipFill>
          <a:blip r:embed="rId3"/>
          <a:stretch>
            <a:fillRect/>
          </a:stretch>
        </p:blipFill>
        <p:spPr>
          <a:xfrm>
            <a:off x="3790594" y="5110342"/>
            <a:ext cx="947745" cy="947745"/>
          </a:xfrm>
          <a:prstGeom prst="rect">
            <a:avLst/>
          </a:prstGeom>
        </p:spPr>
      </p:pic>
      <p:pic>
        <p:nvPicPr>
          <p:cNvPr id="24" name="Picture 23">
            <a:extLst>
              <a:ext uri="{FF2B5EF4-FFF2-40B4-BE49-F238E27FC236}">
                <a16:creationId xmlns:a16="http://schemas.microsoft.com/office/drawing/2014/main" id="{AAF73AEF-1971-5DF0-09EB-DADB5547FDE9}"/>
              </a:ext>
            </a:extLst>
          </p:cNvPr>
          <p:cNvPicPr>
            <a:picLocks noChangeAspect="1"/>
          </p:cNvPicPr>
          <p:nvPr userDrawn="1"/>
        </p:nvPicPr>
        <p:blipFill>
          <a:blip r:embed="rId4"/>
          <a:stretch>
            <a:fillRect/>
          </a:stretch>
        </p:blipFill>
        <p:spPr>
          <a:xfrm>
            <a:off x="7391101" y="5110342"/>
            <a:ext cx="806893" cy="1026681"/>
          </a:xfrm>
          <a:prstGeom prst="rect">
            <a:avLst/>
          </a:prstGeom>
        </p:spPr>
      </p:pic>
      <p:pic>
        <p:nvPicPr>
          <p:cNvPr id="26" name="Picture 25">
            <a:extLst>
              <a:ext uri="{FF2B5EF4-FFF2-40B4-BE49-F238E27FC236}">
                <a16:creationId xmlns:a16="http://schemas.microsoft.com/office/drawing/2014/main" id="{1A899B1C-7527-8497-A565-63CAC61897E0}"/>
              </a:ext>
            </a:extLst>
          </p:cNvPr>
          <p:cNvPicPr>
            <a:picLocks noChangeAspect="1"/>
          </p:cNvPicPr>
          <p:nvPr userDrawn="1"/>
        </p:nvPicPr>
        <p:blipFill>
          <a:blip r:embed="rId5"/>
          <a:stretch>
            <a:fillRect/>
          </a:stretch>
        </p:blipFill>
        <p:spPr>
          <a:xfrm>
            <a:off x="5083637" y="5110342"/>
            <a:ext cx="2024726" cy="947744"/>
          </a:xfrm>
          <a:prstGeom prst="rect">
            <a:avLst/>
          </a:prstGeom>
        </p:spPr>
      </p:pic>
    </p:spTree>
    <p:extLst>
      <p:ext uri="{BB962C8B-B14F-4D97-AF65-F5344CB8AC3E}">
        <p14:creationId xmlns:p14="http://schemas.microsoft.com/office/powerpoint/2010/main" val="1435181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A65C-A7CE-E19D-100E-9B6A5CE9573F}"/>
              </a:ext>
            </a:extLst>
          </p:cNvPr>
          <p:cNvSpPr>
            <a:spLocks noGrp="1"/>
          </p:cNvSpPr>
          <p:nvPr>
            <p:ph type="title"/>
          </p:nvPr>
        </p:nvSpPr>
        <p:spPr>
          <a:xfrm>
            <a:off x="1262716" y="457200"/>
            <a:ext cx="350930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9B69B4-C8D6-BE54-37BF-9B8D6C4A51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BA0297-0E7A-17C8-A783-305D8CAC771E}"/>
              </a:ext>
            </a:extLst>
          </p:cNvPr>
          <p:cNvSpPr>
            <a:spLocks noGrp="1"/>
          </p:cNvSpPr>
          <p:nvPr>
            <p:ph type="body" sz="half" idx="2"/>
          </p:nvPr>
        </p:nvSpPr>
        <p:spPr>
          <a:xfrm>
            <a:off x="1262716" y="2057400"/>
            <a:ext cx="350930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FDAC4E-18A1-38FE-103D-171DCC794DB2}"/>
              </a:ext>
            </a:extLst>
          </p:cNvPr>
          <p:cNvSpPr>
            <a:spLocks noGrp="1"/>
          </p:cNvSpPr>
          <p:nvPr>
            <p:ph type="dt" sz="half" idx="10"/>
          </p:nvPr>
        </p:nvSpPr>
        <p:spPr/>
        <p:txBody>
          <a:bodyPr/>
          <a:lstStyle/>
          <a:p>
            <a:fld id="{19F12E27-9955-334A-B22F-7771FCE21D82}" type="datetime1">
              <a:rPr lang="en-US" smtClean="0"/>
              <a:t>9/28/2023</a:t>
            </a:fld>
            <a:endParaRPr lang="en-US"/>
          </a:p>
        </p:txBody>
      </p:sp>
      <p:sp>
        <p:nvSpPr>
          <p:cNvPr id="6" name="Footer Placeholder 5">
            <a:extLst>
              <a:ext uri="{FF2B5EF4-FFF2-40B4-BE49-F238E27FC236}">
                <a16:creationId xmlns:a16="http://schemas.microsoft.com/office/drawing/2014/main" id="{3332D83F-595B-A44A-A57D-974E86EC45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915E93-3C30-F999-E532-DCF081407957}"/>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660274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6A04D2-49EC-8820-7CDC-1753E58FF53A}"/>
              </a:ext>
            </a:extLst>
          </p:cNvPr>
          <p:cNvSpPr/>
          <p:nvPr userDrawn="1"/>
        </p:nvSpPr>
        <p:spPr>
          <a:xfrm>
            <a:off x="-81116" y="0"/>
            <a:ext cx="1227311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C2FB5FD-69B0-36F7-C066-B3D4E7951A47}"/>
              </a:ext>
            </a:extLst>
          </p:cNvPr>
          <p:cNvPicPr>
            <a:picLocks noChangeAspect="1"/>
          </p:cNvPicPr>
          <p:nvPr userDrawn="1"/>
        </p:nvPicPr>
        <p:blipFill>
          <a:blip r:embed="rId2"/>
          <a:stretch>
            <a:fillRect/>
          </a:stretch>
        </p:blipFill>
        <p:spPr>
          <a:xfrm>
            <a:off x="-69573" y="0"/>
            <a:ext cx="12273116" cy="6903628"/>
          </a:xfrm>
          <a:prstGeom prst="rect">
            <a:avLst/>
          </a:prstGeom>
        </p:spPr>
      </p:pic>
      <p:sp>
        <p:nvSpPr>
          <p:cNvPr id="4" name="Date Placeholder 3">
            <a:extLst>
              <a:ext uri="{FF2B5EF4-FFF2-40B4-BE49-F238E27FC236}">
                <a16:creationId xmlns:a16="http://schemas.microsoft.com/office/drawing/2014/main" id="{B2227079-95DE-4CDB-6631-BC1595DA0392}"/>
              </a:ext>
            </a:extLst>
          </p:cNvPr>
          <p:cNvSpPr>
            <a:spLocks noGrp="1"/>
          </p:cNvSpPr>
          <p:nvPr>
            <p:ph type="dt" sz="half" idx="10"/>
          </p:nvPr>
        </p:nvSpPr>
        <p:spPr/>
        <p:txBody>
          <a:bodyPr/>
          <a:lstStyle/>
          <a:p>
            <a:fld id="{EB3409ED-8255-F141-B6F8-876196592248}" type="datetimeFigureOut">
              <a:rPr lang="en-US" smtClean="0"/>
              <a:t>9/28/2023</a:t>
            </a:fld>
            <a:endParaRPr lang="en-US"/>
          </a:p>
        </p:txBody>
      </p:sp>
      <p:sp>
        <p:nvSpPr>
          <p:cNvPr id="5" name="Footer Placeholder 4">
            <a:extLst>
              <a:ext uri="{FF2B5EF4-FFF2-40B4-BE49-F238E27FC236}">
                <a16:creationId xmlns:a16="http://schemas.microsoft.com/office/drawing/2014/main" id="{592AE259-8834-F852-A423-9048EC1B0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686B00-900B-339A-62F5-8B6ED6656741}"/>
              </a:ext>
            </a:extLst>
          </p:cNvPr>
          <p:cNvSpPr>
            <a:spLocks noGrp="1"/>
          </p:cNvSpPr>
          <p:nvPr>
            <p:ph type="sldNum" sz="quarter" idx="12"/>
          </p:nvPr>
        </p:nvSpPr>
        <p:spPr/>
        <p:txBody>
          <a:bodyPr/>
          <a:lstStyle/>
          <a:p>
            <a:fld id="{6D486360-FF34-7B48-AD05-62F8407C4C7E}" type="slidenum">
              <a:rPr lang="en-US" smtClean="0"/>
              <a:t>‹#›</a:t>
            </a:fld>
            <a:endParaRPr lang="en-US"/>
          </a:p>
        </p:txBody>
      </p:sp>
      <p:sp>
        <p:nvSpPr>
          <p:cNvPr id="2" name="Title 1">
            <a:extLst>
              <a:ext uri="{FF2B5EF4-FFF2-40B4-BE49-F238E27FC236}">
                <a16:creationId xmlns:a16="http://schemas.microsoft.com/office/drawing/2014/main" id="{35B2044C-2355-09D4-8F44-977ED30BF4F0}"/>
              </a:ext>
            </a:extLst>
          </p:cNvPr>
          <p:cNvSpPr>
            <a:spLocks noGrp="1"/>
          </p:cNvSpPr>
          <p:nvPr>
            <p:ph type="ctrTitle"/>
          </p:nvPr>
        </p:nvSpPr>
        <p:spPr>
          <a:xfrm>
            <a:off x="457200" y="996433"/>
            <a:ext cx="5953225" cy="2432567"/>
          </a:xfrm>
        </p:spPr>
        <p:txBody>
          <a:bodyPr anchor="b">
            <a:normAutofit/>
          </a:bodyPr>
          <a:lstStyle>
            <a:lvl1pPr algn="l">
              <a:defRPr sz="5400" b="1" i="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E0BB272-23E9-C3C5-D25C-5F6AB10D3B1F}"/>
              </a:ext>
            </a:extLst>
          </p:cNvPr>
          <p:cNvSpPr>
            <a:spLocks noGrp="1"/>
          </p:cNvSpPr>
          <p:nvPr>
            <p:ph type="subTitle" idx="1"/>
          </p:nvPr>
        </p:nvSpPr>
        <p:spPr>
          <a:xfrm>
            <a:off x="457200" y="3477553"/>
            <a:ext cx="5953225" cy="589764"/>
          </a:xfrm>
        </p:spPr>
        <p:txBody>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36" name="Picture 35" descr="PICS logo">
            <a:extLst>
              <a:ext uri="{FF2B5EF4-FFF2-40B4-BE49-F238E27FC236}">
                <a16:creationId xmlns:a16="http://schemas.microsoft.com/office/drawing/2014/main" id="{1D723CC9-E871-B295-B5C8-511012B37A85}"/>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215899" y="4773274"/>
            <a:ext cx="3797300" cy="2374900"/>
          </a:xfrm>
          <a:prstGeom prst="rect">
            <a:avLst/>
          </a:prstGeom>
        </p:spPr>
      </p:pic>
    </p:spTree>
    <p:extLst>
      <p:ext uri="{BB962C8B-B14F-4D97-AF65-F5344CB8AC3E}">
        <p14:creationId xmlns:p14="http://schemas.microsoft.com/office/powerpoint/2010/main" val="1066190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7.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png"/><Relationship Id="rId5" Type="http://schemas.openxmlformats.org/officeDocument/2006/relationships/slideLayout" Target="../slideLayouts/slideLayout23.xml"/><Relationship Id="rId10" Type="http://schemas.openxmlformats.org/officeDocument/2006/relationships/image" Target="../media/image1.jpg"/><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F4DE06-ECF4-4675-AE2A-86E2CAF466D0}"/>
              </a:ext>
            </a:extLst>
          </p:cNvPr>
          <p:cNvSpPr>
            <a:spLocks noGrp="1"/>
          </p:cNvSpPr>
          <p:nvPr>
            <p:ph type="title"/>
          </p:nvPr>
        </p:nvSpPr>
        <p:spPr>
          <a:xfrm>
            <a:off x="1262716" y="981634"/>
            <a:ext cx="10091084" cy="7090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0942ED-ACA2-26C2-D902-98D24E2A073C}"/>
              </a:ext>
            </a:extLst>
          </p:cNvPr>
          <p:cNvSpPr>
            <a:spLocks noGrp="1"/>
          </p:cNvSpPr>
          <p:nvPr>
            <p:ph type="body" idx="1"/>
          </p:nvPr>
        </p:nvSpPr>
        <p:spPr>
          <a:xfrm>
            <a:off x="1262716" y="1815353"/>
            <a:ext cx="10091084" cy="40610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BE23D4-6636-B02C-527E-249C05C0C334}"/>
              </a:ext>
            </a:extLst>
          </p:cNvPr>
          <p:cNvSpPr>
            <a:spLocks noGrp="1"/>
          </p:cNvSpPr>
          <p:nvPr>
            <p:ph type="dt" sz="half" idx="2"/>
          </p:nvPr>
        </p:nvSpPr>
        <p:spPr>
          <a:xfrm>
            <a:off x="3085164" y="6194986"/>
            <a:ext cx="92075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6D8FC-2118-E749-BDF3-19DE27BC0B7F}" type="datetime1">
              <a:rPr lang="en-US" smtClean="0"/>
              <a:t>9/28/2023</a:t>
            </a:fld>
            <a:endParaRPr lang="en-US"/>
          </a:p>
        </p:txBody>
      </p:sp>
      <p:sp>
        <p:nvSpPr>
          <p:cNvPr id="5" name="Footer Placeholder 4">
            <a:extLst>
              <a:ext uri="{FF2B5EF4-FFF2-40B4-BE49-F238E27FC236}">
                <a16:creationId xmlns:a16="http://schemas.microsoft.com/office/drawing/2014/main" id="{FDACE28D-B19E-4AB5-A3AE-32346A3FEBFB}"/>
              </a:ext>
            </a:extLst>
          </p:cNvPr>
          <p:cNvSpPr>
            <a:spLocks noGrp="1"/>
          </p:cNvSpPr>
          <p:nvPr>
            <p:ph type="ftr" sz="quarter" idx="3"/>
          </p:nvPr>
        </p:nvSpPr>
        <p:spPr>
          <a:xfrm>
            <a:off x="4250858" y="619498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EEF14C1-F9F4-B7CD-A4F9-C9B21595F77E}"/>
              </a:ext>
            </a:extLst>
          </p:cNvPr>
          <p:cNvSpPr>
            <a:spLocks noGrp="1"/>
          </p:cNvSpPr>
          <p:nvPr>
            <p:ph type="sldNum" sz="quarter" idx="4"/>
          </p:nvPr>
        </p:nvSpPr>
        <p:spPr>
          <a:xfrm>
            <a:off x="8610600" y="619498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486360-FF34-7B48-AD05-62F8407C4C7E}" type="slidenum">
              <a:rPr lang="en-US" smtClean="0"/>
              <a:t>‹#›</a:t>
            </a:fld>
            <a:endParaRPr lang="en-US"/>
          </a:p>
        </p:txBody>
      </p:sp>
      <p:pic>
        <p:nvPicPr>
          <p:cNvPr id="9" name="Picture 8">
            <a:extLst>
              <a:ext uri="{FF2B5EF4-FFF2-40B4-BE49-F238E27FC236}">
                <a16:creationId xmlns:a16="http://schemas.microsoft.com/office/drawing/2014/main" id="{63EDC2C6-4872-BC9A-A07C-0E0B6C6433CB}"/>
              </a:ext>
            </a:extLst>
          </p:cNvPr>
          <p:cNvPicPr>
            <a:picLocks noChangeAspect="1"/>
          </p:cNvPicPr>
          <p:nvPr userDrawn="1"/>
        </p:nvPicPr>
        <p:blipFill>
          <a:blip r:embed="rId10"/>
          <a:stretch>
            <a:fillRect/>
          </a:stretch>
        </p:blipFill>
        <p:spPr>
          <a:xfrm>
            <a:off x="-22412" y="0"/>
            <a:ext cx="920750" cy="6858000"/>
          </a:xfrm>
          <a:prstGeom prst="rect">
            <a:avLst/>
          </a:prstGeom>
        </p:spPr>
      </p:pic>
      <p:pic>
        <p:nvPicPr>
          <p:cNvPr id="12" name="Picture 11">
            <a:extLst>
              <a:ext uri="{FF2B5EF4-FFF2-40B4-BE49-F238E27FC236}">
                <a16:creationId xmlns:a16="http://schemas.microsoft.com/office/drawing/2014/main" id="{268DBBD6-6FFE-09CB-F908-E202C77D90C5}"/>
              </a:ext>
            </a:extLst>
          </p:cNvPr>
          <p:cNvPicPr>
            <a:picLocks noChangeAspect="1"/>
          </p:cNvPicPr>
          <p:nvPr userDrawn="1"/>
        </p:nvPicPr>
        <p:blipFill>
          <a:blip r:embed="rId11"/>
          <a:stretch>
            <a:fillRect/>
          </a:stretch>
        </p:blipFill>
        <p:spPr>
          <a:xfrm>
            <a:off x="797859" y="5597385"/>
            <a:ext cx="2427065" cy="1517930"/>
          </a:xfrm>
          <a:prstGeom prst="rect">
            <a:avLst/>
          </a:prstGeom>
        </p:spPr>
      </p:pic>
    </p:spTree>
    <p:extLst>
      <p:ext uri="{BB962C8B-B14F-4D97-AF65-F5344CB8AC3E}">
        <p14:creationId xmlns:p14="http://schemas.microsoft.com/office/powerpoint/2010/main" val="4095273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l" defTabSz="914400" rtl="0" eaLnBrk="1" latinLnBrk="0" hangingPunct="1">
        <a:lnSpc>
          <a:spcPct val="90000"/>
        </a:lnSpc>
        <a:spcBef>
          <a:spcPct val="0"/>
        </a:spcBef>
        <a:buNone/>
        <a:defRPr sz="4400" b="1" i="0" kern="1200">
          <a:solidFill>
            <a:schemeClr val="bg2">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49C755F5-D1C1-6F1B-9DD2-F62ABD2FCCEA}"/>
              </a:ext>
            </a:extLst>
          </p:cNvPr>
          <p:cNvPicPr>
            <a:picLocks noChangeAspect="1"/>
          </p:cNvPicPr>
          <p:nvPr userDrawn="1"/>
        </p:nvPicPr>
        <p:blipFill>
          <a:blip r:embed="rId12"/>
          <a:stretch>
            <a:fillRect/>
          </a:stretch>
        </p:blipFill>
        <p:spPr>
          <a:xfrm>
            <a:off x="-22412" y="0"/>
            <a:ext cx="920750" cy="6858000"/>
          </a:xfrm>
          <a:prstGeom prst="rect">
            <a:avLst/>
          </a:prstGeom>
        </p:spPr>
      </p:pic>
      <p:sp>
        <p:nvSpPr>
          <p:cNvPr id="2" name="Title Placeholder 1">
            <a:extLst>
              <a:ext uri="{FF2B5EF4-FFF2-40B4-BE49-F238E27FC236}">
                <a16:creationId xmlns:a16="http://schemas.microsoft.com/office/drawing/2014/main" id="{69F4DE06-ECF4-4675-AE2A-86E2CAF466D0}"/>
              </a:ext>
            </a:extLst>
          </p:cNvPr>
          <p:cNvSpPr>
            <a:spLocks noGrp="1"/>
          </p:cNvSpPr>
          <p:nvPr>
            <p:ph type="title"/>
          </p:nvPr>
        </p:nvSpPr>
        <p:spPr>
          <a:xfrm>
            <a:off x="1262716" y="981634"/>
            <a:ext cx="10091084" cy="7090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0942ED-ACA2-26C2-D902-98D24E2A073C}"/>
              </a:ext>
            </a:extLst>
          </p:cNvPr>
          <p:cNvSpPr>
            <a:spLocks noGrp="1"/>
          </p:cNvSpPr>
          <p:nvPr>
            <p:ph type="body" idx="1"/>
          </p:nvPr>
        </p:nvSpPr>
        <p:spPr>
          <a:xfrm>
            <a:off x="1262716" y="1815353"/>
            <a:ext cx="10091084" cy="40610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BE23D4-6636-B02C-527E-249C05C0C334}"/>
              </a:ext>
            </a:extLst>
          </p:cNvPr>
          <p:cNvSpPr>
            <a:spLocks noGrp="1"/>
          </p:cNvSpPr>
          <p:nvPr>
            <p:ph type="dt" sz="half" idx="2"/>
          </p:nvPr>
        </p:nvSpPr>
        <p:spPr>
          <a:xfrm>
            <a:off x="3085164" y="6194986"/>
            <a:ext cx="92075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409ED-8255-F141-B6F8-876196592248}" type="datetimeFigureOut">
              <a:rPr lang="en-US" smtClean="0"/>
              <a:t>9/28/2023</a:t>
            </a:fld>
            <a:endParaRPr lang="en-US"/>
          </a:p>
        </p:txBody>
      </p:sp>
      <p:sp>
        <p:nvSpPr>
          <p:cNvPr id="5" name="Footer Placeholder 4">
            <a:extLst>
              <a:ext uri="{FF2B5EF4-FFF2-40B4-BE49-F238E27FC236}">
                <a16:creationId xmlns:a16="http://schemas.microsoft.com/office/drawing/2014/main" id="{FDACE28D-B19E-4AB5-A3AE-32346A3FEBFB}"/>
              </a:ext>
            </a:extLst>
          </p:cNvPr>
          <p:cNvSpPr>
            <a:spLocks noGrp="1"/>
          </p:cNvSpPr>
          <p:nvPr>
            <p:ph type="ftr" sz="quarter" idx="3"/>
          </p:nvPr>
        </p:nvSpPr>
        <p:spPr>
          <a:xfrm>
            <a:off x="4250858" y="619498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EEF14C1-F9F4-B7CD-A4F9-C9B21595F77E}"/>
              </a:ext>
            </a:extLst>
          </p:cNvPr>
          <p:cNvSpPr>
            <a:spLocks noGrp="1"/>
          </p:cNvSpPr>
          <p:nvPr>
            <p:ph type="sldNum" sz="quarter" idx="4"/>
          </p:nvPr>
        </p:nvSpPr>
        <p:spPr>
          <a:xfrm>
            <a:off x="8610600" y="619498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486360-FF34-7B48-AD05-62F8407C4C7E}" type="slidenum">
              <a:rPr lang="en-US" smtClean="0"/>
              <a:t>‹#›</a:t>
            </a:fld>
            <a:endParaRPr lang="en-US"/>
          </a:p>
        </p:txBody>
      </p:sp>
      <p:pic>
        <p:nvPicPr>
          <p:cNvPr id="12" name="Picture 11" descr="PICS logo">
            <a:extLst>
              <a:ext uri="{FF2B5EF4-FFF2-40B4-BE49-F238E27FC236}">
                <a16:creationId xmlns:a16="http://schemas.microsoft.com/office/drawing/2014/main" id="{268DBBD6-6FFE-09CB-F908-E202C77D90C5}"/>
              </a:ext>
            </a:extLst>
          </p:cNvPr>
          <p:cNvPicPr>
            <a:picLocks noChangeAspect="1"/>
          </p:cNvPicPr>
          <p:nvPr userDrawn="1"/>
        </p:nvPicPr>
        <p:blipFill>
          <a:blip r:embed="rId13"/>
          <a:stretch>
            <a:fillRect/>
          </a:stretch>
        </p:blipFill>
        <p:spPr>
          <a:xfrm>
            <a:off x="797859" y="5597385"/>
            <a:ext cx="2427065" cy="1517930"/>
          </a:xfrm>
          <a:prstGeom prst="rect">
            <a:avLst/>
          </a:prstGeom>
        </p:spPr>
      </p:pic>
    </p:spTree>
    <p:extLst>
      <p:ext uri="{BB962C8B-B14F-4D97-AF65-F5344CB8AC3E}">
        <p14:creationId xmlns:p14="http://schemas.microsoft.com/office/powerpoint/2010/main" val="356108578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Lst>
  <p:txStyles>
    <p:titleStyle>
      <a:lvl1pPr algn="l" defTabSz="914400" rtl="0" eaLnBrk="1" latinLnBrk="0" hangingPunct="1">
        <a:lnSpc>
          <a:spcPct val="90000"/>
        </a:lnSpc>
        <a:spcBef>
          <a:spcPct val="0"/>
        </a:spcBef>
        <a:buNone/>
        <a:defRPr sz="4400" b="1" i="0" kern="1200">
          <a:solidFill>
            <a:schemeClr val="bg2">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F4DE06-ECF4-4675-AE2A-86E2CAF466D0}"/>
              </a:ext>
            </a:extLst>
          </p:cNvPr>
          <p:cNvSpPr>
            <a:spLocks noGrp="1"/>
          </p:cNvSpPr>
          <p:nvPr>
            <p:ph type="title"/>
          </p:nvPr>
        </p:nvSpPr>
        <p:spPr>
          <a:xfrm>
            <a:off x="1262716" y="981634"/>
            <a:ext cx="10091084" cy="7090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0942ED-ACA2-26C2-D902-98D24E2A073C}"/>
              </a:ext>
            </a:extLst>
          </p:cNvPr>
          <p:cNvSpPr>
            <a:spLocks noGrp="1"/>
          </p:cNvSpPr>
          <p:nvPr>
            <p:ph type="body" idx="1"/>
          </p:nvPr>
        </p:nvSpPr>
        <p:spPr>
          <a:xfrm>
            <a:off x="1262716" y="1815353"/>
            <a:ext cx="10091084" cy="40610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BE23D4-6636-B02C-527E-249C05C0C334}"/>
              </a:ext>
            </a:extLst>
          </p:cNvPr>
          <p:cNvSpPr>
            <a:spLocks noGrp="1"/>
          </p:cNvSpPr>
          <p:nvPr>
            <p:ph type="dt" sz="half" idx="2"/>
          </p:nvPr>
        </p:nvSpPr>
        <p:spPr>
          <a:xfrm>
            <a:off x="3085164" y="6194986"/>
            <a:ext cx="92075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F276B6-EBC7-7D40-AAEC-06C29D9BF5D5}" type="datetime1">
              <a:rPr lang="en-US" smtClean="0"/>
              <a:t>9/28/2023</a:t>
            </a:fld>
            <a:endParaRPr lang="en-US"/>
          </a:p>
        </p:txBody>
      </p:sp>
      <p:sp>
        <p:nvSpPr>
          <p:cNvPr id="5" name="Footer Placeholder 4">
            <a:extLst>
              <a:ext uri="{FF2B5EF4-FFF2-40B4-BE49-F238E27FC236}">
                <a16:creationId xmlns:a16="http://schemas.microsoft.com/office/drawing/2014/main" id="{FDACE28D-B19E-4AB5-A3AE-32346A3FEBFB}"/>
              </a:ext>
            </a:extLst>
          </p:cNvPr>
          <p:cNvSpPr>
            <a:spLocks noGrp="1"/>
          </p:cNvSpPr>
          <p:nvPr>
            <p:ph type="ftr" sz="quarter" idx="3"/>
          </p:nvPr>
        </p:nvSpPr>
        <p:spPr>
          <a:xfrm>
            <a:off x="4250858" y="619498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EEF14C1-F9F4-B7CD-A4F9-C9B21595F77E}"/>
              </a:ext>
            </a:extLst>
          </p:cNvPr>
          <p:cNvSpPr>
            <a:spLocks noGrp="1"/>
          </p:cNvSpPr>
          <p:nvPr>
            <p:ph type="sldNum" sz="quarter" idx="4"/>
          </p:nvPr>
        </p:nvSpPr>
        <p:spPr>
          <a:xfrm>
            <a:off x="8610600" y="619498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486360-FF34-7B48-AD05-62F8407C4C7E}" type="slidenum">
              <a:rPr lang="en-US" smtClean="0"/>
              <a:t>‹#›</a:t>
            </a:fld>
            <a:endParaRPr lang="en-US"/>
          </a:p>
        </p:txBody>
      </p:sp>
      <p:pic>
        <p:nvPicPr>
          <p:cNvPr id="9" name="Picture 8">
            <a:extLst>
              <a:ext uri="{FF2B5EF4-FFF2-40B4-BE49-F238E27FC236}">
                <a16:creationId xmlns:a16="http://schemas.microsoft.com/office/drawing/2014/main" id="{63EDC2C6-4872-BC9A-A07C-0E0B6C6433CB}"/>
              </a:ext>
            </a:extLst>
          </p:cNvPr>
          <p:cNvPicPr>
            <a:picLocks noChangeAspect="1"/>
          </p:cNvPicPr>
          <p:nvPr userDrawn="1"/>
        </p:nvPicPr>
        <p:blipFill>
          <a:blip r:embed="rId10"/>
          <a:stretch>
            <a:fillRect/>
          </a:stretch>
        </p:blipFill>
        <p:spPr>
          <a:xfrm>
            <a:off x="-22412" y="0"/>
            <a:ext cx="920750" cy="6858000"/>
          </a:xfrm>
          <a:prstGeom prst="rect">
            <a:avLst/>
          </a:prstGeom>
        </p:spPr>
      </p:pic>
      <p:pic>
        <p:nvPicPr>
          <p:cNvPr id="12" name="Picture 11">
            <a:extLst>
              <a:ext uri="{FF2B5EF4-FFF2-40B4-BE49-F238E27FC236}">
                <a16:creationId xmlns:a16="http://schemas.microsoft.com/office/drawing/2014/main" id="{268DBBD6-6FFE-09CB-F908-E202C77D90C5}"/>
              </a:ext>
            </a:extLst>
          </p:cNvPr>
          <p:cNvPicPr>
            <a:picLocks noChangeAspect="1"/>
          </p:cNvPicPr>
          <p:nvPr userDrawn="1"/>
        </p:nvPicPr>
        <p:blipFill>
          <a:blip r:embed="rId11"/>
          <a:stretch>
            <a:fillRect/>
          </a:stretch>
        </p:blipFill>
        <p:spPr>
          <a:xfrm>
            <a:off x="797859" y="5597385"/>
            <a:ext cx="2427065" cy="1517930"/>
          </a:xfrm>
          <a:prstGeom prst="rect">
            <a:avLst/>
          </a:prstGeom>
        </p:spPr>
      </p:pic>
    </p:spTree>
    <p:extLst>
      <p:ext uri="{BB962C8B-B14F-4D97-AF65-F5344CB8AC3E}">
        <p14:creationId xmlns:p14="http://schemas.microsoft.com/office/powerpoint/2010/main" val="53562766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hf hdr="0" ftr="0" dt="0"/>
  <p:txStyles>
    <p:titleStyle>
      <a:lvl1pPr algn="l" defTabSz="914400" rtl="0" eaLnBrk="1" latinLnBrk="0" hangingPunct="1">
        <a:lnSpc>
          <a:spcPct val="90000"/>
        </a:lnSpc>
        <a:spcBef>
          <a:spcPct val="0"/>
        </a:spcBef>
        <a:buNone/>
        <a:defRPr sz="4400" b="1" i="0" kern="1200">
          <a:solidFill>
            <a:schemeClr val="bg2">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1G-e_iVGZbg?feature=oembed" TargetMode="Externa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ideo" Target="https://www.youtube.com/embed/8jJqOp1EvA8?feature=oembed" TargetMode="Externa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2.xml"/><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2.xml"/><Relationship Id="rId4" Type="http://schemas.microsoft.com/office/2007/relationships/hdphoto" Target="../media/hdphoto4.wd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2.xml"/><Relationship Id="rId4" Type="http://schemas.openxmlformats.org/officeDocument/2006/relationships/hyperlink" Target="https://togetherthevoice.org/sites/default/files/bbitraining/innovative_strategies_-_mindfulness_document_1.pdf"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hyO8PNTwyYo?feature=oembed" TargetMode="Externa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CA7D7-3040-9625-A9C1-80AB1D0A71EF}"/>
              </a:ext>
            </a:extLst>
          </p:cNvPr>
          <p:cNvSpPr>
            <a:spLocks noGrp="1"/>
          </p:cNvSpPr>
          <p:nvPr>
            <p:ph type="ctrTitle"/>
          </p:nvPr>
        </p:nvSpPr>
        <p:spPr>
          <a:xfrm>
            <a:off x="457200" y="996433"/>
            <a:ext cx="6451600" cy="2432567"/>
          </a:xfrm>
        </p:spPr>
        <p:txBody>
          <a:bodyPr>
            <a:normAutofit/>
          </a:bodyPr>
          <a:lstStyle/>
          <a:p>
            <a:r>
              <a:rPr lang="en-US" dirty="0"/>
              <a:t>Pathways in Crisis Services Project</a:t>
            </a:r>
          </a:p>
        </p:txBody>
      </p:sp>
      <p:sp>
        <p:nvSpPr>
          <p:cNvPr id="3" name="Subtitle 2">
            <a:extLst>
              <a:ext uri="{FF2B5EF4-FFF2-40B4-BE49-F238E27FC236}">
                <a16:creationId xmlns:a16="http://schemas.microsoft.com/office/drawing/2014/main" id="{BF531154-5AB0-3A0C-4B3B-B26D7FEB4591}"/>
              </a:ext>
            </a:extLst>
          </p:cNvPr>
          <p:cNvSpPr>
            <a:spLocks noGrp="1"/>
          </p:cNvSpPr>
          <p:nvPr>
            <p:ph type="subTitle" idx="1"/>
          </p:nvPr>
        </p:nvSpPr>
        <p:spPr>
          <a:xfrm>
            <a:off x="551329" y="3477553"/>
            <a:ext cx="5859096" cy="589764"/>
          </a:xfrm>
        </p:spPr>
        <p:txBody>
          <a:bodyPr/>
          <a:lstStyle/>
          <a:p>
            <a:r>
              <a:rPr lang="en-US" dirty="0"/>
              <a:t>Compassion Fatigue</a:t>
            </a:r>
          </a:p>
        </p:txBody>
      </p:sp>
      <p:sp>
        <p:nvSpPr>
          <p:cNvPr id="4" name="Slide Number Placeholder 3">
            <a:extLst>
              <a:ext uri="{FF2B5EF4-FFF2-40B4-BE49-F238E27FC236}">
                <a16:creationId xmlns:a16="http://schemas.microsoft.com/office/drawing/2014/main" id="{52137C8C-0C71-A2F4-8354-D5715CB05C4E}"/>
              </a:ext>
            </a:extLst>
          </p:cNvPr>
          <p:cNvSpPr>
            <a:spLocks noGrp="1"/>
          </p:cNvSpPr>
          <p:nvPr>
            <p:ph type="sldNum" sz="quarter" idx="12"/>
          </p:nvPr>
        </p:nvSpPr>
        <p:spPr/>
        <p:txBody>
          <a:bodyPr/>
          <a:lstStyle/>
          <a:p>
            <a:fld id="{6D486360-FF34-7B48-AD05-62F8407C4C7E}" type="slidenum">
              <a:rPr lang="en-US" smtClean="0"/>
              <a:t>1</a:t>
            </a:fld>
            <a:endParaRPr lang="en-US"/>
          </a:p>
        </p:txBody>
      </p:sp>
    </p:spTree>
    <p:extLst>
      <p:ext uri="{BB962C8B-B14F-4D97-AF65-F5344CB8AC3E}">
        <p14:creationId xmlns:p14="http://schemas.microsoft.com/office/powerpoint/2010/main" val="3120126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anger sign">
            <a:extLst>
              <a:ext uri="{FF2B5EF4-FFF2-40B4-BE49-F238E27FC236}">
                <a16:creationId xmlns:a16="http://schemas.microsoft.com/office/drawing/2014/main" id="{66894503-DF52-4B49-8776-3C7BBFA81576}"/>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1401763" y="-107409"/>
            <a:ext cx="8961437" cy="7050088"/>
          </a:xfrm>
        </p:spPr>
      </p:pic>
      <p:sp>
        <p:nvSpPr>
          <p:cNvPr id="2" name="Title 1"/>
          <p:cNvSpPr>
            <a:spLocks noGrp="1"/>
          </p:cNvSpPr>
          <p:nvPr>
            <p:ph type="title"/>
          </p:nvPr>
        </p:nvSpPr>
        <p:spPr>
          <a:xfrm>
            <a:off x="901147" y="2308050"/>
            <a:ext cx="10843177" cy="2748840"/>
          </a:xfrm>
        </p:spPr>
        <p:txBody>
          <a:bodyPr>
            <a:noAutofit/>
          </a:bodyPr>
          <a:lstStyle/>
          <a:p>
            <a:pPr algn="ctr"/>
            <a:r>
              <a:rPr lang="en-US" sz="4000" b="1" dirty="0">
                <a:solidFill>
                  <a:schemeClr val="tx1">
                    <a:lumMod val="50000"/>
                    <a:lumOff val="50000"/>
                  </a:schemeClr>
                </a:solidFill>
                <a:latin typeface="+mn-lt"/>
              </a:rPr>
              <a:t>It is </a:t>
            </a:r>
            <a:r>
              <a:rPr lang="en-US" sz="4000" b="1" dirty="0">
                <a:solidFill>
                  <a:srgbClr val="F58E3F"/>
                </a:solidFill>
                <a:latin typeface="+mn-lt"/>
              </a:rPr>
              <a:t>essential</a:t>
            </a:r>
            <a:r>
              <a:rPr lang="en-US" sz="4000" b="1" dirty="0">
                <a:solidFill>
                  <a:schemeClr val="tx1">
                    <a:lumMod val="50000"/>
                    <a:lumOff val="50000"/>
                  </a:schemeClr>
                </a:solidFill>
                <a:latin typeface="+mn-lt"/>
              </a:rPr>
              <a:t> that students as part of their training learn how </a:t>
            </a:r>
            <a:r>
              <a:rPr lang="en-US" sz="4000" b="1" dirty="0">
                <a:solidFill>
                  <a:srgbClr val="F58E3F"/>
                </a:solidFill>
                <a:latin typeface="+mn-lt"/>
              </a:rPr>
              <a:t>to prevent </a:t>
            </a:r>
            <a:r>
              <a:rPr lang="en-US" sz="4000" b="1" dirty="0">
                <a:solidFill>
                  <a:schemeClr val="tx1">
                    <a:lumMod val="50000"/>
                    <a:lumOff val="50000"/>
                  </a:schemeClr>
                </a:solidFill>
                <a:latin typeface="+mn-lt"/>
              </a:rPr>
              <a:t>and manage </a:t>
            </a:r>
            <a:r>
              <a:rPr lang="en-US" sz="4000" b="1" dirty="0">
                <a:solidFill>
                  <a:srgbClr val="F58E3F"/>
                </a:solidFill>
                <a:latin typeface="+mn-lt"/>
              </a:rPr>
              <a:t>workplace</a:t>
            </a:r>
            <a:r>
              <a:rPr lang="en-US" sz="4000" b="1" dirty="0">
                <a:solidFill>
                  <a:schemeClr val="tx1">
                    <a:lumMod val="50000"/>
                    <a:lumOff val="50000"/>
                  </a:schemeClr>
                </a:solidFill>
                <a:latin typeface="+mn-lt"/>
              </a:rPr>
              <a:t> </a:t>
            </a:r>
            <a:r>
              <a:rPr lang="en-US" sz="4000" b="1" dirty="0">
                <a:solidFill>
                  <a:srgbClr val="F58E3F"/>
                </a:solidFill>
                <a:latin typeface="+mn-lt"/>
              </a:rPr>
              <a:t>stress</a:t>
            </a:r>
            <a:r>
              <a:rPr lang="en-US" sz="4000" b="1" dirty="0">
                <a:solidFill>
                  <a:schemeClr val="tx1">
                    <a:lumMod val="50000"/>
                    <a:lumOff val="50000"/>
                  </a:schemeClr>
                </a:solidFill>
                <a:latin typeface="+mn-lt"/>
              </a:rPr>
              <a:t> and </a:t>
            </a:r>
            <a:r>
              <a:rPr lang="en-US" sz="4000" b="1" dirty="0">
                <a:solidFill>
                  <a:srgbClr val="F58E3F"/>
                </a:solidFill>
                <a:latin typeface="+mn-lt"/>
              </a:rPr>
              <a:t>compassion fatigue</a:t>
            </a:r>
          </a:p>
        </p:txBody>
      </p:sp>
      <p:sp>
        <p:nvSpPr>
          <p:cNvPr id="4" name="Slide Number Placeholder 3">
            <a:extLst>
              <a:ext uri="{FF2B5EF4-FFF2-40B4-BE49-F238E27FC236}">
                <a16:creationId xmlns:a16="http://schemas.microsoft.com/office/drawing/2014/main" id="{0E14E94A-0066-C3C2-4D48-8E6B89B97014}"/>
              </a:ext>
            </a:extLst>
          </p:cNvPr>
          <p:cNvSpPr>
            <a:spLocks noGrp="1"/>
          </p:cNvSpPr>
          <p:nvPr>
            <p:ph type="sldNum" sz="quarter" idx="12"/>
          </p:nvPr>
        </p:nvSpPr>
        <p:spPr/>
        <p:txBody>
          <a:bodyPr/>
          <a:lstStyle/>
          <a:p>
            <a:fld id="{6D486360-FF34-7B48-AD05-62F8407C4C7E}" type="slidenum">
              <a:rPr lang="en-US" smtClean="0"/>
              <a:t>10</a:t>
            </a:fld>
            <a:endParaRPr lang="en-US" dirty="0"/>
          </a:p>
        </p:txBody>
      </p:sp>
      <p:sp>
        <p:nvSpPr>
          <p:cNvPr id="3" name="Content Placeholder 2"/>
          <p:cNvSpPr>
            <a:spLocks noGrp="1"/>
          </p:cNvSpPr>
          <p:nvPr>
            <p:ph sz="half" idx="4294967295"/>
          </p:nvPr>
        </p:nvSpPr>
        <p:spPr>
          <a:xfrm>
            <a:off x="1033264" y="4881401"/>
            <a:ext cx="10843177" cy="1489075"/>
          </a:xfrm>
        </p:spPr>
        <p:txBody>
          <a:bodyPr>
            <a:normAutofit lnSpcReduction="10000"/>
          </a:bodyPr>
          <a:lstStyle/>
          <a:p>
            <a:pPr marL="0" indent="0" algn="ctr">
              <a:buNone/>
            </a:pPr>
            <a:r>
              <a:rPr lang="en-US" b="1" i="1" dirty="0">
                <a:solidFill>
                  <a:schemeClr val="tx1">
                    <a:lumMod val="50000"/>
                    <a:lumOff val="50000"/>
                  </a:schemeClr>
                </a:solidFill>
              </a:rPr>
              <a:t>‘Students unprepared to address the emotional challenges of social work practice may be at risk of experiencing occupational stress conditions….’</a:t>
            </a:r>
          </a:p>
          <a:p>
            <a:pPr marL="0" indent="0" algn="r">
              <a:buNone/>
            </a:pPr>
            <a:r>
              <a:rPr lang="en-US" sz="1800" b="1" dirty="0">
                <a:solidFill>
                  <a:schemeClr val="tx1">
                    <a:lumMod val="50000"/>
                    <a:lumOff val="50000"/>
                  </a:schemeClr>
                </a:solidFill>
              </a:rPr>
              <a:t>Courtois, 2002; Dunkley &amp; Whelan, 2006; Figley, 2002, p.428</a:t>
            </a:r>
          </a:p>
        </p:txBody>
      </p:sp>
    </p:spTree>
    <p:extLst>
      <p:ext uri="{BB962C8B-B14F-4D97-AF65-F5344CB8AC3E}">
        <p14:creationId xmlns:p14="http://schemas.microsoft.com/office/powerpoint/2010/main" val="3707929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person laying head down on the desk">
            <a:extLst>
              <a:ext uri="{FF2B5EF4-FFF2-40B4-BE49-F238E27FC236}">
                <a16:creationId xmlns:a16="http://schemas.microsoft.com/office/drawing/2014/main" id="{A5D5BA06-F1D3-4429-BAF3-A7134E393F1A}"/>
              </a:ext>
            </a:extLst>
          </p:cNvPr>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t="13598" b="12687"/>
          <a:stretch/>
        </p:blipFill>
        <p:spPr>
          <a:xfrm>
            <a:off x="10236252" y="5393635"/>
            <a:ext cx="1743711" cy="1351822"/>
          </a:xfrm>
        </p:spPr>
      </p:pic>
      <p:sp>
        <p:nvSpPr>
          <p:cNvPr id="2" name="Title 1"/>
          <p:cNvSpPr>
            <a:spLocks noGrp="1"/>
          </p:cNvSpPr>
          <p:nvPr>
            <p:ph type="title"/>
          </p:nvPr>
        </p:nvSpPr>
        <p:spPr>
          <a:xfrm>
            <a:off x="967409" y="112543"/>
            <a:ext cx="10386391" cy="1511546"/>
          </a:xfrm>
        </p:spPr>
        <p:txBody>
          <a:bodyPr>
            <a:normAutofit/>
          </a:bodyPr>
          <a:lstStyle/>
          <a:p>
            <a:pPr>
              <a:lnSpc>
                <a:spcPct val="100000"/>
              </a:lnSpc>
            </a:pPr>
            <a:r>
              <a:rPr lang="en-US" sz="2800" b="1" dirty="0">
                <a:solidFill>
                  <a:schemeClr val="tx1">
                    <a:lumMod val="50000"/>
                    <a:lumOff val="50000"/>
                  </a:schemeClr>
                </a:solidFill>
              </a:rPr>
              <a:t>When talking about self-care as an ethical issue, let’s review these important terms -</a:t>
            </a:r>
            <a:br>
              <a:rPr lang="en-US" sz="2800" b="1" dirty="0">
                <a:solidFill>
                  <a:schemeClr val="tx1">
                    <a:lumMod val="50000"/>
                    <a:lumOff val="50000"/>
                  </a:schemeClr>
                </a:solidFill>
              </a:rPr>
            </a:br>
            <a:r>
              <a:rPr lang="en-US" sz="2800" b="1" dirty="0">
                <a:solidFill>
                  <a:schemeClr val="accent2"/>
                </a:solidFill>
              </a:rPr>
              <a:t>Compassion Fatigue &amp; Compassion Satisfaction:</a:t>
            </a:r>
          </a:p>
        </p:txBody>
      </p:sp>
      <p:sp>
        <p:nvSpPr>
          <p:cNvPr id="4" name="Slide Number Placeholder 3">
            <a:extLst>
              <a:ext uri="{FF2B5EF4-FFF2-40B4-BE49-F238E27FC236}">
                <a16:creationId xmlns:a16="http://schemas.microsoft.com/office/drawing/2014/main" id="{F132F4ED-1BBB-F701-F2B0-2567004A2A92}"/>
              </a:ext>
            </a:extLst>
          </p:cNvPr>
          <p:cNvSpPr>
            <a:spLocks noGrp="1"/>
          </p:cNvSpPr>
          <p:nvPr>
            <p:ph type="sldNum" sz="quarter" idx="12"/>
          </p:nvPr>
        </p:nvSpPr>
        <p:spPr/>
        <p:txBody>
          <a:bodyPr/>
          <a:lstStyle/>
          <a:p>
            <a:fld id="{6D486360-FF34-7B48-AD05-62F8407C4C7E}" type="slidenum">
              <a:rPr lang="en-US" smtClean="0"/>
              <a:t>11</a:t>
            </a:fld>
            <a:endParaRPr lang="en-US"/>
          </a:p>
        </p:txBody>
      </p:sp>
      <p:sp>
        <p:nvSpPr>
          <p:cNvPr id="3" name="Content Placeholder 2"/>
          <p:cNvSpPr>
            <a:spLocks noGrp="1"/>
          </p:cNvSpPr>
          <p:nvPr>
            <p:ph sz="half" idx="4294967295"/>
          </p:nvPr>
        </p:nvSpPr>
        <p:spPr>
          <a:xfrm>
            <a:off x="1176132" y="1809617"/>
            <a:ext cx="9862929" cy="4564966"/>
          </a:xfrm>
        </p:spPr>
        <p:txBody>
          <a:bodyPr>
            <a:normAutofit/>
          </a:bodyPr>
          <a:lstStyle/>
          <a:p>
            <a:pPr marL="690563" lvl="1" indent="-233363">
              <a:lnSpc>
                <a:spcPct val="100000"/>
              </a:lnSpc>
              <a:spcBef>
                <a:spcPts val="0"/>
              </a:spcBef>
              <a:spcAft>
                <a:spcPts val="600"/>
              </a:spcAft>
              <a:buClr>
                <a:schemeClr val="tx1">
                  <a:lumMod val="50000"/>
                  <a:lumOff val="50000"/>
                </a:schemeClr>
              </a:buClr>
              <a:buSzPct val="80000"/>
            </a:pPr>
            <a:r>
              <a:rPr lang="en-US" sz="2800" b="1" dirty="0">
                <a:solidFill>
                  <a:schemeClr val="tx1">
                    <a:lumMod val="50000"/>
                    <a:lumOff val="50000"/>
                  </a:schemeClr>
                </a:solidFill>
              </a:rPr>
              <a:t>Compassion Fatigue </a:t>
            </a:r>
            <a:r>
              <a:rPr lang="en-US" sz="2800" dirty="0">
                <a:solidFill>
                  <a:schemeClr val="tx1">
                    <a:lumMod val="50000"/>
                    <a:lumOff val="50000"/>
                  </a:schemeClr>
                </a:solidFill>
              </a:rPr>
              <a:t>is the emotional and physical fatigue experienced by professionals due to their chronic use of empathy in helping others in distress. </a:t>
            </a:r>
            <a:r>
              <a:rPr lang="en-US" sz="1400" b="1" dirty="0" err="1">
                <a:solidFill>
                  <a:schemeClr val="tx1">
                    <a:lumMod val="50000"/>
                    <a:lumOff val="50000"/>
                  </a:schemeClr>
                </a:solidFill>
              </a:rPr>
              <a:t>Figley</a:t>
            </a:r>
            <a:r>
              <a:rPr lang="en-US" sz="1400" b="1" dirty="0">
                <a:solidFill>
                  <a:schemeClr val="tx1">
                    <a:lumMod val="50000"/>
                    <a:lumOff val="50000"/>
                  </a:schemeClr>
                </a:solidFill>
              </a:rPr>
              <a:t>, 1995; Newell et al., 2016; </a:t>
            </a:r>
            <a:r>
              <a:rPr lang="en-US" sz="1400" b="1" dirty="0" err="1">
                <a:solidFill>
                  <a:schemeClr val="tx1">
                    <a:lumMod val="50000"/>
                    <a:lumOff val="50000"/>
                  </a:schemeClr>
                </a:solidFill>
              </a:rPr>
              <a:t>Stamm</a:t>
            </a:r>
            <a:r>
              <a:rPr lang="en-US" sz="1400" b="1" dirty="0">
                <a:solidFill>
                  <a:schemeClr val="tx1">
                    <a:lumMod val="50000"/>
                    <a:lumOff val="50000"/>
                  </a:schemeClr>
                </a:solidFill>
              </a:rPr>
              <a:t>, 2010; Turgoose &amp; Maddox, 2017)</a:t>
            </a:r>
          </a:p>
          <a:p>
            <a:pPr marL="690563" lvl="1" indent="-233363">
              <a:lnSpc>
                <a:spcPct val="110000"/>
              </a:lnSpc>
              <a:spcBef>
                <a:spcPts val="0"/>
              </a:spcBef>
              <a:buClr>
                <a:schemeClr val="tx1">
                  <a:lumMod val="50000"/>
                  <a:lumOff val="50000"/>
                </a:schemeClr>
              </a:buClr>
              <a:buSzPct val="80000"/>
            </a:pPr>
            <a:r>
              <a:rPr lang="en-US" sz="2800" b="1" dirty="0">
                <a:solidFill>
                  <a:schemeClr val="tx1">
                    <a:lumMod val="50000"/>
                    <a:lumOff val="50000"/>
                  </a:schemeClr>
                </a:solidFill>
              </a:rPr>
              <a:t>Compassion Satisfaction </a:t>
            </a:r>
            <a:r>
              <a:rPr lang="en-US" sz="2800" dirty="0">
                <a:solidFill>
                  <a:schemeClr val="tx1">
                    <a:lumMod val="50000"/>
                    <a:lumOff val="50000"/>
                  </a:schemeClr>
                </a:solidFill>
              </a:rPr>
              <a:t>refers to those aspects of work that are rewarding and fulfilling to the human service professional. </a:t>
            </a:r>
          </a:p>
          <a:p>
            <a:pPr marL="690563" lvl="1" indent="-233363">
              <a:lnSpc>
                <a:spcPct val="110000"/>
              </a:lnSpc>
              <a:spcBef>
                <a:spcPts val="0"/>
              </a:spcBef>
              <a:buClr>
                <a:schemeClr val="tx1">
                  <a:lumMod val="50000"/>
                  <a:lumOff val="50000"/>
                </a:schemeClr>
              </a:buClr>
              <a:buSzPct val="80000"/>
            </a:pPr>
            <a:r>
              <a:rPr lang="en-US" sz="1600" b="1" dirty="0">
                <a:solidFill>
                  <a:schemeClr val="tx1">
                    <a:lumMod val="50000"/>
                    <a:lumOff val="50000"/>
                  </a:schemeClr>
                </a:solidFill>
              </a:rPr>
              <a:t>(Conrad &amp; Keller-Guenther, 2006; </a:t>
            </a:r>
            <a:r>
              <a:rPr lang="en-US" sz="1600" b="1" dirty="0" err="1">
                <a:solidFill>
                  <a:schemeClr val="tx1">
                    <a:lumMod val="50000"/>
                    <a:lumOff val="50000"/>
                  </a:schemeClr>
                </a:solidFill>
              </a:rPr>
              <a:t>Stamm</a:t>
            </a:r>
            <a:r>
              <a:rPr lang="en-US" sz="1600" b="1" dirty="0">
                <a:solidFill>
                  <a:schemeClr val="tx1">
                    <a:lumMod val="50000"/>
                    <a:lumOff val="50000"/>
                  </a:schemeClr>
                </a:solidFill>
              </a:rPr>
              <a:t>, 2005)</a:t>
            </a:r>
          </a:p>
          <a:p>
            <a:pPr marL="690563" lvl="1" indent="-233363">
              <a:lnSpc>
                <a:spcPct val="110000"/>
              </a:lnSpc>
              <a:spcBef>
                <a:spcPts val="0"/>
              </a:spcBef>
              <a:buClr>
                <a:schemeClr val="tx1">
                  <a:lumMod val="50000"/>
                  <a:lumOff val="50000"/>
                </a:schemeClr>
              </a:buClr>
              <a:buSzPct val="80000"/>
            </a:pPr>
            <a:endParaRPr lang="en-US" sz="900" b="1" dirty="0">
              <a:solidFill>
                <a:schemeClr val="tx1">
                  <a:lumMod val="50000"/>
                  <a:lumOff val="50000"/>
                </a:schemeClr>
              </a:solidFill>
            </a:endParaRPr>
          </a:p>
          <a:p>
            <a:pPr marL="0" indent="0">
              <a:lnSpc>
                <a:spcPct val="100000"/>
              </a:lnSpc>
              <a:spcBef>
                <a:spcPts val="0"/>
              </a:spcBef>
              <a:spcAft>
                <a:spcPts val="600"/>
              </a:spcAft>
              <a:buClr>
                <a:schemeClr val="tx1">
                  <a:lumMod val="50000"/>
                  <a:lumOff val="50000"/>
                </a:schemeClr>
              </a:buClr>
              <a:buSzPct val="80000"/>
              <a:buNone/>
            </a:pPr>
            <a:r>
              <a:rPr lang="en-US" sz="2400" b="1" dirty="0">
                <a:solidFill>
                  <a:schemeClr val="tx1">
                    <a:lumMod val="50000"/>
                    <a:lumOff val="50000"/>
                  </a:schemeClr>
                </a:solidFill>
              </a:rPr>
              <a:t>Providing </a:t>
            </a:r>
            <a:r>
              <a:rPr lang="en-US" sz="2400" b="1" dirty="0">
                <a:solidFill>
                  <a:schemeClr val="accent2"/>
                </a:solidFill>
              </a:rPr>
              <a:t>help</a:t>
            </a:r>
            <a:r>
              <a:rPr lang="en-US" sz="2400" b="1" dirty="0">
                <a:solidFill>
                  <a:schemeClr val="tx1">
                    <a:lumMod val="50000"/>
                    <a:lumOff val="50000"/>
                  </a:schemeClr>
                </a:solidFill>
              </a:rPr>
              <a:t>, </a:t>
            </a:r>
            <a:r>
              <a:rPr lang="en-US" sz="2400" b="1" dirty="0">
                <a:solidFill>
                  <a:schemeClr val="accent2"/>
                </a:solidFill>
              </a:rPr>
              <a:t>kindness</a:t>
            </a:r>
            <a:r>
              <a:rPr lang="en-US" sz="2400" b="1" dirty="0">
                <a:solidFill>
                  <a:schemeClr val="tx1">
                    <a:lumMod val="50000"/>
                    <a:lumOff val="50000"/>
                  </a:schemeClr>
                </a:solidFill>
              </a:rPr>
              <a:t>, </a:t>
            </a:r>
            <a:r>
              <a:rPr lang="en-US" sz="2400" b="1" dirty="0">
                <a:solidFill>
                  <a:schemeClr val="accent2"/>
                </a:solidFill>
              </a:rPr>
              <a:t>empathy</a:t>
            </a:r>
            <a:r>
              <a:rPr lang="en-US" sz="2400" b="1" dirty="0">
                <a:solidFill>
                  <a:schemeClr val="tx1">
                    <a:lumMod val="50000"/>
                    <a:lumOff val="50000"/>
                  </a:schemeClr>
                </a:solidFill>
              </a:rPr>
              <a:t>, and </a:t>
            </a:r>
            <a:r>
              <a:rPr lang="en-US" sz="2400" b="1" dirty="0">
                <a:solidFill>
                  <a:schemeClr val="accent2"/>
                </a:solidFill>
              </a:rPr>
              <a:t>support</a:t>
            </a:r>
            <a:r>
              <a:rPr lang="en-US" sz="2400" b="1" dirty="0">
                <a:solidFill>
                  <a:schemeClr val="tx1">
                    <a:lumMod val="50000"/>
                    <a:lumOff val="50000"/>
                  </a:schemeClr>
                </a:solidFill>
              </a:rPr>
              <a:t> can lead to compassion fatigue unless self-care plans, self compassion, and self-awareness activities are put in place</a:t>
            </a:r>
            <a:r>
              <a:rPr lang="en-US" b="1" dirty="0">
                <a:solidFill>
                  <a:schemeClr val="tx1">
                    <a:lumMod val="50000"/>
                    <a:lumOff val="50000"/>
                  </a:schemeClr>
                </a:solidFill>
              </a:rPr>
              <a:t>.</a:t>
            </a:r>
          </a:p>
        </p:txBody>
      </p:sp>
    </p:spTree>
    <p:extLst>
      <p:ext uri="{BB962C8B-B14F-4D97-AF65-F5344CB8AC3E}">
        <p14:creationId xmlns:p14="http://schemas.microsoft.com/office/powerpoint/2010/main" val="2441996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049" y="3132223"/>
            <a:ext cx="10621595" cy="1075911"/>
          </a:xfrm>
        </p:spPr>
        <p:txBody>
          <a:bodyPr vert="horz" lIns="91440" tIns="45720" rIns="91440" bIns="45720" rtlCol="0" anchor="ctr">
            <a:noAutofit/>
          </a:bodyPr>
          <a:lstStyle/>
          <a:p>
            <a:r>
              <a:rPr lang="en-US" sz="4000" b="1" dirty="0">
                <a:solidFill>
                  <a:schemeClr val="tx1">
                    <a:lumMod val="50000"/>
                    <a:lumOff val="50000"/>
                  </a:schemeClr>
                </a:solidFill>
              </a:rPr>
              <a:t>Ethics, Compassion Fatigue, and Self Care</a:t>
            </a:r>
          </a:p>
        </p:txBody>
      </p:sp>
      <p:pic>
        <p:nvPicPr>
          <p:cNvPr id="4" name="Content Placeholder 3" descr="Ethics book"/>
          <p:cNvPicPr>
            <a:picLocks noGrp="1" noChangeAspect="1"/>
          </p:cNvPicPr>
          <p:nvPr>
            <p:ph sz="half" idx="1"/>
          </p:nvPr>
        </p:nvPicPr>
        <p:blipFill rotWithShape="1">
          <a:blip r:embed="rId3" cstate="print">
            <a:grayscl/>
            <a:extLst>
              <a:ext uri="{28A0092B-C50C-407E-A947-70E740481C1C}">
                <a14:useLocalDpi xmlns:a14="http://schemas.microsoft.com/office/drawing/2010/main" val="0"/>
              </a:ext>
            </a:extLst>
          </a:blip>
          <a:srcRect t="30033" b="24372"/>
          <a:stretch/>
        </p:blipFill>
        <p:spPr>
          <a:xfrm>
            <a:off x="20" y="11"/>
            <a:ext cx="12191980" cy="342899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Content Placeholder 5">
            <a:extLst>
              <a:ext uri="{FF2B5EF4-FFF2-40B4-BE49-F238E27FC236}">
                <a16:creationId xmlns:a16="http://schemas.microsoft.com/office/drawing/2014/main" id="{ADC3BD5A-DA27-4A4F-8DE9-184E1CF98A14}"/>
              </a:ext>
            </a:extLst>
          </p:cNvPr>
          <p:cNvSpPr>
            <a:spLocks noGrp="1"/>
          </p:cNvSpPr>
          <p:nvPr>
            <p:ph sz="half" idx="2"/>
          </p:nvPr>
        </p:nvSpPr>
        <p:spPr>
          <a:xfrm>
            <a:off x="871049" y="4094923"/>
            <a:ext cx="11069159" cy="2421834"/>
          </a:xfrm>
        </p:spPr>
        <p:txBody>
          <a:bodyPr vert="horz" lIns="91440" tIns="45720" rIns="91440" bIns="45720" rtlCol="0" anchor="ctr">
            <a:normAutofit/>
          </a:bodyPr>
          <a:lstStyle/>
          <a:p>
            <a:pPr marL="0" indent="0" algn="ctr">
              <a:spcBef>
                <a:spcPts val="0"/>
              </a:spcBef>
              <a:spcAft>
                <a:spcPts val="600"/>
              </a:spcAft>
              <a:buNone/>
            </a:pPr>
            <a:r>
              <a:rPr lang="en-US" dirty="0">
                <a:solidFill>
                  <a:schemeClr val="tx1">
                    <a:lumMod val="50000"/>
                    <a:lumOff val="50000"/>
                  </a:schemeClr>
                </a:solidFill>
              </a:rPr>
              <a:t>Ethical principles state: </a:t>
            </a:r>
            <a:r>
              <a:rPr lang="en-US" dirty="0">
                <a:solidFill>
                  <a:srgbClr val="F58E3F"/>
                </a:solidFill>
              </a:rPr>
              <a:t>“First, do no harm” </a:t>
            </a:r>
            <a:r>
              <a:rPr lang="en-US" dirty="0">
                <a:solidFill>
                  <a:schemeClr val="tx1">
                    <a:lumMod val="50000"/>
                    <a:lumOff val="50000"/>
                  </a:schemeClr>
                </a:solidFill>
              </a:rPr>
              <a:t>and </a:t>
            </a:r>
            <a:r>
              <a:rPr lang="en-US" dirty="0">
                <a:solidFill>
                  <a:srgbClr val="F58E3F"/>
                </a:solidFill>
              </a:rPr>
              <a:t>“Do Good”. </a:t>
            </a:r>
          </a:p>
          <a:p>
            <a:pPr marL="0" indent="0" algn="ctr">
              <a:spcBef>
                <a:spcPts val="0"/>
              </a:spcBef>
              <a:spcAft>
                <a:spcPts val="600"/>
              </a:spcAft>
              <a:buNone/>
            </a:pPr>
            <a:r>
              <a:rPr lang="en-US" dirty="0">
                <a:solidFill>
                  <a:schemeClr val="tx1">
                    <a:lumMod val="50000"/>
                    <a:lumOff val="50000"/>
                  </a:schemeClr>
                </a:solidFill>
              </a:rPr>
              <a:t>In order to do no harm and to provide effective services behavioral health professionals should care for themselves to ensure quality, ethical services. </a:t>
            </a:r>
          </a:p>
          <a:p>
            <a:pPr marL="0" indent="0" algn="ctr">
              <a:spcBef>
                <a:spcPts val="0"/>
              </a:spcBef>
              <a:spcAft>
                <a:spcPts val="600"/>
              </a:spcAft>
              <a:buNone/>
            </a:pPr>
            <a:endParaRPr lang="en-US" sz="2400" dirty="0">
              <a:solidFill>
                <a:schemeClr val="tx1">
                  <a:lumMod val="50000"/>
                  <a:lumOff val="50000"/>
                </a:schemeClr>
              </a:solidFill>
            </a:endParaRPr>
          </a:p>
          <a:p>
            <a:pPr marL="0" indent="0" algn="r">
              <a:spcBef>
                <a:spcPts val="0"/>
              </a:spcBef>
              <a:spcAft>
                <a:spcPts val="600"/>
              </a:spcAft>
              <a:buNone/>
            </a:pPr>
            <a:r>
              <a:rPr lang="en-US" sz="2400" dirty="0">
                <a:solidFill>
                  <a:schemeClr val="tx1">
                    <a:lumMod val="50000"/>
                    <a:lumOff val="50000"/>
                  </a:schemeClr>
                </a:solidFill>
              </a:rPr>
              <a:t>(Figley, </a:t>
            </a:r>
            <a:r>
              <a:rPr lang="en-US" sz="2400" dirty="0" err="1">
                <a:solidFill>
                  <a:schemeClr val="tx1">
                    <a:lumMod val="50000"/>
                    <a:lumOff val="50000"/>
                  </a:schemeClr>
                </a:solidFill>
              </a:rPr>
              <a:t>Huggard</a:t>
            </a:r>
            <a:r>
              <a:rPr lang="en-US" sz="2400" dirty="0">
                <a:solidFill>
                  <a:schemeClr val="tx1">
                    <a:lumMod val="50000"/>
                    <a:lumOff val="50000"/>
                  </a:schemeClr>
                </a:solidFill>
              </a:rPr>
              <a:t>, &amp; Rees, 2013)</a:t>
            </a:r>
          </a:p>
          <a:p>
            <a:pPr marL="0"/>
            <a:endParaRPr lang="en-US" sz="1800" b="1" dirty="0">
              <a:solidFill>
                <a:schemeClr val="tx1"/>
              </a:solidFill>
            </a:endParaRPr>
          </a:p>
        </p:txBody>
      </p:sp>
      <p:sp>
        <p:nvSpPr>
          <p:cNvPr id="3" name="Slide Number Placeholder 2">
            <a:extLst>
              <a:ext uri="{FF2B5EF4-FFF2-40B4-BE49-F238E27FC236}">
                <a16:creationId xmlns:a16="http://schemas.microsoft.com/office/drawing/2014/main" id="{EB63E304-DAA5-D849-B544-30DB854B34EA}"/>
              </a:ext>
            </a:extLst>
          </p:cNvPr>
          <p:cNvSpPr>
            <a:spLocks noGrp="1"/>
          </p:cNvSpPr>
          <p:nvPr>
            <p:ph type="sldNum" sz="quarter" idx="12"/>
          </p:nvPr>
        </p:nvSpPr>
        <p:spPr/>
        <p:txBody>
          <a:bodyPr/>
          <a:lstStyle/>
          <a:p>
            <a:fld id="{6D486360-FF34-7B48-AD05-62F8407C4C7E}" type="slidenum">
              <a:rPr lang="en-US" smtClean="0"/>
              <a:t>12</a:t>
            </a:fld>
            <a:endParaRPr lang="en-US"/>
          </a:p>
        </p:txBody>
      </p:sp>
    </p:spTree>
    <p:extLst>
      <p:ext uri="{BB962C8B-B14F-4D97-AF65-F5344CB8AC3E}">
        <p14:creationId xmlns:p14="http://schemas.microsoft.com/office/powerpoint/2010/main" val="1931956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469" y="0"/>
            <a:ext cx="10515600" cy="921415"/>
          </a:xfrm>
        </p:spPr>
        <p:txBody>
          <a:bodyPr>
            <a:normAutofit/>
          </a:bodyPr>
          <a:lstStyle/>
          <a:p>
            <a:pPr algn="ctr"/>
            <a:r>
              <a:rPr lang="en-US" sz="4000" b="1" dirty="0">
                <a:solidFill>
                  <a:schemeClr val="tx1">
                    <a:lumMod val="50000"/>
                    <a:lumOff val="50000"/>
                  </a:schemeClr>
                </a:solidFill>
              </a:rPr>
              <a:t>Self-Care as an Ethical Issue</a:t>
            </a:r>
          </a:p>
        </p:txBody>
      </p:sp>
      <p:sp>
        <p:nvSpPr>
          <p:cNvPr id="3" name="Content Placeholder 2"/>
          <p:cNvSpPr>
            <a:spLocks noGrp="1"/>
          </p:cNvSpPr>
          <p:nvPr>
            <p:ph sz="half" idx="1"/>
          </p:nvPr>
        </p:nvSpPr>
        <p:spPr>
          <a:xfrm>
            <a:off x="861392" y="921414"/>
            <a:ext cx="11330608" cy="5936585"/>
          </a:xfrm>
        </p:spPr>
        <p:txBody>
          <a:bodyPr>
            <a:normAutofit/>
          </a:bodyPr>
          <a:lstStyle/>
          <a:p>
            <a:pPr marL="0" indent="0">
              <a:lnSpc>
                <a:spcPct val="100000"/>
              </a:lnSpc>
              <a:spcBef>
                <a:spcPts val="0"/>
              </a:spcBef>
              <a:spcAft>
                <a:spcPts val="600"/>
              </a:spcAft>
              <a:buClr>
                <a:schemeClr val="tx1">
                  <a:lumMod val="50000"/>
                  <a:lumOff val="50000"/>
                </a:schemeClr>
              </a:buClr>
              <a:buSzPct val="80000"/>
              <a:buNone/>
            </a:pPr>
            <a:r>
              <a:rPr lang="en-US" sz="3600" dirty="0">
                <a:solidFill>
                  <a:schemeClr val="tx1">
                    <a:lumMod val="50000"/>
                    <a:lumOff val="50000"/>
                  </a:schemeClr>
                </a:solidFill>
              </a:rPr>
              <a:t>Two terms that reinforce self-care as an ethical issue </a:t>
            </a:r>
            <a:endParaRPr lang="en-US" sz="3600" dirty="0">
              <a:solidFill>
                <a:schemeClr val="accent2"/>
              </a:solidFill>
            </a:endParaRPr>
          </a:p>
          <a:p>
            <a:pPr marL="509588" indent="-274638">
              <a:lnSpc>
                <a:spcPct val="100000"/>
              </a:lnSpc>
              <a:spcBef>
                <a:spcPts val="0"/>
              </a:spcBef>
              <a:spcAft>
                <a:spcPts val="600"/>
              </a:spcAft>
              <a:buClr>
                <a:schemeClr val="tx1">
                  <a:lumMod val="50000"/>
                  <a:lumOff val="50000"/>
                </a:schemeClr>
              </a:buClr>
              <a:buSzPct val="80000"/>
            </a:pPr>
            <a:r>
              <a:rPr lang="en-US" i="1" dirty="0">
                <a:solidFill>
                  <a:schemeClr val="accent2"/>
                </a:solidFill>
              </a:rPr>
              <a:t>Equal regard</a:t>
            </a:r>
            <a:r>
              <a:rPr lang="en-US" i="1" dirty="0">
                <a:solidFill>
                  <a:schemeClr val="tx1">
                    <a:lumMod val="50000"/>
                    <a:lumOff val="50000"/>
                  </a:schemeClr>
                </a:solidFill>
              </a:rPr>
              <a:t>—</a:t>
            </a:r>
            <a:r>
              <a:rPr lang="en-US" dirty="0">
                <a:solidFill>
                  <a:schemeClr val="tx1">
                    <a:lumMod val="50000"/>
                    <a:lumOff val="50000"/>
                  </a:schemeClr>
                </a:solidFill>
              </a:rPr>
              <a:t>a</a:t>
            </a:r>
            <a:r>
              <a:rPr lang="en-US" b="1" i="1" dirty="0">
                <a:solidFill>
                  <a:schemeClr val="tx1">
                    <a:lumMod val="50000"/>
                    <a:lumOff val="50000"/>
                  </a:schemeClr>
                </a:solidFill>
              </a:rPr>
              <a:t> </a:t>
            </a:r>
            <a:r>
              <a:rPr lang="en-US" dirty="0">
                <a:solidFill>
                  <a:schemeClr val="tx1">
                    <a:lumMod val="50000"/>
                    <a:lumOff val="50000"/>
                  </a:schemeClr>
                </a:solidFill>
              </a:rPr>
              <a:t>‘notion that agape (disinterested universal love) requires people to love others neither more nor less than they love themselves. If the nurse operates from the ethical principle of </a:t>
            </a:r>
            <a:r>
              <a:rPr lang="en-US" i="1" dirty="0">
                <a:solidFill>
                  <a:schemeClr val="tx1">
                    <a:lumMod val="50000"/>
                    <a:lumOff val="50000"/>
                  </a:schemeClr>
                </a:solidFill>
              </a:rPr>
              <a:t>self-sacrifice</a:t>
            </a:r>
            <a:r>
              <a:rPr lang="en-US" dirty="0">
                <a:solidFill>
                  <a:schemeClr val="tx1">
                    <a:lumMod val="50000"/>
                    <a:lumOff val="50000"/>
                  </a:schemeClr>
                </a:solidFill>
              </a:rPr>
              <a:t>, self-care is much less likely to be a personal priority.’ </a:t>
            </a:r>
          </a:p>
          <a:p>
            <a:pPr marL="8229600" indent="0">
              <a:lnSpc>
                <a:spcPct val="100000"/>
              </a:lnSpc>
              <a:spcBef>
                <a:spcPts val="0"/>
              </a:spcBef>
              <a:spcAft>
                <a:spcPts val="600"/>
              </a:spcAft>
              <a:buClr>
                <a:schemeClr val="tx1">
                  <a:lumMod val="50000"/>
                  <a:lumOff val="50000"/>
                </a:schemeClr>
              </a:buClr>
              <a:buSzPct val="80000"/>
              <a:buNone/>
            </a:pPr>
            <a:r>
              <a:rPr lang="en-US" sz="2000" b="1" dirty="0">
                <a:solidFill>
                  <a:schemeClr val="tx1">
                    <a:lumMod val="50000"/>
                    <a:lumOff val="50000"/>
                  </a:schemeClr>
                </a:solidFill>
              </a:rPr>
              <a:t>(p. 276: a Christian term)</a:t>
            </a:r>
          </a:p>
          <a:p>
            <a:pPr marL="509588" indent="-274638">
              <a:lnSpc>
                <a:spcPct val="100000"/>
              </a:lnSpc>
              <a:spcBef>
                <a:spcPts val="0"/>
              </a:spcBef>
              <a:buClr>
                <a:schemeClr val="tx1">
                  <a:lumMod val="50000"/>
                  <a:lumOff val="50000"/>
                </a:schemeClr>
              </a:buClr>
              <a:buSzPct val="80000"/>
            </a:pPr>
            <a:r>
              <a:rPr lang="en-US" i="1" dirty="0">
                <a:solidFill>
                  <a:schemeClr val="accent2"/>
                </a:solidFill>
              </a:rPr>
              <a:t>Equanimity</a:t>
            </a:r>
            <a:r>
              <a:rPr lang="en-US" i="1" dirty="0">
                <a:solidFill>
                  <a:schemeClr val="tx1">
                    <a:lumMod val="50000"/>
                    <a:lumOff val="50000"/>
                  </a:schemeClr>
                </a:solidFill>
              </a:rPr>
              <a:t>—</a:t>
            </a:r>
            <a:r>
              <a:rPr lang="en-US" dirty="0">
                <a:solidFill>
                  <a:schemeClr val="tx1">
                    <a:lumMod val="50000"/>
                    <a:lumOff val="50000"/>
                  </a:schemeClr>
                </a:solidFill>
              </a:rPr>
              <a:t>extending compassion to all sentient beings without being overwhelmed by emotional turmoil. (p. 276: a Buddhist term)</a:t>
            </a:r>
          </a:p>
          <a:p>
            <a:pPr marL="0" indent="0">
              <a:lnSpc>
                <a:spcPct val="100000"/>
              </a:lnSpc>
              <a:spcBef>
                <a:spcPts val="0"/>
              </a:spcBef>
              <a:buClr>
                <a:schemeClr val="tx1">
                  <a:lumMod val="50000"/>
                  <a:lumOff val="50000"/>
                </a:schemeClr>
              </a:buClr>
              <a:buSzPct val="80000"/>
              <a:buNone/>
            </a:pPr>
            <a:r>
              <a:rPr lang="en-US" dirty="0">
                <a:solidFill>
                  <a:schemeClr val="tx1">
                    <a:lumMod val="50000"/>
                    <a:lumOff val="50000"/>
                  </a:schemeClr>
                </a:solidFill>
              </a:rPr>
              <a:t>									</a:t>
            </a:r>
            <a:r>
              <a:rPr lang="en-US" sz="2000" b="1" dirty="0">
                <a:solidFill>
                  <a:schemeClr val="tx1">
                    <a:lumMod val="50000"/>
                    <a:lumOff val="50000"/>
                  </a:schemeClr>
                </a:solidFill>
              </a:rPr>
              <a:t>Lachman, 2016; Pembroke, 2016</a:t>
            </a:r>
            <a:endParaRPr lang="en-US" sz="1400" b="1" dirty="0">
              <a:solidFill>
                <a:schemeClr val="tx1">
                  <a:lumMod val="50000"/>
                  <a:lumOff val="50000"/>
                </a:schemeClr>
              </a:solidFill>
            </a:endParaRPr>
          </a:p>
          <a:p>
            <a:pPr marL="0" indent="0">
              <a:lnSpc>
                <a:spcPct val="100000"/>
              </a:lnSpc>
              <a:spcBef>
                <a:spcPts val="0"/>
              </a:spcBef>
              <a:buClr>
                <a:schemeClr val="tx1">
                  <a:lumMod val="50000"/>
                  <a:lumOff val="50000"/>
                </a:schemeClr>
              </a:buClr>
              <a:buSzPct val="80000"/>
              <a:buNone/>
            </a:pPr>
            <a:endParaRPr lang="en-US" dirty="0">
              <a:solidFill>
                <a:schemeClr val="tx1">
                  <a:lumMod val="50000"/>
                  <a:lumOff val="50000"/>
                </a:schemeClr>
              </a:solidFill>
            </a:endParaRPr>
          </a:p>
        </p:txBody>
      </p:sp>
      <p:pic>
        <p:nvPicPr>
          <p:cNvPr id="7" name="Content Placeholder 6" descr="multi-color work self-care">
            <a:extLst>
              <a:ext uri="{FF2B5EF4-FFF2-40B4-BE49-F238E27FC236}">
                <a16:creationId xmlns:a16="http://schemas.microsoft.com/office/drawing/2014/main" id="{1EEB9428-5BA8-4CF6-B80A-A78CEF7731AF}"/>
              </a:ext>
            </a:extLst>
          </p:cNvPr>
          <p:cNvPicPr>
            <a:picLocks noGrp="1" noChangeAspect="1"/>
          </p:cNvPicPr>
          <p:nvPr>
            <p:ph sz="half" idx="2"/>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54157" y="4901502"/>
            <a:ext cx="6526696" cy="1956498"/>
          </a:xfrm>
        </p:spPr>
      </p:pic>
      <p:sp>
        <p:nvSpPr>
          <p:cNvPr id="4" name="Slide Number Placeholder 3">
            <a:extLst>
              <a:ext uri="{FF2B5EF4-FFF2-40B4-BE49-F238E27FC236}">
                <a16:creationId xmlns:a16="http://schemas.microsoft.com/office/drawing/2014/main" id="{C84BC09F-594F-B3E3-77E3-5F1338105DD3}"/>
              </a:ext>
            </a:extLst>
          </p:cNvPr>
          <p:cNvSpPr>
            <a:spLocks noGrp="1"/>
          </p:cNvSpPr>
          <p:nvPr>
            <p:ph type="sldNum" sz="quarter" idx="12"/>
          </p:nvPr>
        </p:nvSpPr>
        <p:spPr/>
        <p:txBody>
          <a:bodyPr/>
          <a:lstStyle/>
          <a:p>
            <a:fld id="{6D486360-FF34-7B48-AD05-62F8407C4C7E}" type="slidenum">
              <a:rPr lang="en-US" smtClean="0"/>
              <a:t>13</a:t>
            </a:fld>
            <a:endParaRPr lang="en-US"/>
          </a:p>
        </p:txBody>
      </p:sp>
    </p:spTree>
    <p:extLst>
      <p:ext uri="{BB962C8B-B14F-4D97-AF65-F5344CB8AC3E}">
        <p14:creationId xmlns:p14="http://schemas.microsoft.com/office/powerpoint/2010/main" val="55569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mirror image of silhouette">
            <a:extLst>
              <a:ext uri="{FF2B5EF4-FFF2-40B4-BE49-F238E27FC236}">
                <a16:creationId xmlns:a16="http://schemas.microsoft.com/office/drawing/2014/main" id="{4A549C5E-5F9E-4DE2-9430-FB4CFC36E77D}"/>
              </a:ext>
            </a:extLst>
          </p:cNvPr>
          <p:cNvPicPr>
            <a:picLocks noGrp="1" noChangeAspect="1"/>
          </p:cNvPicPr>
          <p:nvPr>
            <p:ph sz="half" idx="4294967295"/>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863496" y="0"/>
            <a:ext cx="1685234" cy="1225496"/>
          </a:xfrm>
        </p:spPr>
      </p:pic>
      <p:sp>
        <p:nvSpPr>
          <p:cNvPr id="2" name="Title 1"/>
          <p:cNvSpPr>
            <a:spLocks noGrp="1"/>
          </p:cNvSpPr>
          <p:nvPr>
            <p:ph type="title"/>
          </p:nvPr>
        </p:nvSpPr>
        <p:spPr>
          <a:xfrm>
            <a:off x="1010925" y="199756"/>
            <a:ext cx="10091084" cy="709053"/>
          </a:xfrm>
        </p:spPr>
        <p:txBody>
          <a:bodyPr>
            <a:noAutofit/>
          </a:bodyPr>
          <a:lstStyle/>
          <a:p>
            <a:pPr>
              <a:lnSpc>
                <a:spcPct val="100000"/>
              </a:lnSpc>
            </a:pPr>
            <a:r>
              <a:rPr lang="en-US" sz="4000" b="1" dirty="0">
                <a:solidFill>
                  <a:schemeClr val="tx1">
                    <a:lumMod val="50000"/>
                    <a:lumOff val="50000"/>
                  </a:schemeClr>
                </a:solidFill>
              </a:rPr>
              <a:t>Ask Yourself, have I been …</a:t>
            </a:r>
            <a:endParaRPr lang="en-US" sz="4000" dirty="0">
              <a:solidFill>
                <a:schemeClr val="tx1">
                  <a:lumMod val="50000"/>
                  <a:lumOff val="50000"/>
                </a:schemeClr>
              </a:solidFill>
            </a:endParaRPr>
          </a:p>
        </p:txBody>
      </p:sp>
      <p:sp>
        <p:nvSpPr>
          <p:cNvPr id="3" name="Content Placeholder 2"/>
          <p:cNvSpPr>
            <a:spLocks noGrp="1"/>
          </p:cNvSpPr>
          <p:nvPr>
            <p:ph idx="1"/>
          </p:nvPr>
        </p:nvSpPr>
        <p:spPr>
          <a:xfrm>
            <a:off x="901148" y="1108565"/>
            <a:ext cx="11290852" cy="5451546"/>
          </a:xfrm>
        </p:spPr>
        <p:txBody>
          <a:bodyPr>
            <a:normAutofit lnSpcReduction="10000"/>
          </a:bodyPr>
          <a:lstStyle/>
          <a:p>
            <a:pPr marL="336550" lvl="0" indent="-336550">
              <a:lnSpc>
                <a:spcPct val="100000"/>
              </a:lnSpc>
              <a:spcBef>
                <a:spcPts val="0"/>
              </a:spcBef>
              <a:spcAft>
                <a:spcPts val="1200"/>
              </a:spcAft>
              <a:buClr>
                <a:schemeClr val="tx1">
                  <a:lumMod val="50000"/>
                  <a:lumOff val="50000"/>
                </a:schemeClr>
              </a:buClr>
              <a:buSzPct val="80000"/>
            </a:pPr>
            <a:r>
              <a:rPr lang="en-US" b="1" dirty="0">
                <a:solidFill>
                  <a:srgbClr val="7F7F7F"/>
                </a:solidFill>
              </a:rPr>
              <a:t>maintaining</a:t>
            </a:r>
            <a:r>
              <a:rPr lang="en-US" b="1" dirty="0">
                <a:solidFill>
                  <a:schemeClr val="tx1">
                    <a:lumMod val="50000"/>
                    <a:lumOff val="50000"/>
                  </a:schemeClr>
                </a:solidFill>
              </a:rPr>
              <a:t> a professional appearance, including how I dress and groom myself?</a:t>
            </a:r>
          </a:p>
          <a:p>
            <a:pPr marL="336550" lvl="0" indent="-336550">
              <a:lnSpc>
                <a:spcPct val="100000"/>
              </a:lnSpc>
              <a:spcBef>
                <a:spcPts val="0"/>
              </a:spcBef>
              <a:spcAft>
                <a:spcPts val="1200"/>
              </a:spcAft>
              <a:buClr>
                <a:schemeClr val="tx1">
                  <a:lumMod val="50000"/>
                  <a:lumOff val="50000"/>
                </a:schemeClr>
              </a:buClr>
              <a:buSzPct val="80000"/>
            </a:pPr>
            <a:r>
              <a:rPr lang="en-US" b="1" dirty="0">
                <a:solidFill>
                  <a:srgbClr val="7F7F7F"/>
                </a:solidFill>
              </a:rPr>
              <a:t>adhering</a:t>
            </a:r>
            <a:r>
              <a:rPr lang="en-US" b="1" dirty="0">
                <a:solidFill>
                  <a:schemeClr val="tx1">
                    <a:lumMod val="50000"/>
                    <a:lumOff val="50000"/>
                  </a:schemeClr>
                </a:solidFill>
              </a:rPr>
              <a:t> to the highest principles of ethical practice (including maintaining client confidentiality, demonstrating respect for clients, and avoiding boundary violations)?</a:t>
            </a:r>
          </a:p>
          <a:p>
            <a:pPr marL="336550" lvl="0" indent="-336550">
              <a:lnSpc>
                <a:spcPct val="100000"/>
              </a:lnSpc>
              <a:spcBef>
                <a:spcPts val="0"/>
              </a:spcBef>
              <a:spcAft>
                <a:spcPts val="1200"/>
              </a:spcAft>
              <a:buClr>
                <a:schemeClr val="tx1">
                  <a:lumMod val="50000"/>
                  <a:lumOff val="50000"/>
                </a:schemeClr>
              </a:buClr>
              <a:buSzPct val="80000"/>
            </a:pPr>
            <a:r>
              <a:rPr lang="en-US" b="1" dirty="0">
                <a:solidFill>
                  <a:srgbClr val="7F7F7F"/>
                </a:solidFill>
              </a:rPr>
              <a:t>following</a:t>
            </a:r>
            <a:r>
              <a:rPr lang="en-US" b="1" dirty="0">
                <a:solidFill>
                  <a:schemeClr val="tx1">
                    <a:lumMod val="50000"/>
                    <a:lumOff val="50000"/>
                  </a:schemeClr>
                </a:solidFill>
              </a:rPr>
              <a:t> best practices and evidence-based interventions with clients?</a:t>
            </a:r>
          </a:p>
          <a:p>
            <a:pPr marL="336550" lvl="0" indent="-336550">
              <a:lnSpc>
                <a:spcPct val="100000"/>
              </a:lnSpc>
              <a:spcBef>
                <a:spcPts val="0"/>
              </a:spcBef>
              <a:spcAft>
                <a:spcPts val="1200"/>
              </a:spcAft>
              <a:buClr>
                <a:schemeClr val="tx1">
                  <a:lumMod val="50000"/>
                  <a:lumOff val="50000"/>
                </a:schemeClr>
              </a:buClr>
              <a:buSzPct val="80000"/>
            </a:pPr>
            <a:r>
              <a:rPr lang="en-US" b="1" dirty="0">
                <a:solidFill>
                  <a:srgbClr val="7F7F7F"/>
                </a:solidFill>
              </a:rPr>
              <a:t>acting</a:t>
            </a:r>
            <a:r>
              <a:rPr lang="en-US" b="1" dirty="0">
                <a:solidFill>
                  <a:schemeClr val="tx1">
                    <a:lumMod val="50000"/>
                    <a:lumOff val="50000"/>
                  </a:schemeClr>
                </a:solidFill>
              </a:rPr>
              <a:t> in a way that clients and co-workers can trust me as a reliable professional?</a:t>
            </a:r>
          </a:p>
          <a:p>
            <a:pPr marL="336550" indent="-336550">
              <a:lnSpc>
                <a:spcPct val="100000"/>
              </a:lnSpc>
              <a:spcBef>
                <a:spcPts val="0"/>
              </a:spcBef>
              <a:spcAft>
                <a:spcPts val="1200"/>
              </a:spcAft>
              <a:buClr>
                <a:schemeClr val="tx1">
                  <a:lumMod val="50000"/>
                  <a:lumOff val="50000"/>
                </a:schemeClr>
              </a:buClr>
              <a:buSzPct val="80000"/>
            </a:pPr>
            <a:r>
              <a:rPr lang="en-US" b="1" dirty="0">
                <a:solidFill>
                  <a:srgbClr val="7F7F7F"/>
                </a:solidFill>
              </a:rPr>
              <a:t>taking steps to continuously improve my competence and the effectiveness of my practice?	</a:t>
            </a:r>
          </a:p>
          <a:p>
            <a:pPr marL="0" indent="0" algn="r">
              <a:lnSpc>
                <a:spcPct val="100000"/>
              </a:lnSpc>
              <a:spcBef>
                <a:spcPts val="0"/>
              </a:spcBef>
              <a:spcAft>
                <a:spcPts val="1200"/>
              </a:spcAft>
              <a:buClr>
                <a:schemeClr val="tx1">
                  <a:lumMod val="50000"/>
                  <a:lumOff val="50000"/>
                </a:schemeClr>
              </a:buClr>
              <a:buSzPct val="80000"/>
              <a:buNone/>
            </a:pPr>
            <a:r>
              <a:rPr lang="en-US" sz="2400" b="1" dirty="0">
                <a:solidFill>
                  <a:srgbClr val="7F7F7F"/>
                </a:solidFill>
              </a:rPr>
              <a:t>Barsky, 2015</a:t>
            </a:r>
            <a:endParaRPr lang="en-US" sz="1400" b="1" dirty="0">
              <a:solidFill>
                <a:srgbClr val="7F7F7F"/>
              </a:solidFill>
            </a:endParaRPr>
          </a:p>
        </p:txBody>
      </p:sp>
      <p:sp>
        <p:nvSpPr>
          <p:cNvPr id="4" name="Slide Number Placeholder 3">
            <a:extLst>
              <a:ext uri="{FF2B5EF4-FFF2-40B4-BE49-F238E27FC236}">
                <a16:creationId xmlns:a16="http://schemas.microsoft.com/office/drawing/2014/main" id="{ACC7C82C-792B-4A5B-EA7E-4D3BFA92253F}"/>
              </a:ext>
            </a:extLst>
          </p:cNvPr>
          <p:cNvSpPr>
            <a:spLocks noGrp="1"/>
          </p:cNvSpPr>
          <p:nvPr>
            <p:ph type="sldNum" sz="quarter" idx="12"/>
          </p:nvPr>
        </p:nvSpPr>
        <p:spPr/>
        <p:txBody>
          <a:bodyPr/>
          <a:lstStyle/>
          <a:p>
            <a:fld id="{6D486360-FF34-7B48-AD05-62F8407C4C7E}" type="slidenum">
              <a:rPr lang="en-US" smtClean="0"/>
              <a:t>14</a:t>
            </a:fld>
            <a:endParaRPr lang="en-US"/>
          </a:p>
        </p:txBody>
      </p:sp>
    </p:spTree>
    <p:extLst>
      <p:ext uri="{BB962C8B-B14F-4D97-AF65-F5344CB8AC3E}">
        <p14:creationId xmlns:p14="http://schemas.microsoft.com/office/powerpoint/2010/main" val="2612799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B6B5E-18AE-9510-ADC8-C60F77B375D5}"/>
              </a:ext>
            </a:extLst>
          </p:cNvPr>
          <p:cNvSpPr>
            <a:spLocks noGrp="1"/>
          </p:cNvSpPr>
          <p:nvPr>
            <p:ph type="title"/>
          </p:nvPr>
        </p:nvSpPr>
        <p:spPr>
          <a:xfrm>
            <a:off x="896294" y="167126"/>
            <a:ext cx="11190082" cy="709053"/>
          </a:xfrm>
        </p:spPr>
        <p:txBody>
          <a:bodyPr>
            <a:normAutofit fontScale="90000"/>
          </a:bodyPr>
          <a:lstStyle/>
          <a:p>
            <a:r>
              <a:rPr lang="en-US" dirty="0"/>
              <a:t>Preventing Compassion Fatigue and Burnout</a:t>
            </a:r>
          </a:p>
        </p:txBody>
      </p:sp>
      <p:pic>
        <p:nvPicPr>
          <p:cNvPr id="4" name="Online Media 3" descr="Mental Wellness Moment — Preventing compassion fatigue and burnout">
            <a:hlinkClick r:id="" action="ppaction://media"/>
            <a:extLst>
              <a:ext uri="{FF2B5EF4-FFF2-40B4-BE49-F238E27FC236}">
                <a16:creationId xmlns:a16="http://schemas.microsoft.com/office/drawing/2014/main" id="{E2775412-EAB9-0816-0429-5D50A62B11C6}"/>
              </a:ext>
            </a:extLst>
          </p:cNvPr>
          <p:cNvPicPr>
            <a:picLocks noGrp="1" noRot="1" noChangeAspect="1"/>
          </p:cNvPicPr>
          <p:nvPr>
            <p:ph idx="1"/>
            <a:videoFile r:link="rId1"/>
          </p:nvPr>
        </p:nvPicPr>
        <p:blipFill>
          <a:blip r:embed="rId4"/>
          <a:stretch>
            <a:fillRect/>
          </a:stretch>
        </p:blipFill>
        <p:spPr>
          <a:xfrm>
            <a:off x="2272650" y="1052116"/>
            <a:ext cx="8790190" cy="4966933"/>
          </a:xfrm>
          <a:prstGeom prst="rect">
            <a:avLst/>
          </a:prstGeom>
        </p:spPr>
      </p:pic>
      <p:sp>
        <p:nvSpPr>
          <p:cNvPr id="3" name="Slide Number Placeholder 2">
            <a:extLst>
              <a:ext uri="{FF2B5EF4-FFF2-40B4-BE49-F238E27FC236}">
                <a16:creationId xmlns:a16="http://schemas.microsoft.com/office/drawing/2014/main" id="{5E979B85-C05C-D5AC-F9E1-0C05974AF691}"/>
              </a:ext>
            </a:extLst>
          </p:cNvPr>
          <p:cNvSpPr>
            <a:spLocks noGrp="1"/>
          </p:cNvSpPr>
          <p:nvPr>
            <p:ph type="sldNum" sz="quarter" idx="12"/>
          </p:nvPr>
        </p:nvSpPr>
        <p:spPr/>
        <p:txBody>
          <a:bodyPr/>
          <a:lstStyle/>
          <a:p>
            <a:fld id="{6D486360-FF34-7B48-AD05-62F8407C4C7E}" type="slidenum">
              <a:rPr lang="en-US" smtClean="0"/>
              <a:t>15</a:t>
            </a:fld>
            <a:endParaRPr lang="en-US"/>
          </a:p>
        </p:txBody>
      </p:sp>
    </p:spTree>
    <p:extLst>
      <p:ext uri="{BB962C8B-B14F-4D97-AF65-F5344CB8AC3E}">
        <p14:creationId xmlns:p14="http://schemas.microsoft.com/office/powerpoint/2010/main" val="305773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diagram">
            <a:extLst>
              <a:ext uri="{FF2B5EF4-FFF2-40B4-BE49-F238E27FC236}">
                <a16:creationId xmlns:a16="http://schemas.microsoft.com/office/drawing/2014/main" id="{2023B68C-4CF0-4A0B-8996-9DBDB76567E4}"/>
              </a:ext>
            </a:extLst>
          </p:cNvPr>
          <p:cNvPicPr>
            <a:picLocks noGrp="1" noChangeAspect="1"/>
          </p:cNvPicPr>
          <p:nvPr>
            <p:ph sz="half" idx="2"/>
          </p:nvPr>
        </p:nvPicPr>
        <p:blipFill rotWithShape="1">
          <a:blip r:embed="rId3">
            <a:duotone>
              <a:schemeClr val="accent2">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854" t="12361" r="7040" b="3283"/>
          <a:stretch/>
        </p:blipFill>
        <p:spPr>
          <a:xfrm>
            <a:off x="888274" y="1002994"/>
            <a:ext cx="11078439" cy="5855005"/>
          </a:xfrm>
        </p:spPr>
      </p:pic>
      <p:sp>
        <p:nvSpPr>
          <p:cNvPr id="2" name="Title 1">
            <a:extLst>
              <a:ext uri="{FF2B5EF4-FFF2-40B4-BE49-F238E27FC236}">
                <a16:creationId xmlns:a16="http://schemas.microsoft.com/office/drawing/2014/main" id="{6C06622D-81EA-4540-8822-87930B48C2F2}"/>
              </a:ext>
            </a:extLst>
          </p:cNvPr>
          <p:cNvSpPr>
            <a:spLocks noGrp="1"/>
          </p:cNvSpPr>
          <p:nvPr>
            <p:ph type="title"/>
          </p:nvPr>
        </p:nvSpPr>
        <p:spPr>
          <a:xfrm>
            <a:off x="981671" y="49326"/>
            <a:ext cx="11200494" cy="953669"/>
          </a:xfrm>
        </p:spPr>
        <p:txBody>
          <a:bodyPr>
            <a:normAutofit/>
          </a:bodyPr>
          <a:lstStyle/>
          <a:p>
            <a:pPr algn="ctr"/>
            <a:r>
              <a:rPr lang="en-US" sz="2800" b="1" dirty="0">
                <a:solidFill>
                  <a:schemeClr val="tx1">
                    <a:lumMod val="50000"/>
                    <a:lumOff val="50000"/>
                  </a:schemeClr>
                </a:solidFill>
              </a:rPr>
              <a:t>Proposed solutions for combatting stigmatization among providers on the front lines of the opioid crisis</a:t>
            </a:r>
          </a:p>
        </p:txBody>
      </p:sp>
      <p:sp>
        <p:nvSpPr>
          <p:cNvPr id="3" name="Content Placeholder 2">
            <a:extLst>
              <a:ext uri="{FF2B5EF4-FFF2-40B4-BE49-F238E27FC236}">
                <a16:creationId xmlns:a16="http://schemas.microsoft.com/office/drawing/2014/main" id="{A5E73CA4-0830-4B28-B059-CCA46B63D692}"/>
              </a:ext>
            </a:extLst>
          </p:cNvPr>
          <p:cNvSpPr>
            <a:spLocks noGrp="1"/>
          </p:cNvSpPr>
          <p:nvPr>
            <p:ph sz="half" idx="1"/>
          </p:nvPr>
        </p:nvSpPr>
        <p:spPr>
          <a:xfrm>
            <a:off x="8976430" y="6512521"/>
            <a:ext cx="1656731" cy="329616"/>
          </a:xfrm>
        </p:spPr>
        <p:txBody>
          <a:bodyPr>
            <a:normAutofit/>
          </a:bodyPr>
          <a:lstStyle/>
          <a:p>
            <a:pPr marL="0" indent="0" algn="ctr">
              <a:lnSpc>
                <a:spcPct val="100000"/>
              </a:lnSpc>
              <a:spcBef>
                <a:spcPts val="0"/>
              </a:spcBef>
              <a:buNone/>
            </a:pPr>
            <a:r>
              <a:rPr lang="en-US" sz="1400" b="1" dirty="0">
                <a:solidFill>
                  <a:schemeClr val="tx1">
                    <a:lumMod val="50000"/>
                    <a:lumOff val="50000"/>
                  </a:schemeClr>
                </a:solidFill>
              </a:rPr>
              <a:t>Knaack et al., 2019</a:t>
            </a:r>
          </a:p>
        </p:txBody>
      </p:sp>
      <p:sp>
        <p:nvSpPr>
          <p:cNvPr id="4" name="Slide Number Placeholder 3">
            <a:extLst>
              <a:ext uri="{FF2B5EF4-FFF2-40B4-BE49-F238E27FC236}">
                <a16:creationId xmlns:a16="http://schemas.microsoft.com/office/drawing/2014/main" id="{347D7EB5-9BA3-8698-1B84-2A2D61571600}"/>
              </a:ext>
            </a:extLst>
          </p:cNvPr>
          <p:cNvSpPr>
            <a:spLocks noGrp="1"/>
          </p:cNvSpPr>
          <p:nvPr>
            <p:ph type="sldNum" sz="quarter" idx="12"/>
          </p:nvPr>
        </p:nvSpPr>
        <p:spPr/>
        <p:txBody>
          <a:bodyPr/>
          <a:lstStyle/>
          <a:p>
            <a:fld id="{6D486360-FF34-7B48-AD05-62F8407C4C7E}" type="slidenum">
              <a:rPr lang="en-US" smtClean="0"/>
              <a:t>16</a:t>
            </a:fld>
            <a:endParaRPr lang="en-US"/>
          </a:p>
        </p:txBody>
      </p:sp>
    </p:spTree>
    <p:extLst>
      <p:ext uri="{BB962C8B-B14F-4D97-AF65-F5344CB8AC3E}">
        <p14:creationId xmlns:p14="http://schemas.microsoft.com/office/powerpoint/2010/main" val="621031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heart with lightening bolts around it">
            <a:extLst>
              <a:ext uri="{FF2B5EF4-FFF2-40B4-BE49-F238E27FC236}">
                <a16:creationId xmlns:a16="http://schemas.microsoft.com/office/drawing/2014/main" id="{B1B8EF76-90E1-461A-9FB6-98CDF2A81CDC}"/>
              </a:ext>
            </a:extLst>
          </p:cNvPr>
          <p:cNvPicPr>
            <a:picLocks noGrp="1" noChangeAspect="1"/>
          </p:cNvPicPr>
          <p:nvPr>
            <p:ph sz="half" idx="2"/>
          </p:nvPr>
        </p:nvPicPr>
        <p:blipFill>
          <a:blip r:embed="rId3">
            <a:grayscl/>
            <a:extLst>
              <a:ext uri="{28A0092B-C50C-407E-A947-70E740481C1C}">
                <a14:useLocalDpi xmlns:a14="http://schemas.microsoft.com/office/drawing/2010/main" val="0"/>
              </a:ext>
            </a:extLst>
          </a:blip>
          <a:stretch>
            <a:fillRect/>
          </a:stretch>
        </p:blipFill>
        <p:spPr>
          <a:xfrm>
            <a:off x="1065798" y="4651586"/>
            <a:ext cx="2487299" cy="2206414"/>
          </a:xfrm>
        </p:spPr>
      </p:pic>
      <p:sp>
        <p:nvSpPr>
          <p:cNvPr id="4" name="Title 3"/>
          <p:cNvSpPr>
            <a:spLocks noGrp="1"/>
          </p:cNvSpPr>
          <p:nvPr>
            <p:ph type="title"/>
          </p:nvPr>
        </p:nvSpPr>
        <p:spPr>
          <a:xfrm>
            <a:off x="796835" y="83986"/>
            <a:ext cx="11277600" cy="4567600"/>
          </a:xfrm>
        </p:spPr>
        <p:txBody>
          <a:bodyPr>
            <a:noAutofit/>
          </a:bodyPr>
          <a:lstStyle/>
          <a:p>
            <a:pPr algn="ctr">
              <a:lnSpc>
                <a:spcPct val="100000"/>
              </a:lnSpc>
            </a:pPr>
            <a:r>
              <a:rPr lang="en-US" sz="5400" b="1" dirty="0">
                <a:solidFill>
                  <a:schemeClr val="tx1">
                    <a:lumMod val="50000"/>
                    <a:lumOff val="50000"/>
                  </a:schemeClr>
                </a:solidFill>
                <a:latin typeface="+mn-lt"/>
              </a:rPr>
              <a:t>The most insidious aspect of </a:t>
            </a:r>
            <a:r>
              <a:rPr lang="en-US" sz="5400" b="1" i="1" dirty="0">
                <a:solidFill>
                  <a:srgbClr val="ED7D31"/>
                </a:solidFill>
                <a:latin typeface="+mn-lt"/>
              </a:rPr>
              <a:t>compassion fatigue </a:t>
            </a:r>
            <a:r>
              <a:rPr lang="en-US" sz="5400" b="1" dirty="0">
                <a:solidFill>
                  <a:schemeClr val="tx1">
                    <a:lumMod val="50000"/>
                    <a:lumOff val="50000"/>
                  </a:schemeClr>
                </a:solidFill>
                <a:latin typeface="+mn-lt"/>
              </a:rPr>
              <a:t>is that it </a:t>
            </a:r>
            <a:r>
              <a:rPr lang="en-US" sz="5400" b="1" i="1" dirty="0">
                <a:solidFill>
                  <a:srgbClr val="ED7D31"/>
                </a:solidFill>
                <a:latin typeface="+mn-lt"/>
              </a:rPr>
              <a:t>attacks</a:t>
            </a:r>
            <a:r>
              <a:rPr lang="en-US" sz="5400" b="1" dirty="0">
                <a:solidFill>
                  <a:schemeClr val="tx1">
                    <a:lumMod val="50000"/>
                    <a:lumOff val="50000"/>
                  </a:schemeClr>
                </a:solidFill>
                <a:latin typeface="+mn-lt"/>
              </a:rPr>
              <a:t> the very core of what brings helpers into this work</a:t>
            </a:r>
            <a:r>
              <a:rPr lang="en-US" sz="5400" dirty="0">
                <a:solidFill>
                  <a:schemeClr val="tx1">
                    <a:lumMod val="50000"/>
                    <a:lumOff val="50000"/>
                  </a:schemeClr>
                </a:solidFill>
                <a:latin typeface="+mn-lt"/>
              </a:rPr>
              <a:t>…</a:t>
            </a:r>
            <a:br>
              <a:rPr lang="en-US" sz="5400" dirty="0">
                <a:solidFill>
                  <a:schemeClr val="tx1">
                    <a:lumMod val="50000"/>
                    <a:lumOff val="50000"/>
                  </a:schemeClr>
                </a:solidFill>
                <a:latin typeface="+mn-lt"/>
              </a:rPr>
            </a:br>
            <a:r>
              <a:rPr lang="en-US" sz="5400" b="1" i="1" dirty="0">
                <a:solidFill>
                  <a:srgbClr val="ED7D31"/>
                </a:solidFill>
                <a:latin typeface="+mn-lt"/>
              </a:rPr>
              <a:t>empathy</a:t>
            </a:r>
            <a:r>
              <a:rPr lang="en-US" sz="5400" b="1" dirty="0">
                <a:solidFill>
                  <a:schemeClr val="tx1">
                    <a:lumMod val="50000"/>
                    <a:lumOff val="50000"/>
                  </a:schemeClr>
                </a:solidFill>
                <a:latin typeface="+mn-lt"/>
              </a:rPr>
              <a:t> and </a:t>
            </a:r>
            <a:r>
              <a:rPr lang="en-US" sz="5400" b="1" i="1" dirty="0">
                <a:solidFill>
                  <a:srgbClr val="ED7D31"/>
                </a:solidFill>
                <a:latin typeface="+mn-lt"/>
              </a:rPr>
              <a:t>compassion</a:t>
            </a:r>
            <a:r>
              <a:rPr lang="en-US" sz="5400" b="1" dirty="0">
                <a:solidFill>
                  <a:schemeClr val="tx1">
                    <a:lumMod val="50000"/>
                    <a:lumOff val="50000"/>
                  </a:schemeClr>
                </a:solidFill>
                <a:latin typeface="+mn-lt"/>
              </a:rPr>
              <a:t> for others</a:t>
            </a:r>
            <a:r>
              <a:rPr lang="en-US" sz="5400" dirty="0">
                <a:solidFill>
                  <a:schemeClr val="tx1">
                    <a:lumMod val="50000"/>
                    <a:lumOff val="50000"/>
                  </a:schemeClr>
                </a:solidFill>
                <a:latin typeface="+mn-lt"/>
              </a:rPr>
              <a:t>. </a:t>
            </a:r>
          </a:p>
        </p:txBody>
      </p:sp>
      <p:sp>
        <p:nvSpPr>
          <p:cNvPr id="2" name="Content Placeholder 1">
            <a:extLst>
              <a:ext uri="{FF2B5EF4-FFF2-40B4-BE49-F238E27FC236}">
                <a16:creationId xmlns:a16="http://schemas.microsoft.com/office/drawing/2014/main" id="{AD43BB34-0CF6-42DF-B64E-8DCBC3C35F87}"/>
              </a:ext>
            </a:extLst>
          </p:cNvPr>
          <p:cNvSpPr>
            <a:spLocks noGrp="1"/>
          </p:cNvSpPr>
          <p:nvPr>
            <p:ph sz="half" idx="1"/>
          </p:nvPr>
        </p:nvSpPr>
        <p:spPr>
          <a:xfrm>
            <a:off x="8638905" y="5446024"/>
            <a:ext cx="2998208" cy="941524"/>
          </a:xfrm>
        </p:spPr>
        <p:txBody>
          <a:bodyPr>
            <a:normAutofit/>
          </a:bodyPr>
          <a:lstStyle/>
          <a:p>
            <a:pPr marL="0" lvl="0" indent="0" algn="r">
              <a:lnSpc>
                <a:spcPct val="100000"/>
              </a:lnSpc>
              <a:spcBef>
                <a:spcPts val="0"/>
              </a:spcBef>
              <a:buNone/>
              <a:defRPr/>
            </a:pPr>
            <a:r>
              <a:rPr lang="en-US" sz="1800" b="1" dirty="0" err="1">
                <a:solidFill>
                  <a:schemeClr val="tx1">
                    <a:lumMod val="50000"/>
                    <a:lumOff val="50000"/>
                  </a:schemeClr>
                </a:solidFill>
              </a:rPr>
              <a:t>Figley</a:t>
            </a:r>
            <a:r>
              <a:rPr lang="en-US" sz="1800" b="1" dirty="0">
                <a:solidFill>
                  <a:schemeClr val="tx1">
                    <a:lumMod val="50000"/>
                    <a:lumOff val="50000"/>
                  </a:schemeClr>
                </a:solidFill>
              </a:rPr>
              <a:t> Institute, 2012</a:t>
            </a:r>
          </a:p>
        </p:txBody>
      </p:sp>
    </p:spTree>
    <p:extLst>
      <p:ext uri="{BB962C8B-B14F-4D97-AF65-F5344CB8AC3E}">
        <p14:creationId xmlns:p14="http://schemas.microsoft.com/office/powerpoint/2010/main" val="393186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762" y="148715"/>
            <a:ext cx="11256476" cy="709053"/>
          </a:xfrm>
        </p:spPr>
        <p:txBody>
          <a:bodyPr>
            <a:noAutofit/>
          </a:bodyPr>
          <a:lstStyle/>
          <a:p>
            <a:pPr algn="ctr"/>
            <a:r>
              <a:rPr lang="en-US" sz="3900" b="1" dirty="0">
                <a:solidFill>
                  <a:schemeClr val="tx1">
                    <a:lumMod val="50000"/>
                    <a:lumOff val="50000"/>
                  </a:schemeClr>
                </a:solidFill>
              </a:rPr>
              <a:t> </a:t>
            </a:r>
            <a:r>
              <a:rPr lang="en-US" sz="3900" b="1" dirty="0">
                <a:solidFill>
                  <a:srgbClr val="ED7D31"/>
                </a:solidFill>
              </a:rPr>
              <a:t>Preventing Compassion Fatigue</a:t>
            </a:r>
          </a:p>
        </p:txBody>
      </p:sp>
      <p:sp>
        <p:nvSpPr>
          <p:cNvPr id="2" name="Slide Number Placeholder 1">
            <a:extLst>
              <a:ext uri="{FF2B5EF4-FFF2-40B4-BE49-F238E27FC236}">
                <a16:creationId xmlns:a16="http://schemas.microsoft.com/office/drawing/2014/main" id="{21293CF8-735E-9C4D-29B5-86DE4FA9A275}"/>
              </a:ext>
            </a:extLst>
          </p:cNvPr>
          <p:cNvSpPr>
            <a:spLocks noGrp="1"/>
          </p:cNvSpPr>
          <p:nvPr>
            <p:ph type="sldNum" sz="quarter" idx="12"/>
          </p:nvPr>
        </p:nvSpPr>
        <p:spPr/>
        <p:txBody>
          <a:bodyPr/>
          <a:lstStyle/>
          <a:p>
            <a:fld id="{6D486360-FF34-7B48-AD05-62F8407C4C7E}" type="slidenum">
              <a:rPr lang="en-US" smtClean="0"/>
              <a:t>18</a:t>
            </a:fld>
            <a:endParaRPr lang="en-US"/>
          </a:p>
        </p:txBody>
      </p:sp>
      <p:pic>
        <p:nvPicPr>
          <p:cNvPr id="8" name="Content Placeholder 7" descr="series of images representing spiritual activities, sleep, nutrition, exercise, and social support">
            <a:extLst>
              <a:ext uri="{FF2B5EF4-FFF2-40B4-BE49-F238E27FC236}">
                <a16:creationId xmlns:a16="http://schemas.microsoft.com/office/drawing/2014/main" id="{B9859CDC-94DB-486A-A4C1-1EB1F09A71E8}"/>
              </a:ext>
            </a:extLst>
          </p:cNvPr>
          <p:cNvPicPr>
            <a:picLocks noGrp="1" noChangeAspect="1"/>
          </p:cNvPicPr>
          <p:nvPr>
            <p:ph sz="half" idx="4294967295"/>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299201" y="2119627"/>
            <a:ext cx="5915025" cy="1608137"/>
          </a:xfrm>
        </p:spPr>
      </p:pic>
      <p:sp>
        <p:nvSpPr>
          <p:cNvPr id="4" name="Content Placeholder 3"/>
          <p:cNvSpPr>
            <a:spLocks noGrp="1"/>
          </p:cNvSpPr>
          <p:nvPr>
            <p:ph sz="half" idx="4294967295"/>
          </p:nvPr>
        </p:nvSpPr>
        <p:spPr>
          <a:xfrm>
            <a:off x="1044033" y="996189"/>
            <a:ext cx="10746465" cy="5590139"/>
          </a:xfrm>
        </p:spPr>
        <p:txBody>
          <a:bodyPr>
            <a:normAutofit fontScale="92500" lnSpcReduction="10000"/>
          </a:bodyPr>
          <a:lstStyle/>
          <a:p>
            <a:pPr marL="0" indent="0">
              <a:lnSpc>
                <a:spcPct val="100000"/>
              </a:lnSpc>
              <a:spcBef>
                <a:spcPts val="300"/>
              </a:spcBef>
              <a:spcAft>
                <a:spcPts val="300"/>
              </a:spcAft>
              <a:buClr>
                <a:schemeClr val="tx1">
                  <a:lumMod val="50000"/>
                  <a:lumOff val="50000"/>
                </a:schemeClr>
              </a:buClr>
              <a:buSzPct val="80000"/>
              <a:buNone/>
            </a:pPr>
            <a:r>
              <a:rPr lang="en-US" sz="3000" b="1" dirty="0">
                <a:solidFill>
                  <a:schemeClr val="tx1">
                    <a:lumMod val="50000"/>
                    <a:lumOff val="50000"/>
                  </a:schemeClr>
                </a:solidFill>
              </a:rPr>
              <a:t>Develop a self-care plan that includes:</a:t>
            </a:r>
          </a:p>
          <a:p>
            <a:pPr marL="520700" lvl="1" indent="-254000">
              <a:lnSpc>
                <a:spcPct val="100000"/>
              </a:lnSpc>
              <a:spcBef>
                <a:spcPts val="300"/>
              </a:spcBef>
              <a:spcAft>
                <a:spcPts val="300"/>
              </a:spcAft>
              <a:buClr>
                <a:schemeClr val="tx1">
                  <a:lumMod val="50000"/>
                  <a:lumOff val="50000"/>
                </a:schemeClr>
              </a:buClr>
              <a:buSzPct val="80000"/>
            </a:pPr>
            <a:r>
              <a:rPr lang="en-US" sz="2800" dirty="0">
                <a:solidFill>
                  <a:schemeClr val="tx1">
                    <a:lumMod val="50000"/>
                    <a:lumOff val="50000"/>
                  </a:schemeClr>
                </a:solidFill>
              </a:rPr>
              <a:t>Exercise</a:t>
            </a:r>
          </a:p>
          <a:p>
            <a:pPr marL="520700" lvl="1" indent="-254000">
              <a:lnSpc>
                <a:spcPct val="100000"/>
              </a:lnSpc>
              <a:spcBef>
                <a:spcPts val="300"/>
              </a:spcBef>
              <a:spcAft>
                <a:spcPts val="300"/>
              </a:spcAft>
              <a:buClr>
                <a:schemeClr val="tx1">
                  <a:lumMod val="50000"/>
                  <a:lumOff val="50000"/>
                </a:schemeClr>
              </a:buClr>
              <a:buSzPct val="80000"/>
            </a:pPr>
            <a:r>
              <a:rPr lang="en-US" sz="2800" dirty="0">
                <a:solidFill>
                  <a:schemeClr val="tx1">
                    <a:lumMod val="50000"/>
                    <a:lumOff val="50000"/>
                  </a:schemeClr>
                </a:solidFill>
              </a:rPr>
              <a:t>Nutrition</a:t>
            </a:r>
          </a:p>
          <a:p>
            <a:pPr marL="520700" lvl="1" indent="-254000">
              <a:lnSpc>
                <a:spcPct val="100000"/>
              </a:lnSpc>
              <a:spcBef>
                <a:spcPts val="300"/>
              </a:spcBef>
              <a:spcAft>
                <a:spcPts val="300"/>
              </a:spcAft>
              <a:buClr>
                <a:schemeClr val="tx1">
                  <a:lumMod val="50000"/>
                  <a:lumOff val="50000"/>
                </a:schemeClr>
              </a:buClr>
              <a:buSzPct val="80000"/>
            </a:pPr>
            <a:r>
              <a:rPr lang="en-US" sz="2800" dirty="0">
                <a:solidFill>
                  <a:schemeClr val="tx1">
                    <a:lumMod val="50000"/>
                    <a:lumOff val="50000"/>
                  </a:schemeClr>
                </a:solidFill>
              </a:rPr>
              <a:t>Sleep</a:t>
            </a:r>
          </a:p>
          <a:p>
            <a:pPr marL="520700" lvl="1" indent="-254000">
              <a:lnSpc>
                <a:spcPct val="100000"/>
              </a:lnSpc>
              <a:spcBef>
                <a:spcPts val="300"/>
              </a:spcBef>
              <a:spcAft>
                <a:spcPts val="300"/>
              </a:spcAft>
              <a:buClr>
                <a:schemeClr val="tx1">
                  <a:lumMod val="50000"/>
                  <a:lumOff val="50000"/>
                </a:schemeClr>
              </a:buClr>
              <a:buSzPct val="80000"/>
            </a:pPr>
            <a:r>
              <a:rPr lang="en-US" sz="2800" dirty="0">
                <a:solidFill>
                  <a:schemeClr val="tx1">
                    <a:lumMod val="50000"/>
                    <a:lumOff val="50000"/>
                  </a:schemeClr>
                </a:solidFill>
              </a:rPr>
              <a:t>Creative endeavors</a:t>
            </a:r>
          </a:p>
          <a:p>
            <a:pPr marL="520700" lvl="1" indent="-254000">
              <a:lnSpc>
                <a:spcPct val="100000"/>
              </a:lnSpc>
              <a:spcBef>
                <a:spcPts val="300"/>
              </a:spcBef>
              <a:spcAft>
                <a:spcPts val="300"/>
              </a:spcAft>
              <a:buClr>
                <a:schemeClr val="tx1">
                  <a:lumMod val="50000"/>
                  <a:lumOff val="50000"/>
                </a:schemeClr>
              </a:buClr>
              <a:buSzPct val="80000"/>
            </a:pPr>
            <a:r>
              <a:rPr lang="en-US" sz="2800" dirty="0">
                <a:solidFill>
                  <a:schemeClr val="tx1">
                    <a:lumMod val="50000"/>
                    <a:lumOff val="50000"/>
                  </a:schemeClr>
                </a:solidFill>
              </a:rPr>
              <a:t>Spiritual Activities</a:t>
            </a:r>
          </a:p>
          <a:p>
            <a:pPr marL="520700" lvl="1" indent="-254000">
              <a:lnSpc>
                <a:spcPct val="100000"/>
              </a:lnSpc>
              <a:spcBef>
                <a:spcPts val="300"/>
              </a:spcBef>
              <a:spcAft>
                <a:spcPts val="300"/>
              </a:spcAft>
              <a:buClr>
                <a:schemeClr val="tx1">
                  <a:lumMod val="50000"/>
                  <a:lumOff val="50000"/>
                </a:schemeClr>
              </a:buClr>
              <a:buSzPct val="80000"/>
            </a:pPr>
            <a:r>
              <a:rPr lang="en-US" sz="2800" dirty="0">
                <a:solidFill>
                  <a:schemeClr val="tx1">
                    <a:lumMod val="50000"/>
                    <a:lumOff val="50000"/>
                  </a:schemeClr>
                </a:solidFill>
              </a:rPr>
              <a:t>Social Support</a:t>
            </a:r>
          </a:p>
          <a:p>
            <a:pPr marL="0" indent="0">
              <a:lnSpc>
                <a:spcPct val="100000"/>
              </a:lnSpc>
              <a:spcBef>
                <a:spcPts val="300"/>
              </a:spcBef>
              <a:spcAft>
                <a:spcPts val="300"/>
              </a:spcAft>
              <a:buClr>
                <a:schemeClr val="tx1">
                  <a:lumMod val="50000"/>
                  <a:lumOff val="50000"/>
                </a:schemeClr>
              </a:buClr>
              <a:buSzPct val="80000"/>
              <a:buNone/>
            </a:pPr>
            <a:r>
              <a:rPr lang="en-US" sz="3000" b="1" dirty="0">
                <a:solidFill>
                  <a:schemeClr val="tx1">
                    <a:lumMod val="50000"/>
                    <a:lumOff val="50000"/>
                  </a:schemeClr>
                </a:solidFill>
              </a:rPr>
              <a:t>Organizations should:</a:t>
            </a:r>
          </a:p>
          <a:p>
            <a:pPr marL="577850" lvl="1" indent="-254000">
              <a:lnSpc>
                <a:spcPct val="100000"/>
              </a:lnSpc>
              <a:spcBef>
                <a:spcPts val="300"/>
              </a:spcBef>
              <a:spcAft>
                <a:spcPts val="300"/>
              </a:spcAft>
              <a:buClr>
                <a:schemeClr val="tx1">
                  <a:lumMod val="50000"/>
                  <a:lumOff val="50000"/>
                </a:schemeClr>
              </a:buClr>
              <a:buSzPct val="80000"/>
            </a:pPr>
            <a:r>
              <a:rPr lang="en-US" sz="2800" dirty="0">
                <a:solidFill>
                  <a:schemeClr val="tx1">
                    <a:lumMod val="50000"/>
                    <a:lumOff val="50000"/>
                  </a:schemeClr>
                </a:solidFill>
              </a:rPr>
              <a:t>Promote discussions of self-care plans</a:t>
            </a:r>
          </a:p>
          <a:p>
            <a:pPr marL="577850" lvl="1" indent="-254000">
              <a:lnSpc>
                <a:spcPct val="100000"/>
              </a:lnSpc>
              <a:spcBef>
                <a:spcPts val="300"/>
              </a:spcBef>
              <a:spcAft>
                <a:spcPts val="300"/>
              </a:spcAft>
              <a:buClr>
                <a:schemeClr val="tx1">
                  <a:lumMod val="50000"/>
                  <a:lumOff val="50000"/>
                </a:schemeClr>
              </a:buClr>
              <a:buSzPct val="80000"/>
            </a:pPr>
            <a:r>
              <a:rPr lang="en-US" sz="2800" dirty="0">
                <a:solidFill>
                  <a:schemeClr val="tx1">
                    <a:lumMod val="50000"/>
                    <a:lumOff val="50000"/>
                  </a:schemeClr>
                </a:solidFill>
              </a:rPr>
              <a:t>Encourage leadership to model self-care</a:t>
            </a:r>
          </a:p>
          <a:p>
            <a:pPr marL="577850" lvl="1" indent="-254000">
              <a:lnSpc>
                <a:spcPct val="100000"/>
              </a:lnSpc>
              <a:spcBef>
                <a:spcPts val="300"/>
              </a:spcBef>
              <a:spcAft>
                <a:spcPts val="300"/>
              </a:spcAft>
              <a:buClr>
                <a:schemeClr val="tx1">
                  <a:lumMod val="50000"/>
                  <a:lumOff val="50000"/>
                </a:schemeClr>
              </a:buClr>
              <a:buSzPct val="80000"/>
            </a:pPr>
            <a:r>
              <a:rPr lang="en-US" sz="2800" dirty="0">
                <a:solidFill>
                  <a:schemeClr val="tx1">
                    <a:lumMod val="50000"/>
                    <a:lumOff val="50000"/>
                  </a:schemeClr>
                </a:solidFill>
              </a:rPr>
              <a:t>Offer regular trainings specific to warning signs for compassion fatigue</a:t>
            </a:r>
            <a:br>
              <a:rPr lang="en-US" sz="2800" dirty="0">
                <a:solidFill>
                  <a:schemeClr val="tx1">
                    <a:lumMod val="50000"/>
                    <a:lumOff val="50000"/>
                  </a:schemeClr>
                </a:solidFill>
              </a:rPr>
            </a:br>
            <a:r>
              <a:rPr lang="en-US" sz="2600" dirty="0">
                <a:solidFill>
                  <a:schemeClr val="tx1">
                    <a:lumMod val="50000"/>
                    <a:lumOff val="50000"/>
                  </a:schemeClr>
                </a:solidFill>
              </a:rPr>
              <a:t>									</a:t>
            </a:r>
            <a:r>
              <a:rPr lang="en-US" sz="1700" b="1" dirty="0">
                <a:solidFill>
                  <a:schemeClr val="tx1">
                    <a:lumMod val="50000"/>
                    <a:lumOff val="50000"/>
                  </a:schemeClr>
                </a:solidFill>
              </a:rPr>
              <a:t>Newell &amp; MacNeil, 2010</a:t>
            </a:r>
            <a:endParaRPr lang="en-US" sz="1500" b="1" dirty="0">
              <a:solidFill>
                <a:schemeClr val="tx1">
                  <a:lumMod val="50000"/>
                  <a:lumOff val="50000"/>
                </a:schemeClr>
              </a:solidFill>
            </a:endParaRPr>
          </a:p>
          <a:p>
            <a:pPr marL="577850" lvl="1" indent="-254000">
              <a:lnSpc>
                <a:spcPct val="100000"/>
              </a:lnSpc>
              <a:spcBef>
                <a:spcPts val="300"/>
              </a:spcBef>
              <a:spcAft>
                <a:spcPts val="300"/>
              </a:spcAft>
              <a:buClr>
                <a:schemeClr val="tx1">
                  <a:lumMod val="50000"/>
                  <a:lumOff val="50000"/>
                </a:schemeClr>
              </a:buClr>
              <a:buSzPct val="80000"/>
            </a:pPr>
            <a:endParaRPr lang="en-US" sz="800" b="1" dirty="0">
              <a:solidFill>
                <a:schemeClr val="tx1">
                  <a:lumMod val="50000"/>
                  <a:lumOff val="50000"/>
                </a:schemeClr>
              </a:solidFill>
            </a:endParaRPr>
          </a:p>
        </p:txBody>
      </p:sp>
    </p:spTree>
    <p:extLst>
      <p:ext uri="{BB962C8B-B14F-4D97-AF65-F5344CB8AC3E}">
        <p14:creationId xmlns:p14="http://schemas.microsoft.com/office/powerpoint/2010/main" val="3855741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24BD8-6555-EC2D-0636-8C355EEC9908}"/>
              </a:ext>
            </a:extLst>
          </p:cNvPr>
          <p:cNvSpPr>
            <a:spLocks noGrp="1"/>
          </p:cNvSpPr>
          <p:nvPr>
            <p:ph type="title"/>
          </p:nvPr>
        </p:nvSpPr>
        <p:spPr>
          <a:xfrm>
            <a:off x="329655" y="121893"/>
            <a:ext cx="10091084" cy="709053"/>
          </a:xfrm>
        </p:spPr>
        <p:txBody>
          <a:bodyPr>
            <a:normAutofit/>
          </a:bodyPr>
          <a:lstStyle/>
          <a:p>
            <a:r>
              <a:rPr lang="en-US" sz="4000" dirty="0"/>
              <a:t>Empathy Based Stress</a:t>
            </a:r>
          </a:p>
        </p:txBody>
      </p:sp>
      <p:pic>
        <p:nvPicPr>
          <p:cNvPr id="2050" name="Picture 2" descr="Figure 1">
            <a:extLst>
              <a:ext uri="{FF2B5EF4-FFF2-40B4-BE49-F238E27FC236}">
                <a16:creationId xmlns:a16="http://schemas.microsoft.com/office/drawing/2014/main" id="{3FFF5CFD-6401-638A-927B-3671C1984801}"/>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54954" y="862896"/>
            <a:ext cx="8994709" cy="569721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86E257C1-A922-A61A-FC49-5A772E089E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86360-FF34-7B48-AD05-62F8407C4C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276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6480D-0383-4C82-8FA7-29BCCBAF3450}"/>
              </a:ext>
            </a:extLst>
          </p:cNvPr>
          <p:cNvSpPr>
            <a:spLocks noGrp="1"/>
          </p:cNvSpPr>
          <p:nvPr>
            <p:ph type="title"/>
          </p:nvPr>
        </p:nvSpPr>
        <p:spPr/>
        <p:txBody>
          <a:bodyPr/>
          <a:lstStyle/>
          <a:p>
            <a:r>
              <a:rPr lang="en-US" dirty="0"/>
              <a:t>Overview of </a:t>
            </a:r>
            <a:br>
              <a:rPr lang="en-US" dirty="0"/>
            </a:br>
            <a:r>
              <a:rPr lang="en-US" dirty="0"/>
              <a:t>Compassion Fatigue</a:t>
            </a:r>
          </a:p>
        </p:txBody>
      </p:sp>
      <p:sp>
        <p:nvSpPr>
          <p:cNvPr id="4" name="Slide Number Placeholder 3">
            <a:extLst>
              <a:ext uri="{FF2B5EF4-FFF2-40B4-BE49-F238E27FC236}">
                <a16:creationId xmlns:a16="http://schemas.microsoft.com/office/drawing/2014/main" id="{CCFE8632-CBA2-4206-866F-917334C98CA5}"/>
              </a:ext>
            </a:extLst>
          </p:cNvPr>
          <p:cNvSpPr>
            <a:spLocks noGrp="1"/>
          </p:cNvSpPr>
          <p:nvPr>
            <p:ph type="sldNum" sz="quarter" idx="12"/>
          </p:nvPr>
        </p:nvSpPr>
        <p:spPr/>
        <p:txBody>
          <a:bodyPr/>
          <a:lstStyle/>
          <a:p>
            <a:fld id="{6D486360-FF34-7B48-AD05-62F8407C4C7E}" type="slidenum">
              <a:rPr lang="en-US" smtClean="0"/>
              <a:t>2</a:t>
            </a:fld>
            <a:endParaRPr lang="en-US"/>
          </a:p>
        </p:txBody>
      </p:sp>
    </p:spTree>
    <p:extLst>
      <p:ext uri="{BB962C8B-B14F-4D97-AF65-F5344CB8AC3E}">
        <p14:creationId xmlns:p14="http://schemas.microsoft.com/office/powerpoint/2010/main" val="2023135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D65F17-8DAE-83FC-98B5-2200B491CE4A}"/>
              </a:ext>
            </a:extLst>
          </p:cNvPr>
          <p:cNvSpPr>
            <a:spLocks noGrp="1"/>
          </p:cNvSpPr>
          <p:nvPr>
            <p:ph idx="1"/>
          </p:nvPr>
        </p:nvSpPr>
        <p:spPr>
          <a:xfrm>
            <a:off x="1245704" y="1037229"/>
            <a:ext cx="10573257" cy="5063319"/>
          </a:xfrm>
        </p:spPr>
        <p:txBody>
          <a:bodyPr>
            <a:normAutofit/>
          </a:bodyPr>
          <a:lstStyle/>
          <a:p>
            <a:pPr marL="0" indent="0">
              <a:buNone/>
            </a:pPr>
            <a:r>
              <a:rPr lang="en-US" sz="6000" b="1" i="1">
                <a:solidFill>
                  <a:srgbClr val="F58A42"/>
                </a:solidFill>
              </a:rPr>
              <a:t>Compassion fatigue </a:t>
            </a:r>
            <a:r>
              <a:rPr lang="en-US" sz="5400"/>
              <a:t>is a significant concern that can undermine mental and physical health, negatively affect relationships, and ability to care for others. </a:t>
            </a:r>
          </a:p>
          <a:p>
            <a:pPr marL="0" indent="0" algn="r">
              <a:buNone/>
            </a:pPr>
            <a:r>
              <a:rPr lang="en-US" sz="2400"/>
              <a:t>(Cocker &amp; Joss, 2016)</a:t>
            </a:r>
          </a:p>
          <a:p>
            <a:pPr marL="0" indent="0">
              <a:buNone/>
            </a:pPr>
            <a:endParaRPr lang="en-US" dirty="0"/>
          </a:p>
        </p:txBody>
      </p:sp>
    </p:spTree>
    <p:extLst>
      <p:ext uri="{BB962C8B-B14F-4D97-AF65-F5344CB8AC3E}">
        <p14:creationId xmlns:p14="http://schemas.microsoft.com/office/powerpoint/2010/main" val="1554871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567874-F069-4A34-BC21-9314781FCE0A}"/>
              </a:ext>
            </a:extLst>
          </p:cNvPr>
          <p:cNvSpPr>
            <a:spLocks noGrp="1"/>
          </p:cNvSpPr>
          <p:nvPr>
            <p:ph type="title"/>
          </p:nvPr>
        </p:nvSpPr>
        <p:spPr/>
        <p:txBody>
          <a:bodyPr/>
          <a:lstStyle/>
          <a:p>
            <a:r>
              <a:rPr lang="en-US" dirty="0"/>
              <a:t>Compassion Fatigue Symptoms</a:t>
            </a:r>
          </a:p>
        </p:txBody>
      </p:sp>
      <p:graphicFrame>
        <p:nvGraphicFramePr>
          <p:cNvPr id="4" name="Table 4">
            <a:extLst>
              <a:ext uri="{FF2B5EF4-FFF2-40B4-BE49-F238E27FC236}">
                <a16:creationId xmlns:a16="http://schemas.microsoft.com/office/drawing/2014/main" id="{4D937867-00F3-6CFE-B28B-69A5CC4EA610}"/>
              </a:ext>
            </a:extLst>
          </p:cNvPr>
          <p:cNvGraphicFramePr>
            <a:graphicFrameLocks noGrp="1"/>
          </p:cNvGraphicFramePr>
          <p:nvPr>
            <p:extLst>
              <p:ext uri="{D42A27DB-BD31-4B8C-83A1-F6EECF244321}">
                <p14:modId xmlns:p14="http://schemas.microsoft.com/office/powerpoint/2010/main" val="2047685462"/>
              </p:ext>
            </p:extLst>
          </p:nvPr>
        </p:nvGraphicFramePr>
        <p:xfrm>
          <a:off x="0" y="0"/>
          <a:ext cx="12192000" cy="6858001"/>
        </p:xfrm>
        <a:graphic>
          <a:graphicData uri="http://schemas.openxmlformats.org/drawingml/2006/table">
            <a:tbl>
              <a:tblPr firstRow="1" bandRow="1">
                <a:tableStyleId>{F5AB1C69-6EDB-4FF4-983F-18BD219EF322}</a:tableStyleId>
              </a:tblPr>
              <a:tblGrid>
                <a:gridCol w="5359906">
                  <a:extLst>
                    <a:ext uri="{9D8B030D-6E8A-4147-A177-3AD203B41FA5}">
                      <a16:colId xmlns:a16="http://schemas.microsoft.com/office/drawing/2014/main" val="544875405"/>
                    </a:ext>
                  </a:extLst>
                </a:gridCol>
                <a:gridCol w="6832094">
                  <a:extLst>
                    <a:ext uri="{9D8B030D-6E8A-4147-A177-3AD203B41FA5}">
                      <a16:colId xmlns:a16="http://schemas.microsoft.com/office/drawing/2014/main" val="190981597"/>
                    </a:ext>
                  </a:extLst>
                </a:gridCol>
              </a:tblGrid>
              <a:tr h="945813">
                <a:tc>
                  <a:txBody>
                    <a:bodyPr/>
                    <a:lstStyle/>
                    <a:p>
                      <a:r>
                        <a:rPr lang="en-US" sz="2800" dirty="0"/>
                        <a:t>24 Compassion Fatigue Symptoms:</a:t>
                      </a:r>
                    </a:p>
                  </a:txBody>
                  <a:tcPr marL="79659" marR="79659" marT="39830" marB="3983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bg1"/>
                          </a:solidFill>
                          <a:latin typeface="+mn-lt"/>
                          <a:ea typeface="+mn-ea"/>
                          <a:cs typeface="+mn-cs"/>
                        </a:rPr>
                        <a:t>(Cocker &amp; Joss, 2016; Clay, 2020; </a:t>
                      </a:r>
                      <a:r>
                        <a:rPr lang="en-US" sz="1400" kern="1200" dirty="0" err="1">
                          <a:solidFill>
                            <a:schemeClr val="bg1"/>
                          </a:solidFill>
                          <a:latin typeface="+mn-lt"/>
                          <a:ea typeface="+mn-ea"/>
                          <a:cs typeface="+mn-cs"/>
                        </a:rPr>
                        <a:t>Stamm</a:t>
                      </a:r>
                      <a:r>
                        <a:rPr lang="en-US" sz="1400" kern="1200" dirty="0">
                          <a:solidFill>
                            <a:schemeClr val="bg1"/>
                          </a:solidFill>
                          <a:latin typeface="+mn-lt"/>
                          <a:ea typeface="+mn-ea"/>
                          <a:cs typeface="+mn-cs"/>
                        </a:rPr>
                        <a:t>, 2010)</a:t>
                      </a:r>
                    </a:p>
                    <a:p>
                      <a:endParaRPr lang="en-US" sz="1400" dirty="0">
                        <a:solidFill>
                          <a:schemeClr val="accent2"/>
                        </a:solidFill>
                      </a:endParaRPr>
                    </a:p>
                  </a:txBody>
                  <a:tcPr marL="79659" marR="79659" marT="39830" marB="39830"/>
                </a:tc>
                <a:extLst>
                  <a:ext uri="{0D108BD9-81ED-4DB2-BD59-A6C34878D82A}">
                    <a16:rowId xmlns:a16="http://schemas.microsoft.com/office/drawing/2014/main" val="2016979644"/>
                  </a:ext>
                </a:extLst>
              </a:tr>
              <a:tr h="698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accent2"/>
                          </a:solidFill>
                        </a:rPr>
                        <a:t>Diminished ability or interest to care for others</a:t>
                      </a:r>
                    </a:p>
                  </a:txBody>
                  <a:tcPr marL="79659" marR="79659" marT="39830" marB="3983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accent2"/>
                          </a:solidFill>
                          <a:latin typeface="+mn-lt"/>
                          <a:ea typeface="+mn-ea"/>
                          <a:cs typeface="+mn-cs"/>
                        </a:rPr>
                        <a:t>Feeling like a failure as a helper</a:t>
                      </a:r>
                    </a:p>
                  </a:txBody>
                  <a:tcPr marL="79659" marR="79659" marT="39830" marB="39830"/>
                </a:tc>
                <a:extLst>
                  <a:ext uri="{0D108BD9-81ED-4DB2-BD59-A6C34878D82A}">
                    <a16:rowId xmlns:a16="http://schemas.microsoft.com/office/drawing/2014/main" val="3741113449"/>
                  </a:ext>
                </a:extLst>
              </a:tr>
              <a:tr h="389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accent2"/>
                          </a:solidFill>
                        </a:rPr>
                        <a:t>Preoccupation with people you help</a:t>
                      </a:r>
                    </a:p>
                  </a:txBody>
                  <a:tcPr marL="79659" marR="79659" marT="39830" marB="3983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accent2"/>
                          </a:solidFill>
                          <a:latin typeface="+mn-lt"/>
                          <a:ea typeface="+mn-ea"/>
                          <a:cs typeface="+mn-cs"/>
                        </a:rPr>
                        <a:t>Drops in Productivity</a:t>
                      </a:r>
                    </a:p>
                  </a:txBody>
                  <a:tcPr marL="79659" marR="79659" marT="39830" marB="39830"/>
                </a:tc>
                <a:extLst>
                  <a:ext uri="{0D108BD9-81ED-4DB2-BD59-A6C34878D82A}">
                    <a16:rowId xmlns:a16="http://schemas.microsoft.com/office/drawing/2014/main" val="2232845006"/>
                  </a:ext>
                </a:extLst>
              </a:tr>
              <a:tr h="389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accent2"/>
                          </a:solidFill>
                        </a:rPr>
                        <a:t>Mental and/or physical exhaustion</a:t>
                      </a:r>
                    </a:p>
                  </a:txBody>
                  <a:tcPr marL="79659" marR="79659" marT="39830" marB="3983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accent2"/>
                          </a:solidFill>
                          <a:latin typeface="+mn-lt"/>
                          <a:ea typeface="+mn-ea"/>
                          <a:cs typeface="+mn-cs"/>
                        </a:rPr>
                        <a:t>Emotional numbness</a:t>
                      </a:r>
                    </a:p>
                  </a:txBody>
                  <a:tcPr marL="79659" marR="79659" marT="39830" marB="39830"/>
                </a:tc>
                <a:extLst>
                  <a:ext uri="{0D108BD9-81ED-4DB2-BD59-A6C34878D82A}">
                    <a16:rowId xmlns:a16="http://schemas.microsoft.com/office/drawing/2014/main" val="2178709705"/>
                  </a:ext>
                </a:extLst>
              </a:tr>
              <a:tr h="389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accent2"/>
                          </a:solidFill>
                        </a:rPr>
                        <a:t>Anger and irritability</a:t>
                      </a:r>
                    </a:p>
                  </a:txBody>
                  <a:tcPr marL="79659" marR="79659" marT="39830" marB="3983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accent2"/>
                          </a:solidFill>
                          <a:latin typeface="+mn-lt"/>
                          <a:ea typeface="+mn-ea"/>
                          <a:cs typeface="+mn-cs"/>
                        </a:rPr>
                        <a:t>Trouble separating personal and personal life</a:t>
                      </a:r>
                    </a:p>
                  </a:txBody>
                  <a:tcPr marL="79659" marR="79659" marT="39830" marB="39830"/>
                </a:tc>
                <a:extLst>
                  <a:ext uri="{0D108BD9-81ED-4DB2-BD59-A6C34878D82A}">
                    <a16:rowId xmlns:a16="http://schemas.microsoft.com/office/drawing/2014/main" val="3281435491"/>
                  </a:ext>
                </a:extLst>
              </a:tr>
              <a:tr h="698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accent2"/>
                          </a:solidFill>
                        </a:rPr>
                        <a:t>Anxiety and/or depression</a:t>
                      </a:r>
                    </a:p>
                  </a:txBody>
                  <a:tcPr marL="79659" marR="79659" marT="39830" marB="3983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accent2"/>
                          </a:solidFill>
                          <a:latin typeface="+mn-lt"/>
                          <a:ea typeface="+mn-ea"/>
                          <a:cs typeface="+mn-cs"/>
                        </a:rPr>
                        <a:t>A decreased capacity to experience sympathy and empathy</a:t>
                      </a:r>
                    </a:p>
                  </a:txBody>
                  <a:tcPr marL="79659" marR="79659" marT="39830" marB="39830"/>
                </a:tc>
                <a:extLst>
                  <a:ext uri="{0D108BD9-81ED-4DB2-BD59-A6C34878D82A}">
                    <a16:rowId xmlns:a16="http://schemas.microsoft.com/office/drawing/2014/main" val="3180686066"/>
                  </a:ext>
                </a:extLst>
              </a:tr>
              <a:tr h="698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accent2"/>
                          </a:solidFill>
                        </a:rPr>
                        <a:t>Intrusive Thoughts</a:t>
                      </a:r>
                    </a:p>
                  </a:txBody>
                  <a:tcPr marL="79659" marR="79659" marT="39830" marB="3983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accent2"/>
                          </a:solidFill>
                          <a:latin typeface="+mn-lt"/>
                          <a:ea typeface="+mn-ea"/>
                          <a:cs typeface="+mn-cs"/>
                        </a:rPr>
                        <a:t>Dysfunctional coping behaviors (i.e. misusing alcohol or drugs)</a:t>
                      </a:r>
                    </a:p>
                  </a:txBody>
                  <a:tcPr marL="79659" marR="79659" marT="39830" marB="39830"/>
                </a:tc>
                <a:extLst>
                  <a:ext uri="{0D108BD9-81ED-4DB2-BD59-A6C34878D82A}">
                    <a16:rowId xmlns:a16="http://schemas.microsoft.com/office/drawing/2014/main" val="1477674325"/>
                  </a:ext>
                </a:extLst>
              </a:tr>
              <a:tr h="389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accent2"/>
                          </a:solidFill>
                        </a:rPr>
                        <a:t>Sleep problems</a:t>
                      </a:r>
                    </a:p>
                  </a:txBody>
                  <a:tcPr marL="79659" marR="79659" marT="39830" marB="3983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accent2"/>
                          </a:solidFill>
                          <a:latin typeface="+mn-lt"/>
                          <a:ea typeface="+mn-ea"/>
                          <a:cs typeface="+mn-cs"/>
                        </a:rPr>
                        <a:t>Taking more time off work</a:t>
                      </a:r>
                    </a:p>
                  </a:txBody>
                  <a:tcPr marL="79659" marR="79659" marT="39830" marB="39830"/>
                </a:tc>
                <a:extLst>
                  <a:ext uri="{0D108BD9-81ED-4DB2-BD59-A6C34878D82A}">
                    <a16:rowId xmlns:a16="http://schemas.microsoft.com/office/drawing/2014/main" val="2032667941"/>
                  </a:ext>
                </a:extLst>
              </a:tr>
              <a:tr h="389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accent2"/>
                          </a:solidFill>
                        </a:rPr>
                        <a:t>Being easily startled</a:t>
                      </a:r>
                    </a:p>
                  </a:txBody>
                  <a:tcPr marL="79659" marR="79659" marT="39830" marB="3983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accent2"/>
                          </a:solidFill>
                          <a:latin typeface="+mn-lt"/>
                          <a:ea typeface="+mn-ea"/>
                          <a:cs typeface="+mn-cs"/>
                        </a:rPr>
                        <a:t>Reduced decision-making ability</a:t>
                      </a:r>
                    </a:p>
                  </a:txBody>
                  <a:tcPr marL="79659" marR="79659" marT="39830" marB="39830"/>
                </a:tc>
                <a:extLst>
                  <a:ext uri="{0D108BD9-81ED-4DB2-BD59-A6C34878D82A}">
                    <a16:rowId xmlns:a16="http://schemas.microsoft.com/office/drawing/2014/main" val="506337719"/>
                  </a:ext>
                </a:extLst>
              </a:tr>
              <a:tr h="389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accent2"/>
                          </a:solidFill>
                        </a:rPr>
                        <a:t>Hopelessness about helping work</a:t>
                      </a:r>
                    </a:p>
                  </a:txBody>
                  <a:tcPr marL="79659" marR="79659" marT="39830" marB="3983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accent2"/>
                          </a:solidFill>
                          <a:latin typeface="+mn-lt"/>
                          <a:ea typeface="+mn-ea"/>
                          <a:cs typeface="+mn-cs"/>
                        </a:rPr>
                        <a:t>Feeling disconnected</a:t>
                      </a:r>
                    </a:p>
                  </a:txBody>
                  <a:tcPr marL="79659" marR="79659" marT="39830" marB="39830"/>
                </a:tc>
                <a:extLst>
                  <a:ext uri="{0D108BD9-81ED-4DB2-BD59-A6C34878D82A}">
                    <a16:rowId xmlns:a16="http://schemas.microsoft.com/office/drawing/2014/main" val="2676976113"/>
                  </a:ext>
                </a:extLst>
              </a:tr>
              <a:tr h="389698">
                <a:tc>
                  <a:txBody>
                    <a:bodyPr/>
                    <a:lstStyle/>
                    <a:p>
                      <a:r>
                        <a:rPr lang="en-US" sz="2000">
                          <a:solidFill>
                            <a:schemeClr val="accent2"/>
                          </a:solidFill>
                        </a:rPr>
                        <a:t>Flashbacks</a:t>
                      </a:r>
                    </a:p>
                  </a:txBody>
                  <a:tcPr marL="79659" marR="79659" marT="39830" marB="3983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accent2"/>
                          </a:solidFill>
                          <a:latin typeface="+mn-lt"/>
                          <a:ea typeface="+mn-ea"/>
                          <a:cs typeface="+mn-cs"/>
                        </a:rPr>
                        <a:t>Decreased satisfaction or enjoyment with work</a:t>
                      </a:r>
                    </a:p>
                  </a:txBody>
                  <a:tcPr marL="79659" marR="79659" marT="39830" marB="39830"/>
                </a:tc>
                <a:extLst>
                  <a:ext uri="{0D108BD9-81ED-4DB2-BD59-A6C34878D82A}">
                    <a16:rowId xmlns:a16="http://schemas.microsoft.com/office/drawing/2014/main" val="1357691444"/>
                  </a:ext>
                </a:extLst>
              </a:tr>
              <a:tr h="389698">
                <a:tc>
                  <a:txBody>
                    <a:bodyPr/>
                    <a:lstStyle/>
                    <a:p>
                      <a:r>
                        <a:rPr lang="en-US" sz="2000">
                          <a:solidFill>
                            <a:schemeClr val="accent2"/>
                          </a:solidFill>
                        </a:rPr>
                        <a:t>Hypervigilance</a:t>
                      </a:r>
                    </a:p>
                  </a:txBody>
                  <a:tcPr marL="79659" marR="79659" marT="39830" marB="3983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dirty="0">
                        <a:solidFill>
                          <a:schemeClr val="accent2"/>
                        </a:solidFill>
                        <a:latin typeface="+mn-lt"/>
                        <a:ea typeface="+mn-ea"/>
                        <a:cs typeface="+mn-cs"/>
                      </a:endParaRPr>
                    </a:p>
                  </a:txBody>
                  <a:tcPr marL="79659" marR="79659" marT="39830" marB="39830"/>
                </a:tc>
                <a:extLst>
                  <a:ext uri="{0D108BD9-81ED-4DB2-BD59-A6C34878D82A}">
                    <a16:rowId xmlns:a16="http://schemas.microsoft.com/office/drawing/2014/main" val="3332601673"/>
                  </a:ext>
                </a:extLst>
              </a:tr>
              <a:tr h="698651">
                <a:tc>
                  <a:txBody>
                    <a:bodyPr/>
                    <a:lstStyle/>
                    <a:p>
                      <a:r>
                        <a:rPr lang="en-US" sz="2000" dirty="0">
                          <a:solidFill>
                            <a:schemeClr val="accent2"/>
                          </a:solidFill>
                        </a:rPr>
                        <a:t>Avoidance of certain activities, situations or people you help</a:t>
                      </a:r>
                    </a:p>
                  </a:txBody>
                  <a:tcPr marL="79659" marR="79659" marT="39830" marB="39830"/>
                </a:tc>
                <a:tc>
                  <a:txBody>
                    <a:bodyPr/>
                    <a:lstStyle/>
                    <a:p>
                      <a:endParaRPr lang="en-US" sz="1200" dirty="0">
                        <a:solidFill>
                          <a:schemeClr val="accent2"/>
                        </a:solidFill>
                      </a:endParaRPr>
                    </a:p>
                  </a:txBody>
                  <a:tcPr marL="79659" marR="79659" marT="39830" marB="39830"/>
                </a:tc>
                <a:extLst>
                  <a:ext uri="{0D108BD9-81ED-4DB2-BD59-A6C34878D82A}">
                    <a16:rowId xmlns:a16="http://schemas.microsoft.com/office/drawing/2014/main" val="1999620487"/>
                  </a:ext>
                </a:extLst>
              </a:tr>
            </a:tbl>
          </a:graphicData>
        </a:graphic>
      </p:graphicFrame>
      <p:sp>
        <p:nvSpPr>
          <p:cNvPr id="5" name="Slide Number Placeholder 4">
            <a:extLst>
              <a:ext uri="{FF2B5EF4-FFF2-40B4-BE49-F238E27FC236}">
                <a16:creationId xmlns:a16="http://schemas.microsoft.com/office/drawing/2014/main" id="{0630CDA3-86B9-7437-E32C-0B7A1D3411F4}"/>
              </a:ext>
            </a:extLst>
          </p:cNvPr>
          <p:cNvSpPr>
            <a:spLocks noGrp="1"/>
          </p:cNvSpPr>
          <p:nvPr>
            <p:ph type="sldNum" sz="quarter" idx="12"/>
          </p:nvPr>
        </p:nvSpPr>
        <p:spPr/>
        <p:txBody>
          <a:bodyPr/>
          <a:lstStyle/>
          <a:p>
            <a:pPr lvl="0"/>
            <a:fld id="{6D486360-FF34-7B48-AD05-62F8407C4C7E}" type="slidenum">
              <a:rPr lang="en-US" noProof="0" smtClean="0"/>
              <a:pPr lvl="0"/>
              <a:t>21</a:t>
            </a:fld>
            <a:endParaRPr lang="en-US" noProof="0"/>
          </a:p>
        </p:txBody>
      </p:sp>
    </p:spTree>
    <p:extLst>
      <p:ext uri="{BB962C8B-B14F-4D97-AF65-F5344CB8AC3E}">
        <p14:creationId xmlns:p14="http://schemas.microsoft.com/office/powerpoint/2010/main" val="4129643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BB434-397C-CD75-59B1-A01C7BA24ABD}"/>
              </a:ext>
            </a:extLst>
          </p:cNvPr>
          <p:cNvSpPr>
            <a:spLocks noGrp="1"/>
          </p:cNvSpPr>
          <p:nvPr>
            <p:ph type="title"/>
          </p:nvPr>
        </p:nvSpPr>
        <p:spPr>
          <a:xfrm>
            <a:off x="907644" y="0"/>
            <a:ext cx="10091084" cy="709053"/>
          </a:xfrm>
        </p:spPr>
        <p:txBody>
          <a:bodyPr>
            <a:normAutofit fontScale="90000"/>
          </a:bodyPr>
          <a:lstStyle/>
          <a:p>
            <a:r>
              <a:rPr lang="en-US" dirty="0"/>
              <a:t>3 Ways to Reduce Compassion Fatigue</a:t>
            </a:r>
          </a:p>
        </p:txBody>
      </p:sp>
      <p:pic>
        <p:nvPicPr>
          <p:cNvPr id="4" name="Online Media 3" descr="3 Ways To Reduce Compassion Fatigue | SFBT Moments Volume 291">
            <a:hlinkClick r:id="" action="ppaction://media"/>
            <a:extLst>
              <a:ext uri="{FF2B5EF4-FFF2-40B4-BE49-F238E27FC236}">
                <a16:creationId xmlns:a16="http://schemas.microsoft.com/office/drawing/2014/main" id="{62EB5B76-EEE4-57D2-95E4-A181194BAF4A}"/>
              </a:ext>
            </a:extLst>
          </p:cNvPr>
          <p:cNvPicPr>
            <a:picLocks noGrp="1" noRot="1" noChangeAspect="1"/>
          </p:cNvPicPr>
          <p:nvPr>
            <p:ph idx="1"/>
            <a:videoFile r:link="rId1"/>
          </p:nvPr>
        </p:nvPicPr>
        <p:blipFill>
          <a:blip r:embed="rId4"/>
          <a:stretch>
            <a:fillRect/>
          </a:stretch>
        </p:blipFill>
        <p:spPr>
          <a:xfrm>
            <a:off x="2257425" y="1015711"/>
            <a:ext cx="8541797" cy="4826577"/>
          </a:xfrm>
          <a:prstGeom prst="rect">
            <a:avLst/>
          </a:prstGeom>
        </p:spPr>
      </p:pic>
      <p:sp>
        <p:nvSpPr>
          <p:cNvPr id="3" name="Slide Number Placeholder 2">
            <a:extLst>
              <a:ext uri="{FF2B5EF4-FFF2-40B4-BE49-F238E27FC236}">
                <a16:creationId xmlns:a16="http://schemas.microsoft.com/office/drawing/2014/main" id="{43E250A7-1943-7357-E452-EA40B3001F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86360-FF34-7B48-AD05-62F8407C4C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46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1998" y="1209174"/>
            <a:ext cx="7579895" cy="4439652"/>
          </a:xfrm>
        </p:spPr>
        <p:txBody>
          <a:bodyPr>
            <a:normAutofit fontScale="90000"/>
          </a:bodyPr>
          <a:lstStyle/>
          <a:p>
            <a:pPr algn="ctr"/>
            <a:r>
              <a:rPr lang="en-US" sz="4000" b="1" dirty="0"/>
              <a:t>‘Preparing to be in the behavioral health workforce requires knowledge, skills, and tools to deal with and effectively manage the occupational hazards associated with the profession.’</a:t>
            </a:r>
          </a:p>
        </p:txBody>
      </p:sp>
      <p:pic>
        <p:nvPicPr>
          <p:cNvPr id="15" name="Content Placeholder 14" descr="Images that represent knowledge, skills, and tools">
            <a:extLst>
              <a:ext uri="{FF2B5EF4-FFF2-40B4-BE49-F238E27FC236}">
                <a16:creationId xmlns:a16="http://schemas.microsoft.com/office/drawing/2014/main" id="{734271D8-B771-4894-884F-A02C91F997F9}"/>
              </a:ext>
            </a:extLst>
          </p:cNvPr>
          <p:cNvPicPr>
            <a:picLocks noGrp="1" noChangeAspect="1"/>
          </p:cNvPicPr>
          <p:nvPr>
            <p:ph sz="half" idx="1"/>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235867" y="18288"/>
            <a:ext cx="1942064" cy="6839712"/>
          </a:xfrm>
          <a:ln w="12700">
            <a:solidFill>
              <a:schemeClr val="tx1"/>
            </a:solidFill>
          </a:ln>
        </p:spPr>
      </p:pic>
      <p:sp>
        <p:nvSpPr>
          <p:cNvPr id="9" name="Content Placeholder 8">
            <a:extLst>
              <a:ext uri="{FF2B5EF4-FFF2-40B4-BE49-F238E27FC236}">
                <a16:creationId xmlns:a16="http://schemas.microsoft.com/office/drawing/2014/main" id="{DD22509C-17C5-495E-8BF5-2A8844DB4C15}"/>
              </a:ext>
            </a:extLst>
          </p:cNvPr>
          <p:cNvSpPr>
            <a:spLocks noGrp="1"/>
          </p:cNvSpPr>
          <p:nvPr>
            <p:ph sz="half" idx="2"/>
          </p:nvPr>
        </p:nvSpPr>
        <p:spPr>
          <a:xfrm>
            <a:off x="10151707" y="6505998"/>
            <a:ext cx="1936865" cy="304064"/>
          </a:xfrm>
        </p:spPr>
        <p:txBody>
          <a:bodyPr anchor="ctr">
            <a:normAutofit/>
          </a:bodyPr>
          <a:lstStyle/>
          <a:p>
            <a:pPr marL="0" indent="0" algn="ctr">
              <a:buNone/>
            </a:pPr>
            <a:r>
              <a:rPr lang="en-US" sz="1400" b="1" dirty="0"/>
              <a:t>Bride et al., 2007, p.155</a:t>
            </a:r>
          </a:p>
        </p:txBody>
      </p:sp>
      <p:sp>
        <p:nvSpPr>
          <p:cNvPr id="3" name="Slide Number Placeholder 2">
            <a:extLst>
              <a:ext uri="{FF2B5EF4-FFF2-40B4-BE49-F238E27FC236}">
                <a16:creationId xmlns:a16="http://schemas.microsoft.com/office/drawing/2014/main" id="{0A61D044-D2AC-5E87-EB59-BE89A1869121}"/>
              </a:ext>
            </a:extLst>
          </p:cNvPr>
          <p:cNvSpPr>
            <a:spLocks noGrp="1"/>
          </p:cNvSpPr>
          <p:nvPr>
            <p:ph type="sldNum" sz="quarter" idx="12"/>
          </p:nvPr>
        </p:nvSpPr>
        <p:spPr/>
        <p:txBody>
          <a:bodyPr/>
          <a:lstStyle/>
          <a:p>
            <a:fld id="{6D486360-FF34-7B48-AD05-62F8407C4C7E}" type="slidenum">
              <a:rPr lang="en-US" smtClean="0"/>
              <a:t>23</a:t>
            </a:fld>
            <a:endParaRPr lang="en-US"/>
          </a:p>
        </p:txBody>
      </p:sp>
    </p:spTree>
    <p:extLst>
      <p:ext uri="{BB962C8B-B14F-4D97-AF65-F5344CB8AC3E}">
        <p14:creationId xmlns:p14="http://schemas.microsoft.com/office/powerpoint/2010/main" val="3959832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wo people talking in a counseling setting">
            <a:extLst>
              <a:ext uri="{FF2B5EF4-FFF2-40B4-BE49-F238E27FC236}">
                <a16:creationId xmlns:a16="http://schemas.microsoft.com/office/drawing/2014/main" id="{621E4E9E-5815-4D1A-8A48-81C96601D0F5}"/>
              </a:ext>
            </a:extLst>
          </p:cNvPr>
          <p:cNvPicPr>
            <a:picLocks noGrp="1" noChangeAspect="1"/>
          </p:cNvPicPr>
          <p:nvPr>
            <p:ph sz="half" idx="2"/>
          </p:nvPr>
        </p:nvPicPr>
        <p:blipFill rotWithShape="1">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12301" t="15883" r="13124" b="5339"/>
          <a:stretch/>
        </p:blipFill>
        <p:spPr>
          <a:xfrm>
            <a:off x="9322772" y="4638500"/>
            <a:ext cx="2258826" cy="1954147"/>
          </a:xfrm>
        </p:spPr>
      </p:pic>
      <p:sp>
        <p:nvSpPr>
          <p:cNvPr id="2" name="Title 1"/>
          <p:cNvSpPr>
            <a:spLocks noGrp="1"/>
          </p:cNvSpPr>
          <p:nvPr>
            <p:ph type="title"/>
          </p:nvPr>
        </p:nvSpPr>
        <p:spPr>
          <a:xfrm>
            <a:off x="881149" y="1"/>
            <a:ext cx="11310852" cy="1925052"/>
          </a:xfrm>
        </p:spPr>
        <p:txBody>
          <a:bodyPr>
            <a:normAutofit fontScale="90000"/>
          </a:bodyPr>
          <a:lstStyle/>
          <a:p>
            <a:r>
              <a:rPr lang="en-US" sz="3600" b="1" dirty="0">
                <a:solidFill>
                  <a:schemeClr val="tx1">
                    <a:lumMod val="50000"/>
                    <a:lumOff val="50000"/>
                  </a:schemeClr>
                </a:solidFill>
              </a:rPr>
              <a:t>‘It is now widely recognized that the indirect exposure to trauma involves an inherent risk of significant emotional, cognitive, and behavioral changes in the clinician.’         </a:t>
            </a:r>
            <a:r>
              <a:rPr lang="en-US" sz="1400" b="1" dirty="0">
                <a:solidFill>
                  <a:schemeClr val="tx1">
                    <a:lumMod val="50000"/>
                    <a:lumOff val="50000"/>
                  </a:schemeClr>
                </a:solidFill>
              </a:rPr>
              <a:t>Bride et al., 2007, p.155</a:t>
            </a:r>
            <a:endParaRPr lang="en-US" sz="2000" b="1" dirty="0">
              <a:solidFill>
                <a:schemeClr val="tx1">
                  <a:lumMod val="50000"/>
                  <a:lumOff val="50000"/>
                </a:schemeClr>
              </a:solidFill>
            </a:endParaRPr>
          </a:p>
        </p:txBody>
      </p:sp>
      <p:sp>
        <p:nvSpPr>
          <p:cNvPr id="5" name="Content Placeholder 4">
            <a:extLst>
              <a:ext uri="{FF2B5EF4-FFF2-40B4-BE49-F238E27FC236}">
                <a16:creationId xmlns:a16="http://schemas.microsoft.com/office/drawing/2014/main" id="{007B848C-055F-43C2-B6FC-34104B6A1AAA}"/>
              </a:ext>
            </a:extLst>
          </p:cNvPr>
          <p:cNvSpPr>
            <a:spLocks noGrp="1"/>
          </p:cNvSpPr>
          <p:nvPr>
            <p:ph sz="half" idx="1"/>
          </p:nvPr>
        </p:nvSpPr>
        <p:spPr>
          <a:xfrm>
            <a:off x="1346661" y="1925053"/>
            <a:ext cx="11253309" cy="3212431"/>
          </a:xfrm>
        </p:spPr>
        <p:txBody>
          <a:bodyPr>
            <a:normAutofit/>
          </a:bodyPr>
          <a:lstStyle/>
          <a:p>
            <a:pPr marL="0" lvl="0" indent="0">
              <a:lnSpc>
                <a:spcPct val="100000"/>
              </a:lnSpc>
              <a:spcBef>
                <a:spcPts val="0"/>
              </a:spcBef>
              <a:spcAft>
                <a:spcPts val="600"/>
              </a:spcAft>
              <a:buClr>
                <a:schemeClr val="tx1">
                  <a:lumMod val="50000"/>
                  <a:lumOff val="50000"/>
                </a:schemeClr>
              </a:buClr>
              <a:buNone/>
              <a:defRPr/>
            </a:pPr>
            <a:r>
              <a:rPr lang="en-US" sz="3000" b="1" dirty="0">
                <a:solidFill>
                  <a:schemeClr val="tx1">
                    <a:lumMod val="50000"/>
                    <a:lumOff val="50000"/>
                  </a:schemeClr>
                </a:solidFill>
              </a:rPr>
              <a:t>Clinicians take in some level of their clients’ pain by:</a:t>
            </a:r>
          </a:p>
          <a:p>
            <a:pPr marL="517525" lvl="0" indent="-285750">
              <a:lnSpc>
                <a:spcPct val="100000"/>
              </a:lnSpc>
              <a:spcBef>
                <a:spcPts val="0"/>
              </a:spcBef>
              <a:spcAft>
                <a:spcPts val="600"/>
              </a:spcAft>
              <a:buClr>
                <a:schemeClr val="tx1">
                  <a:lumMod val="50000"/>
                  <a:lumOff val="50000"/>
                </a:schemeClr>
              </a:buClr>
              <a:buSzPct val="80000"/>
              <a:defRPr/>
            </a:pPr>
            <a:r>
              <a:rPr lang="en-US" dirty="0">
                <a:solidFill>
                  <a:schemeClr val="tx1">
                    <a:lumMod val="50000"/>
                    <a:lumOff val="50000"/>
                  </a:schemeClr>
                </a:solidFill>
              </a:rPr>
              <a:t>facilitating sessions</a:t>
            </a:r>
          </a:p>
          <a:p>
            <a:pPr marL="517525" lvl="0" indent="-285750">
              <a:lnSpc>
                <a:spcPct val="100000"/>
              </a:lnSpc>
              <a:spcBef>
                <a:spcPts val="0"/>
              </a:spcBef>
              <a:spcAft>
                <a:spcPts val="600"/>
              </a:spcAft>
              <a:buClr>
                <a:schemeClr val="tx1">
                  <a:lumMod val="50000"/>
                  <a:lumOff val="50000"/>
                </a:schemeClr>
              </a:buClr>
              <a:buSzPct val="80000"/>
              <a:defRPr/>
            </a:pPr>
            <a:r>
              <a:rPr lang="en-US" dirty="0">
                <a:solidFill>
                  <a:schemeClr val="tx1">
                    <a:lumMod val="50000"/>
                    <a:lumOff val="50000"/>
                  </a:schemeClr>
                </a:solidFill>
              </a:rPr>
              <a:t>listening to stories</a:t>
            </a:r>
          </a:p>
          <a:p>
            <a:pPr marL="517525" lvl="0" indent="-285750">
              <a:lnSpc>
                <a:spcPct val="100000"/>
              </a:lnSpc>
              <a:spcBef>
                <a:spcPts val="0"/>
              </a:spcBef>
              <a:spcAft>
                <a:spcPts val="600"/>
              </a:spcAft>
              <a:buClr>
                <a:schemeClr val="tx1">
                  <a:lumMod val="50000"/>
                  <a:lumOff val="50000"/>
                </a:schemeClr>
              </a:buClr>
              <a:buSzPct val="80000"/>
              <a:defRPr/>
            </a:pPr>
            <a:r>
              <a:rPr lang="en-US" dirty="0">
                <a:solidFill>
                  <a:schemeClr val="tx1">
                    <a:lumMod val="50000"/>
                    <a:lumOff val="50000"/>
                  </a:schemeClr>
                </a:solidFill>
              </a:rPr>
              <a:t>collecting data as part of their efforts to intervene to identify issues</a:t>
            </a:r>
          </a:p>
          <a:p>
            <a:pPr marL="517525" lvl="0" indent="-285750">
              <a:lnSpc>
                <a:spcPct val="100000"/>
              </a:lnSpc>
              <a:spcBef>
                <a:spcPts val="0"/>
              </a:spcBef>
              <a:spcAft>
                <a:spcPts val="1200"/>
              </a:spcAft>
              <a:buClr>
                <a:schemeClr val="tx1">
                  <a:lumMod val="50000"/>
                  <a:lumOff val="50000"/>
                </a:schemeClr>
              </a:buClr>
              <a:buSzPct val="80000"/>
              <a:defRPr/>
            </a:pPr>
            <a:r>
              <a:rPr lang="en-US" dirty="0">
                <a:solidFill>
                  <a:schemeClr val="tx1">
                    <a:lumMod val="50000"/>
                    <a:lumOff val="50000"/>
                  </a:schemeClr>
                </a:solidFill>
              </a:rPr>
              <a:t>provide treatment services with kindness and empathy</a:t>
            </a:r>
          </a:p>
        </p:txBody>
      </p:sp>
      <p:sp>
        <p:nvSpPr>
          <p:cNvPr id="3" name="Slide Number Placeholder 2">
            <a:extLst>
              <a:ext uri="{FF2B5EF4-FFF2-40B4-BE49-F238E27FC236}">
                <a16:creationId xmlns:a16="http://schemas.microsoft.com/office/drawing/2014/main" id="{1D3B4937-911D-EF15-803B-3B97828726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86360-FF34-7B48-AD05-62F8407C4C7E}"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8015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906" y="1330"/>
            <a:ext cx="10140143" cy="881508"/>
          </a:xfrm>
        </p:spPr>
        <p:txBody>
          <a:bodyPr>
            <a:normAutofit/>
          </a:bodyPr>
          <a:lstStyle/>
          <a:p>
            <a:r>
              <a:rPr lang="en-US" sz="4000" b="1" dirty="0">
                <a:solidFill>
                  <a:schemeClr val="tx1">
                    <a:lumMod val="50000"/>
                    <a:lumOff val="50000"/>
                  </a:schemeClr>
                </a:solidFill>
              </a:rPr>
              <a:t>Just Part of the Job…</a:t>
            </a:r>
          </a:p>
        </p:txBody>
      </p:sp>
      <p:sp>
        <p:nvSpPr>
          <p:cNvPr id="3" name="Content Placeholder 2"/>
          <p:cNvSpPr>
            <a:spLocks noGrp="1"/>
          </p:cNvSpPr>
          <p:nvPr>
            <p:ph idx="1"/>
          </p:nvPr>
        </p:nvSpPr>
        <p:spPr>
          <a:xfrm>
            <a:off x="964275" y="798022"/>
            <a:ext cx="11127972" cy="6021477"/>
          </a:xfrm>
        </p:spPr>
        <p:txBody>
          <a:bodyPr anchor="t">
            <a:normAutofit/>
          </a:bodyPr>
          <a:lstStyle/>
          <a:p>
            <a:pPr marL="288925" indent="-288925">
              <a:lnSpc>
                <a:spcPct val="100000"/>
              </a:lnSpc>
              <a:spcBef>
                <a:spcPts val="0"/>
              </a:spcBef>
              <a:spcAft>
                <a:spcPts val="1200"/>
              </a:spcAft>
              <a:buClr>
                <a:schemeClr val="tx1">
                  <a:lumMod val="50000"/>
                  <a:lumOff val="50000"/>
                </a:schemeClr>
              </a:buClr>
              <a:buSzPct val="80000"/>
            </a:pPr>
            <a:r>
              <a:rPr lang="en-US" dirty="0">
                <a:solidFill>
                  <a:schemeClr val="tx1">
                    <a:lumMod val="50000"/>
                    <a:lumOff val="50000"/>
                  </a:schemeClr>
                </a:solidFill>
              </a:rPr>
              <a:t>‘To work with those who are vulnerable and suffering, particularly trauma populations, inherently requires clinicians to be actively ready to use their own personal psychological resources in the form of empathy and compassion on a daily basis. </a:t>
            </a:r>
          </a:p>
          <a:p>
            <a:pPr marL="288925" indent="-288925">
              <a:lnSpc>
                <a:spcPct val="100000"/>
              </a:lnSpc>
              <a:spcBef>
                <a:spcPts val="0"/>
              </a:spcBef>
              <a:spcAft>
                <a:spcPts val="1200"/>
              </a:spcAft>
              <a:buClr>
                <a:schemeClr val="tx1">
                  <a:lumMod val="50000"/>
                  <a:lumOff val="50000"/>
                </a:schemeClr>
              </a:buClr>
              <a:buSzPct val="80000"/>
            </a:pPr>
            <a:r>
              <a:rPr lang="en-US" dirty="0">
                <a:solidFill>
                  <a:schemeClr val="tx1">
                    <a:lumMod val="50000"/>
                    <a:lumOff val="50000"/>
                  </a:schemeClr>
                </a:solidFill>
              </a:rPr>
              <a:t>While this may seem obvious to those of us in the profession, we maintain that this ‘‘requirement of the job’’ is </a:t>
            </a:r>
            <a:r>
              <a:rPr lang="en-US" dirty="0">
                <a:solidFill>
                  <a:schemeClr val="accent2"/>
                </a:solidFill>
              </a:rPr>
              <a:t>quite unique in comparison to other professional disciplines</a:t>
            </a:r>
          </a:p>
          <a:p>
            <a:pPr marL="288925" indent="-288925">
              <a:lnSpc>
                <a:spcPct val="100000"/>
              </a:lnSpc>
              <a:spcBef>
                <a:spcPts val="0"/>
              </a:spcBef>
              <a:spcAft>
                <a:spcPts val="1200"/>
              </a:spcAft>
              <a:buClr>
                <a:schemeClr val="tx1">
                  <a:lumMod val="50000"/>
                  <a:lumOff val="50000"/>
                </a:schemeClr>
              </a:buClr>
              <a:buSzPct val="80000"/>
            </a:pPr>
            <a:r>
              <a:rPr lang="en-US" dirty="0">
                <a:solidFill>
                  <a:schemeClr val="tx1">
                    <a:lumMod val="50000"/>
                    <a:lumOff val="50000"/>
                  </a:schemeClr>
                </a:solidFill>
              </a:rPr>
              <a:t>In other words, the emotional requirements of clinical practice, specifically the chronic use of empathy and compassion, are simply not required as part of the essential skill set in other professions.’</a:t>
            </a:r>
          </a:p>
          <a:p>
            <a:pPr marL="0" indent="0" algn="r">
              <a:lnSpc>
                <a:spcPct val="100000"/>
              </a:lnSpc>
              <a:spcBef>
                <a:spcPts val="0"/>
              </a:spcBef>
              <a:spcAft>
                <a:spcPts val="600"/>
              </a:spcAft>
              <a:buClr>
                <a:schemeClr val="tx1">
                  <a:lumMod val="50000"/>
                  <a:lumOff val="50000"/>
                </a:schemeClr>
              </a:buClr>
              <a:buSzPct val="80000"/>
              <a:buNone/>
            </a:pPr>
            <a:r>
              <a:rPr lang="en-US" sz="1400" b="1" dirty="0">
                <a:solidFill>
                  <a:schemeClr val="tx1">
                    <a:lumMod val="50000"/>
                    <a:lumOff val="50000"/>
                  </a:schemeClr>
                </a:solidFill>
              </a:rPr>
              <a:t>Newell, 2016, p.310</a:t>
            </a:r>
          </a:p>
        </p:txBody>
      </p:sp>
      <p:sp>
        <p:nvSpPr>
          <p:cNvPr id="4" name="Slide Number Placeholder 3">
            <a:extLst>
              <a:ext uri="{FF2B5EF4-FFF2-40B4-BE49-F238E27FC236}">
                <a16:creationId xmlns:a16="http://schemas.microsoft.com/office/drawing/2014/main" id="{B6397218-EA2F-0D63-CD67-ED62B2F0B7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86360-FF34-7B48-AD05-62F8407C4C7E}"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9052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7257" y="1960"/>
            <a:ext cx="10832432" cy="1499769"/>
          </a:xfrm>
        </p:spPr>
        <p:txBody>
          <a:bodyPr>
            <a:normAutofit/>
          </a:bodyPr>
          <a:lstStyle/>
          <a:p>
            <a:r>
              <a:rPr lang="en-US" sz="4000" b="1" dirty="0">
                <a:solidFill>
                  <a:schemeClr val="tx1">
                    <a:lumMod val="50000"/>
                    <a:lumOff val="50000"/>
                  </a:schemeClr>
                </a:solidFill>
              </a:rPr>
              <a:t>These </a:t>
            </a:r>
            <a:r>
              <a:rPr lang="en-US" sz="4000" b="1" dirty="0">
                <a:solidFill>
                  <a:srgbClr val="F59040"/>
                </a:solidFill>
              </a:rPr>
              <a:t>emotional requirements </a:t>
            </a:r>
            <a:r>
              <a:rPr lang="en-US" sz="4000" b="1" dirty="0">
                <a:solidFill>
                  <a:schemeClr val="tx1">
                    <a:lumMod val="50000"/>
                    <a:lumOff val="50000"/>
                  </a:schemeClr>
                </a:solidFill>
              </a:rPr>
              <a:t>of clinical practice can lead to:</a:t>
            </a:r>
          </a:p>
        </p:txBody>
      </p:sp>
      <p:sp>
        <p:nvSpPr>
          <p:cNvPr id="6" name="Content Placeholder 5"/>
          <p:cNvSpPr>
            <a:spLocks noGrp="1"/>
          </p:cNvSpPr>
          <p:nvPr>
            <p:ph idx="1"/>
          </p:nvPr>
        </p:nvSpPr>
        <p:spPr>
          <a:xfrm>
            <a:off x="1100668" y="1615185"/>
            <a:ext cx="10629021" cy="4907882"/>
          </a:xfrm>
        </p:spPr>
        <p:txBody>
          <a:bodyPr>
            <a:normAutofit/>
          </a:bodyPr>
          <a:lstStyle/>
          <a:p>
            <a:pPr marL="349250" lvl="1" indent="-349250">
              <a:lnSpc>
                <a:spcPct val="100000"/>
              </a:lnSpc>
              <a:spcBef>
                <a:spcPts val="0"/>
              </a:spcBef>
              <a:spcAft>
                <a:spcPts val="1200"/>
              </a:spcAft>
              <a:buClr>
                <a:schemeClr val="tx1">
                  <a:lumMod val="50000"/>
                  <a:lumOff val="50000"/>
                </a:schemeClr>
              </a:buClr>
              <a:buSzPct val="80000"/>
            </a:pPr>
            <a:r>
              <a:rPr lang="en-US" sz="3000" dirty="0">
                <a:solidFill>
                  <a:schemeClr val="tx1">
                    <a:lumMod val="50000"/>
                    <a:lumOff val="50000"/>
                  </a:schemeClr>
                </a:solidFill>
              </a:rPr>
              <a:t>vicarious traumatization (VT)</a:t>
            </a:r>
          </a:p>
          <a:p>
            <a:pPr marL="349250" lvl="1" indent="-349250">
              <a:lnSpc>
                <a:spcPct val="100000"/>
              </a:lnSpc>
              <a:spcBef>
                <a:spcPts val="0"/>
              </a:spcBef>
              <a:spcAft>
                <a:spcPts val="1200"/>
              </a:spcAft>
              <a:buClr>
                <a:schemeClr val="tx1">
                  <a:lumMod val="50000"/>
                  <a:lumOff val="50000"/>
                </a:schemeClr>
              </a:buClr>
              <a:buSzPct val="80000"/>
            </a:pPr>
            <a:r>
              <a:rPr lang="en-US" sz="3000" dirty="0">
                <a:solidFill>
                  <a:schemeClr val="tx1">
                    <a:lumMod val="50000"/>
                    <a:lumOff val="50000"/>
                  </a:schemeClr>
                </a:solidFill>
              </a:rPr>
              <a:t>secondary traumatic stress (STS)</a:t>
            </a:r>
          </a:p>
          <a:p>
            <a:pPr marL="349250" lvl="1" indent="-349250">
              <a:lnSpc>
                <a:spcPct val="100000"/>
              </a:lnSpc>
              <a:spcBef>
                <a:spcPts val="0"/>
              </a:spcBef>
              <a:spcAft>
                <a:spcPts val="1200"/>
              </a:spcAft>
              <a:buClr>
                <a:schemeClr val="tx1">
                  <a:lumMod val="50000"/>
                  <a:lumOff val="50000"/>
                </a:schemeClr>
              </a:buClr>
              <a:buSzPct val="80000"/>
            </a:pPr>
            <a:r>
              <a:rPr lang="en-US" sz="3000" dirty="0">
                <a:solidFill>
                  <a:schemeClr val="tx1">
                    <a:lumMod val="50000"/>
                    <a:lumOff val="50000"/>
                  </a:schemeClr>
                </a:solidFill>
              </a:rPr>
              <a:t>compassion fatigue (CF)</a:t>
            </a:r>
          </a:p>
          <a:p>
            <a:pPr marL="914400" indent="0">
              <a:buClr>
                <a:schemeClr val="tx1">
                  <a:lumMod val="50000"/>
                  <a:lumOff val="50000"/>
                </a:schemeClr>
              </a:buClr>
              <a:buNone/>
            </a:pPr>
            <a:r>
              <a:rPr lang="en-US" dirty="0">
                <a:solidFill>
                  <a:schemeClr val="tx1">
                    <a:lumMod val="50000"/>
                    <a:lumOff val="50000"/>
                  </a:schemeClr>
                </a:solidFill>
              </a:rPr>
              <a:t>* supported by a growing body of empirical research </a:t>
            </a:r>
          </a:p>
          <a:p>
            <a:pPr marL="0" indent="0">
              <a:buClr>
                <a:schemeClr val="tx1">
                  <a:lumMod val="50000"/>
                  <a:lumOff val="50000"/>
                </a:schemeClr>
              </a:buClr>
              <a:buNone/>
            </a:pPr>
            <a:endParaRPr lang="en-US" sz="1400" b="1" dirty="0">
              <a:solidFill>
                <a:schemeClr val="tx1">
                  <a:lumMod val="50000"/>
                  <a:lumOff val="50000"/>
                </a:schemeClr>
              </a:solidFill>
            </a:endParaRPr>
          </a:p>
          <a:p>
            <a:pPr marL="0" indent="0">
              <a:buClr>
                <a:schemeClr val="tx1">
                  <a:lumMod val="50000"/>
                  <a:lumOff val="50000"/>
                </a:schemeClr>
              </a:buClr>
              <a:buNone/>
            </a:pPr>
            <a:endParaRPr lang="en-US" sz="1400" b="1" dirty="0">
              <a:solidFill>
                <a:schemeClr val="tx1">
                  <a:lumMod val="50000"/>
                  <a:lumOff val="50000"/>
                </a:schemeClr>
              </a:solidFill>
            </a:endParaRPr>
          </a:p>
          <a:p>
            <a:pPr marL="0" indent="0">
              <a:buClr>
                <a:schemeClr val="tx1">
                  <a:lumMod val="50000"/>
                  <a:lumOff val="50000"/>
                </a:schemeClr>
              </a:buClr>
              <a:buNone/>
            </a:pPr>
            <a:endParaRPr lang="en-US" sz="1400" b="1" dirty="0">
              <a:solidFill>
                <a:schemeClr val="tx1">
                  <a:lumMod val="50000"/>
                  <a:lumOff val="50000"/>
                </a:schemeClr>
              </a:solidFill>
            </a:endParaRPr>
          </a:p>
          <a:p>
            <a:pPr marL="0" indent="0">
              <a:buClr>
                <a:schemeClr val="tx1">
                  <a:lumMod val="50000"/>
                  <a:lumOff val="50000"/>
                </a:schemeClr>
              </a:buClr>
              <a:buNone/>
            </a:pPr>
            <a:endParaRPr lang="en-US" sz="1400" b="1" dirty="0">
              <a:solidFill>
                <a:schemeClr val="tx1">
                  <a:lumMod val="50000"/>
                  <a:lumOff val="50000"/>
                </a:schemeClr>
              </a:solidFill>
            </a:endParaRPr>
          </a:p>
          <a:p>
            <a:pPr marL="0" indent="0">
              <a:buClr>
                <a:schemeClr val="tx1">
                  <a:lumMod val="50000"/>
                  <a:lumOff val="50000"/>
                </a:schemeClr>
              </a:buClr>
              <a:buNone/>
            </a:pPr>
            <a:endParaRPr lang="en-US" sz="1400" b="1" dirty="0">
              <a:solidFill>
                <a:schemeClr val="tx1">
                  <a:lumMod val="50000"/>
                  <a:lumOff val="50000"/>
                </a:schemeClr>
              </a:solidFill>
            </a:endParaRPr>
          </a:p>
          <a:p>
            <a:pPr marL="0" indent="0" algn="r">
              <a:buClr>
                <a:schemeClr val="tx1">
                  <a:lumMod val="50000"/>
                  <a:lumOff val="50000"/>
                </a:schemeClr>
              </a:buClr>
              <a:buNone/>
            </a:pPr>
            <a:r>
              <a:rPr lang="en-US" sz="1400" b="1" dirty="0">
                <a:solidFill>
                  <a:schemeClr val="tx1">
                    <a:lumMod val="50000"/>
                    <a:lumOff val="50000"/>
                  </a:schemeClr>
                </a:solidFill>
              </a:rPr>
              <a:t>Adams, </a:t>
            </a:r>
            <a:r>
              <a:rPr lang="en-US" sz="1400" b="1" dirty="0" err="1">
                <a:solidFill>
                  <a:schemeClr val="tx1">
                    <a:lumMod val="50000"/>
                    <a:lumOff val="50000"/>
                  </a:schemeClr>
                </a:solidFill>
              </a:rPr>
              <a:t>Boscarino</a:t>
            </a:r>
            <a:r>
              <a:rPr lang="en-US" sz="1400" b="1" dirty="0">
                <a:solidFill>
                  <a:schemeClr val="tx1">
                    <a:lumMod val="50000"/>
                    <a:lumOff val="50000"/>
                  </a:schemeClr>
                </a:solidFill>
              </a:rPr>
              <a:t>, &amp; Figley, 2006; Bride, 2004, 2007</a:t>
            </a:r>
            <a:endParaRPr lang="en-US" b="1" dirty="0">
              <a:solidFill>
                <a:schemeClr val="tx1">
                  <a:lumMod val="50000"/>
                  <a:lumOff val="50000"/>
                </a:schemeClr>
              </a:solidFill>
            </a:endParaRPr>
          </a:p>
        </p:txBody>
      </p:sp>
      <p:sp>
        <p:nvSpPr>
          <p:cNvPr id="2" name="Slide Number Placeholder 1">
            <a:extLst>
              <a:ext uri="{FF2B5EF4-FFF2-40B4-BE49-F238E27FC236}">
                <a16:creationId xmlns:a16="http://schemas.microsoft.com/office/drawing/2014/main" id="{E4AB63BA-A0FA-B23F-246F-44238776A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86360-FF34-7B48-AD05-62F8407C4C7E}"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2958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D2DAD-2AD9-6FBD-376A-383C12982F59}"/>
              </a:ext>
            </a:extLst>
          </p:cNvPr>
          <p:cNvSpPr>
            <a:spLocks noGrp="1"/>
          </p:cNvSpPr>
          <p:nvPr>
            <p:ph type="title"/>
          </p:nvPr>
        </p:nvSpPr>
        <p:spPr>
          <a:xfrm>
            <a:off x="906510" y="328927"/>
            <a:ext cx="10091084" cy="709053"/>
          </a:xfrm>
        </p:spPr>
        <p:txBody>
          <a:bodyPr>
            <a:normAutofit/>
          </a:bodyPr>
          <a:lstStyle/>
          <a:p>
            <a:r>
              <a:rPr lang="en-US" sz="4000" dirty="0">
                <a:solidFill>
                  <a:srgbClr val="F58E41"/>
                </a:solidFill>
              </a:rPr>
              <a:t>Discussion</a:t>
            </a:r>
          </a:p>
        </p:txBody>
      </p:sp>
      <p:sp>
        <p:nvSpPr>
          <p:cNvPr id="3" name="Content Placeholder 2">
            <a:extLst>
              <a:ext uri="{FF2B5EF4-FFF2-40B4-BE49-F238E27FC236}">
                <a16:creationId xmlns:a16="http://schemas.microsoft.com/office/drawing/2014/main" id="{BDB6675E-0894-7C51-FBD8-D9ABC565440C}"/>
              </a:ext>
            </a:extLst>
          </p:cNvPr>
          <p:cNvSpPr>
            <a:spLocks noGrp="1"/>
          </p:cNvSpPr>
          <p:nvPr>
            <p:ph idx="1"/>
          </p:nvPr>
        </p:nvSpPr>
        <p:spPr>
          <a:xfrm>
            <a:off x="1032933" y="1625600"/>
            <a:ext cx="11023599" cy="4267200"/>
          </a:xfrm>
        </p:spPr>
        <p:txBody>
          <a:bodyPr>
            <a:normAutofit/>
          </a:bodyPr>
          <a:lstStyle/>
          <a:p>
            <a:pPr marL="0" indent="0">
              <a:buNone/>
            </a:pPr>
            <a:r>
              <a:rPr lang="en-US" sz="3600" dirty="0"/>
              <a:t>How can challenging clientele impact compassion fatigue in a substance use counselor/case manager?</a:t>
            </a:r>
          </a:p>
          <a:p>
            <a:pPr marL="742950" indent="-742950">
              <a:buFont typeface="+mj-lt"/>
              <a:buAutoNum type="arabicPeriod"/>
            </a:pPr>
            <a:endParaRPr lang="en-US" sz="3600" dirty="0"/>
          </a:p>
          <a:p>
            <a:pPr marL="0" indent="0">
              <a:buNone/>
            </a:pPr>
            <a:r>
              <a:rPr lang="en-US" sz="3600" dirty="0"/>
              <a:t>How do we separate personal life from professional life (i.e. divorce, your recovery, thinking of clients outside of work, birth, death, relapse, etc.)?</a:t>
            </a:r>
          </a:p>
        </p:txBody>
      </p:sp>
      <p:sp>
        <p:nvSpPr>
          <p:cNvPr id="4" name="Slide Number Placeholder 3">
            <a:extLst>
              <a:ext uri="{FF2B5EF4-FFF2-40B4-BE49-F238E27FC236}">
                <a16:creationId xmlns:a16="http://schemas.microsoft.com/office/drawing/2014/main" id="{EF0D9CF9-9537-95E9-7BE3-D397E30B74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86360-FF34-7B48-AD05-62F8407C4C7E}"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088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091" y="-33251"/>
            <a:ext cx="7041138" cy="820478"/>
          </a:xfrm>
        </p:spPr>
        <p:txBody>
          <a:bodyPr>
            <a:noAutofit/>
          </a:bodyPr>
          <a:lstStyle/>
          <a:p>
            <a:r>
              <a:rPr lang="en-US" sz="4000" b="1" dirty="0">
                <a:solidFill>
                  <a:schemeClr val="tx1">
                    <a:lumMod val="50000"/>
                    <a:lumOff val="50000"/>
                  </a:schemeClr>
                </a:solidFill>
              </a:rPr>
              <a:t>Compassion Satisfaction…</a:t>
            </a:r>
          </a:p>
        </p:txBody>
      </p:sp>
      <p:sp>
        <p:nvSpPr>
          <p:cNvPr id="3" name="Content Placeholder 2"/>
          <p:cNvSpPr>
            <a:spLocks noGrp="1"/>
          </p:cNvSpPr>
          <p:nvPr>
            <p:ph sz="half" idx="1"/>
          </p:nvPr>
        </p:nvSpPr>
        <p:spPr>
          <a:xfrm>
            <a:off x="1110970" y="958221"/>
            <a:ext cx="10791469" cy="4732895"/>
          </a:xfrm>
        </p:spPr>
        <p:txBody>
          <a:bodyPr>
            <a:normAutofit/>
          </a:bodyPr>
          <a:lstStyle/>
          <a:p>
            <a:pPr marL="341313" indent="-341313">
              <a:lnSpc>
                <a:spcPct val="100000"/>
              </a:lnSpc>
              <a:spcBef>
                <a:spcPts val="0"/>
              </a:spcBef>
              <a:spcAft>
                <a:spcPts val="600"/>
              </a:spcAft>
              <a:buClr>
                <a:schemeClr val="tx1">
                  <a:lumMod val="50000"/>
                  <a:lumOff val="50000"/>
                </a:schemeClr>
              </a:buClr>
              <a:buSzPct val="80000"/>
            </a:pPr>
            <a:r>
              <a:rPr lang="en-US" dirty="0"/>
              <a:t>A recent shift has occurred to focus on the positive aspects and experiences that occur in trauma and/or behavioral practice RATHER than just focusing on the negative aspects</a:t>
            </a:r>
          </a:p>
          <a:p>
            <a:pPr marL="341313" indent="-341313">
              <a:lnSpc>
                <a:spcPct val="100000"/>
              </a:lnSpc>
              <a:spcBef>
                <a:spcPts val="0"/>
              </a:spcBef>
              <a:spcAft>
                <a:spcPts val="600"/>
              </a:spcAft>
              <a:buClr>
                <a:schemeClr val="tx1">
                  <a:lumMod val="50000"/>
                  <a:lumOff val="50000"/>
                </a:schemeClr>
              </a:buClr>
              <a:buSzPct val="80000"/>
            </a:pPr>
            <a:r>
              <a:rPr lang="en-US" dirty="0"/>
              <a:t>Compassion Satisfaction is about the pleasure a helper can experience from being able to help others and to make a positive difference in the world.</a:t>
            </a:r>
          </a:p>
          <a:p>
            <a:pPr marL="341313" indent="-341313">
              <a:lnSpc>
                <a:spcPct val="100000"/>
              </a:lnSpc>
              <a:spcBef>
                <a:spcPts val="0"/>
              </a:spcBef>
              <a:spcAft>
                <a:spcPts val="600"/>
              </a:spcAft>
              <a:buClr>
                <a:schemeClr val="tx1">
                  <a:lumMod val="50000"/>
                  <a:lumOff val="50000"/>
                </a:schemeClr>
              </a:buClr>
              <a:buSzPct val="80000"/>
            </a:pPr>
            <a:r>
              <a:rPr lang="en-US" dirty="0"/>
              <a:t>A review of the literature revealed one common denominator for compassion fatigue- use of empathy and compassion as the driving factor that brought satisfaction</a:t>
            </a:r>
          </a:p>
        </p:txBody>
      </p:sp>
      <p:pic>
        <p:nvPicPr>
          <p:cNvPr id="7" name="Content Placeholder 6" descr="compassion">
            <a:extLst>
              <a:ext uri="{FF2B5EF4-FFF2-40B4-BE49-F238E27FC236}">
                <a16:creationId xmlns:a16="http://schemas.microsoft.com/office/drawing/2014/main" id="{CDA8AED2-44BC-4AF1-A204-1891F07BB644}"/>
              </a:ext>
            </a:extLst>
          </p:cNvPr>
          <p:cNvPicPr>
            <a:picLocks noGrp="1" noChangeAspect="1"/>
          </p:cNvPicPr>
          <p:nvPr>
            <p:ph sz="half" idx="2"/>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t="27026" b="26768"/>
          <a:stretch/>
        </p:blipFill>
        <p:spPr>
          <a:xfrm>
            <a:off x="8764131" y="5260940"/>
            <a:ext cx="2755922" cy="1277677"/>
          </a:xfrm>
        </p:spPr>
      </p:pic>
      <p:sp>
        <p:nvSpPr>
          <p:cNvPr id="4" name="Slide Number Placeholder 3">
            <a:extLst>
              <a:ext uri="{FF2B5EF4-FFF2-40B4-BE49-F238E27FC236}">
                <a16:creationId xmlns:a16="http://schemas.microsoft.com/office/drawing/2014/main" id="{970B2A62-3E69-B433-D1B2-5AF7B344B2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86360-FF34-7B48-AD05-62F8407C4C7E}"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6074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4393" y="0"/>
            <a:ext cx="11751674" cy="1293644"/>
          </a:xfrm>
        </p:spPr>
        <p:txBody>
          <a:bodyPr>
            <a:noAutofit/>
          </a:bodyPr>
          <a:lstStyle/>
          <a:p>
            <a:r>
              <a:rPr lang="en-US" sz="4000" b="1" dirty="0">
                <a:solidFill>
                  <a:schemeClr val="tx1">
                    <a:lumMod val="50000"/>
                    <a:lumOff val="50000"/>
                  </a:schemeClr>
                </a:solidFill>
              </a:rPr>
              <a:t>Compassion Satisfaction &amp; </a:t>
            </a:r>
            <a:br>
              <a:rPr lang="en-US" sz="4000" b="1" dirty="0">
                <a:solidFill>
                  <a:schemeClr val="tx1">
                    <a:lumMod val="50000"/>
                    <a:lumOff val="50000"/>
                  </a:schemeClr>
                </a:solidFill>
              </a:rPr>
            </a:br>
            <a:r>
              <a:rPr lang="en-US" sz="4000" b="1" dirty="0">
                <a:solidFill>
                  <a:schemeClr val="tx1">
                    <a:lumMod val="50000"/>
                    <a:lumOff val="50000"/>
                  </a:schemeClr>
                </a:solidFill>
              </a:rPr>
              <a:t>Vicarious Resilience:</a:t>
            </a:r>
          </a:p>
        </p:txBody>
      </p:sp>
      <p:sp>
        <p:nvSpPr>
          <p:cNvPr id="4" name="Content Placeholder 3"/>
          <p:cNvSpPr>
            <a:spLocks noGrp="1"/>
          </p:cNvSpPr>
          <p:nvPr>
            <p:ph idx="1"/>
          </p:nvPr>
        </p:nvSpPr>
        <p:spPr>
          <a:xfrm>
            <a:off x="1346661" y="1479664"/>
            <a:ext cx="10406679" cy="4880193"/>
          </a:xfrm>
        </p:spPr>
        <p:txBody>
          <a:bodyPr>
            <a:normAutofit/>
          </a:bodyPr>
          <a:lstStyle/>
          <a:p>
            <a:pPr marL="341313" indent="-341313">
              <a:lnSpc>
                <a:spcPct val="100000"/>
              </a:lnSpc>
              <a:spcBef>
                <a:spcPts val="0"/>
              </a:spcBef>
              <a:buClr>
                <a:schemeClr val="tx1">
                  <a:lumMod val="50000"/>
                  <a:lumOff val="50000"/>
                </a:schemeClr>
              </a:buClr>
              <a:buSzPct val="80000"/>
            </a:pPr>
            <a:r>
              <a:rPr lang="en-US" sz="2600" dirty="0"/>
              <a:t>Compassion Satisfaction refers to those aspects of work that are rewarding and fulfilling to the human service professional </a:t>
            </a:r>
          </a:p>
          <a:p>
            <a:pPr marL="0" indent="0" algn="r">
              <a:lnSpc>
                <a:spcPct val="100000"/>
              </a:lnSpc>
              <a:spcBef>
                <a:spcPts val="0"/>
              </a:spcBef>
              <a:spcAft>
                <a:spcPts val="1800"/>
              </a:spcAft>
              <a:buClr>
                <a:schemeClr val="tx1">
                  <a:lumMod val="50000"/>
                  <a:lumOff val="50000"/>
                </a:schemeClr>
              </a:buClr>
              <a:buSzPct val="80000"/>
              <a:buNone/>
            </a:pPr>
            <a:r>
              <a:rPr lang="en-US" sz="1600" b="1" dirty="0"/>
              <a:t>(Conrad &amp; Keller-Guenther, 2006; </a:t>
            </a:r>
            <a:r>
              <a:rPr lang="en-US" sz="1600" b="1" dirty="0" err="1"/>
              <a:t>Stamm</a:t>
            </a:r>
            <a:r>
              <a:rPr lang="en-US" sz="1600" b="1" dirty="0"/>
              <a:t>, 2005)</a:t>
            </a:r>
          </a:p>
          <a:p>
            <a:pPr marL="341313" indent="-341313">
              <a:lnSpc>
                <a:spcPct val="100000"/>
              </a:lnSpc>
              <a:spcBef>
                <a:spcPts val="0"/>
              </a:spcBef>
              <a:buClr>
                <a:schemeClr val="tx1">
                  <a:lumMod val="50000"/>
                  <a:lumOff val="50000"/>
                </a:schemeClr>
              </a:buClr>
              <a:buSzPct val="80000"/>
            </a:pPr>
            <a:r>
              <a:rPr lang="en-US" sz="2600" dirty="0"/>
              <a:t>May include positive interactions with clients, colleagues, the human service organization, or the helping community in general </a:t>
            </a:r>
          </a:p>
          <a:p>
            <a:pPr marL="0" indent="0" algn="r">
              <a:lnSpc>
                <a:spcPct val="100000"/>
              </a:lnSpc>
              <a:spcBef>
                <a:spcPts val="0"/>
              </a:spcBef>
              <a:spcAft>
                <a:spcPts val="1800"/>
              </a:spcAft>
              <a:buClr>
                <a:schemeClr val="tx1">
                  <a:lumMod val="50000"/>
                  <a:lumOff val="50000"/>
                </a:schemeClr>
              </a:buClr>
              <a:buSzPct val="80000"/>
              <a:buNone/>
            </a:pPr>
            <a:r>
              <a:rPr lang="en-US" sz="1600" b="1" dirty="0"/>
              <a:t>(</a:t>
            </a:r>
            <a:r>
              <a:rPr lang="en-US" sz="1600" b="1" dirty="0" err="1"/>
              <a:t>Stamm</a:t>
            </a:r>
            <a:r>
              <a:rPr lang="en-US" sz="1600" b="1" dirty="0"/>
              <a:t>, 2005)</a:t>
            </a:r>
          </a:p>
          <a:p>
            <a:pPr marL="341313" indent="-341313">
              <a:lnSpc>
                <a:spcPct val="100000"/>
              </a:lnSpc>
              <a:spcBef>
                <a:spcPts val="0"/>
              </a:spcBef>
              <a:buClr>
                <a:schemeClr val="tx1">
                  <a:lumMod val="50000"/>
                  <a:lumOff val="50000"/>
                </a:schemeClr>
              </a:buClr>
              <a:buSzPct val="80000"/>
            </a:pPr>
            <a:r>
              <a:rPr lang="en-US" sz="2600" dirty="0"/>
              <a:t>Trauma recovery has the potential to foster resilience and growth, not only in the client but in the clinician as well; New term is vicarious resilience </a:t>
            </a:r>
          </a:p>
          <a:p>
            <a:pPr marL="0" indent="0" algn="r">
              <a:lnSpc>
                <a:spcPct val="100000"/>
              </a:lnSpc>
              <a:spcBef>
                <a:spcPts val="0"/>
              </a:spcBef>
              <a:buClr>
                <a:schemeClr val="tx1">
                  <a:lumMod val="50000"/>
                  <a:lumOff val="50000"/>
                </a:schemeClr>
              </a:buClr>
              <a:buSzPct val="80000"/>
              <a:buNone/>
            </a:pPr>
            <a:r>
              <a:rPr lang="en-US" sz="1600" b="1" dirty="0"/>
              <a:t>(Hernandez, </a:t>
            </a:r>
            <a:r>
              <a:rPr lang="en-US" sz="1600" b="1" dirty="0" err="1"/>
              <a:t>Gangsei</a:t>
            </a:r>
            <a:r>
              <a:rPr lang="en-US" sz="1600" b="1" dirty="0"/>
              <a:t>,&amp; Engstrom, 2007)</a:t>
            </a:r>
            <a:endParaRPr lang="en-US" sz="1600" dirty="0"/>
          </a:p>
          <a:p>
            <a:pPr marL="0" indent="0">
              <a:lnSpc>
                <a:spcPct val="100000"/>
              </a:lnSpc>
              <a:spcBef>
                <a:spcPts val="0"/>
              </a:spcBef>
              <a:spcAft>
                <a:spcPts val="1200"/>
              </a:spcAft>
              <a:buClr>
                <a:schemeClr val="tx1">
                  <a:lumMod val="50000"/>
                  <a:lumOff val="50000"/>
                </a:schemeClr>
              </a:buClr>
              <a:buNone/>
            </a:pPr>
            <a:endParaRPr lang="en-US" sz="3200" dirty="0">
              <a:solidFill>
                <a:srgbClr val="000E2A"/>
              </a:solidFill>
            </a:endParaRPr>
          </a:p>
        </p:txBody>
      </p:sp>
      <p:sp>
        <p:nvSpPr>
          <p:cNvPr id="2" name="Slide Number Placeholder 1">
            <a:extLst>
              <a:ext uri="{FF2B5EF4-FFF2-40B4-BE49-F238E27FC236}">
                <a16:creationId xmlns:a16="http://schemas.microsoft.com/office/drawing/2014/main" id="{33853F53-BA33-AE45-ECA5-5FF4F7ADA3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86360-FF34-7B48-AD05-62F8407C4C7E}"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5869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EF302-9111-E8DA-9263-44FB5D73B1DF}"/>
              </a:ext>
            </a:extLst>
          </p:cNvPr>
          <p:cNvSpPr>
            <a:spLocks noGrp="1"/>
          </p:cNvSpPr>
          <p:nvPr>
            <p:ph type="title"/>
          </p:nvPr>
        </p:nvSpPr>
        <p:spPr>
          <a:xfrm>
            <a:off x="1262716" y="531520"/>
            <a:ext cx="10091084" cy="709053"/>
          </a:xfrm>
        </p:spPr>
        <p:txBody>
          <a:bodyPr vert="horz" lIns="91440" tIns="45720" rIns="91440" bIns="45720" rtlCol="0" anchor="ctr">
            <a:normAutofit/>
          </a:bodyPr>
          <a:lstStyle/>
          <a:p>
            <a:pPr algn="ctr"/>
            <a:r>
              <a:rPr lang="en-US" dirty="0">
                <a:latin typeface="Arial"/>
                <a:cs typeface="Arial"/>
              </a:rPr>
              <a:t>Disclaimer</a:t>
            </a:r>
            <a:endParaRPr lang="en-US" dirty="0"/>
          </a:p>
        </p:txBody>
      </p:sp>
      <p:sp>
        <p:nvSpPr>
          <p:cNvPr id="3" name="Content Placeholder 2">
            <a:extLst>
              <a:ext uri="{FF2B5EF4-FFF2-40B4-BE49-F238E27FC236}">
                <a16:creationId xmlns:a16="http://schemas.microsoft.com/office/drawing/2014/main" id="{3E337E44-92A8-6717-F67C-1B9A6F2DCC67}"/>
              </a:ext>
            </a:extLst>
          </p:cNvPr>
          <p:cNvSpPr>
            <a:spLocks noGrp="1"/>
          </p:cNvSpPr>
          <p:nvPr>
            <p:ph idx="1"/>
          </p:nvPr>
        </p:nvSpPr>
        <p:spPr>
          <a:xfrm>
            <a:off x="838018" y="1281530"/>
            <a:ext cx="11353982" cy="5278581"/>
          </a:xfrm>
        </p:spPr>
        <p:txBody>
          <a:bodyPr vert="horz" lIns="91440" tIns="45720" rIns="91440" bIns="45720" rtlCol="0" anchor="t">
            <a:noAutofit/>
          </a:bodyPr>
          <a:lstStyle/>
          <a:p>
            <a:pPr marL="0" indent="0" algn="ctr">
              <a:lnSpc>
                <a:spcPct val="100000"/>
              </a:lnSpc>
              <a:buNone/>
            </a:pPr>
            <a:r>
              <a:rPr lang="en-US" sz="4400" dirty="0">
                <a:ea typeface="+mn-lt"/>
                <a:cs typeface="+mn-lt"/>
              </a:rPr>
              <a:t>This presentation may include readings, media, and discussion on topics which include suicide, trauma, and crisis intervention. These topics may result in stress reactions. </a:t>
            </a:r>
          </a:p>
          <a:p>
            <a:pPr marL="0" indent="0" algn="ctr">
              <a:lnSpc>
                <a:spcPct val="100000"/>
              </a:lnSpc>
              <a:buNone/>
            </a:pPr>
            <a:r>
              <a:rPr lang="en-US" sz="4400" dirty="0">
                <a:ea typeface="+mn-lt"/>
                <a:cs typeface="+mn-lt"/>
              </a:rPr>
              <a:t>Please monitor your reactions and if necessary, reach out to someone you trust if these topics cause considerable  discomfort. </a:t>
            </a:r>
            <a:endParaRPr lang="en-US" sz="4400" dirty="0">
              <a:cs typeface="Calibri"/>
            </a:endParaRPr>
          </a:p>
        </p:txBody>
      </p:sp>
      <p:sp>
        <p:nvSpPr>
          <p:cNvPr id="4" name="Slide Number Placeholder 3">
            <a:extLst>
              <a:ext uri="{FF2B5EF4-FFF2-40B4-BE49-F238E27FC236}">
                <a16:creationId xmlns:a16="http://schemas.microsoft.com/office/drawing/2014/main" id="{7D138B9D-F6DC-6A3B-C57A-1B0A90704012}"/>
              </a:ext>
            </a:extLst>
          </p:cNvPr>
          <p:cNvSpPr>
            <a:spLocks noGrp="1"/>
          </p:cNvSpPr>
          <p:nvPr>
            <p:ph type="sldNum" sz="quarter" idx="12"/>
          </p:nvPr>
        </p:nvSpPr>
        <p:spPr/>
        <p:txBody>
          <a:bodyPr/>
          <a:lstStyle/>
          <a:p>
            <a:fld id="{6D486360-FF34-7B48-AD05-62F8407C4C7E}" type="slidenum">
              <a:rPr lang="en-US" smtClean="0"/>
              <a:t>3</a:t>
            </a:fld>
            <a:endParaRPr lang="en-US"/>
          </a:p>
        </p:txBody>
      </p:sp>
    </p:spTree>
    <p:extLst>
      <p:ext uri="{BB962C8B-B14F-4D97-AF65-F5344CB8AC3E}">
        <p14:creationId xmlns:p14="http://schemas.microsoft.com/office/powerpoint/2010/main" val="3600196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09934"/>
          </a:xfrm>
        </p:spPr>
        <p:txBody>
          <a:bodyPr>
            <a:normAutofit/>
          </a:bodyPr>
          <a:lstStyle/>
          <a:p>
            <a:r>
              <a:rPr lang="en-US" sz="4000" b="1" dirty="0">
                <a:solidFill>
                  <a:schemeClr val="tx1">
                    <a:lumMod val="50000"/>
                    <a:lumOff val="50000"/>
                  </a:schemeClr>
                </a:solidFill>
              </a:rPr>
              <a:t>Compassion Satisfaction</a:t>
            </a:r>
          </a:p>
        </p:txBody>
      </p:sp>
      <p:sp>
        <p:nvSpPr>
          <p:cNvPr id="3" name="Content Placeholder 2"/>
          <p:cNvSpPr>
            <a:spLocks noGrp="1"/>
          </p:cNvSpPr>
          <p:nvPr>
            <p:ph idx="1"/>
          </p:nvPr>
        </p:nvSpPr>
        <p:spPr>
          <a:xfrm>
            <a:off x="1529542" y="1001089"/>
            <a:ext cx="10223339" cy="5182735"/>
          </a:xfrm>
        </p:spPr>
        <p:txBody>
          <a:bodyPr>
            <a:noAutofit/>
          </a:bodyPr>
          <a:lstStyle/>
          <a:p>
            <a:pPr marL="0" indent="0">
              <a:lnSpc>
                <a:spcPct val="100000"/>
              </a:lnSpc>
              <a:spcBef>
                <a:spcPts val="0"/>
              </a:spcBef>
              <a:spcAft>
                <a:spcPts val="600"/>
              </a:spcAft>
              <a:buClr>
                <a:schemeClr val="tx1">
                  <a:lumMod val="50000"/>
                  <a:lumOff val="50000"/>
                </a:schemeClr>
              </a:buClr>
              <a:buSzPct val="80000"/>
              <a:buNone/>
            </a:pPr>
            <a:r>
              <a:rPr lang="en-US" sz="2200" dirty="0">
                <a:solidFill>
                  <a:schemeClr val="tx1">
                    <a:lumMod val="50000"/>
                    <a:lumOff val="50000"/>
                  </a:schemeClr>
                </a:solidFill>
              </a:rPr>
              <a:t>Comes from providing compassionate care which requires </a:t>
            </a:r>
            <a:r>
              <a:rPr lang="en-US" sz="2200" b="1" dirty="0">
                <a:solidFill>
                  <a:schemeClr val="accent2"/>
                </a:solidFill>
              </a:rPr>
              <a:t>Kindness, Empathy,</a:t>
            </a:r>
            <a:r>
              <a:rPr lang="en-US" sz="2200" b="1" dirty="0">
                <a:solidFill>
                  <a:schemeClr val="tx1">
                    <a:lumMod val="50000"/>
                    <a:lumOff val="50000"/>
                  </a:schemeClr>
                </a:solidFill>
              </a:rPr>
              <a:t> </a:t>
            </a:r>
            <a:r>
              <a:rPr lang="en-US" sz="2200" dirty="0">
                <a:solidFill>
                  <a:schemeClr val="tx1">
                    <a:lumMod val="50000"/>
                    <a:lumOff val="50000"/>
                  </a:schemeClr>
                </a:solidFill>
              </a:rPr>
              <a:t>and</a:t>
            </a:r>
            <a:r>
              <a:rPr lang="en-US" sz="2200" b="1" dirty="0">
                <a:solidFill>
                  <a:schemeClr val="accent2"/>
                </a:solidFill>
              </a:rPr>
              <a:t> Sensitivity</a:t>
            </a:r>
            <a:r>
              <a:rPr lang="en-US" sz="2200" dirty="0">
                <a:solidFill>
                  <a:schemeClr val="tx1">
                    <a:lumMod val="50000"/>
                    <a:lumOff val="50000"/>
                  </a:schemeClr>
                </a:solidFill>
              </a:rPr>
              <a:t> </a:t>
            </a:r>
          </a:p>
          <a:p>
            <a:pPr marL="341313" indent="-341313">
              <a:lnSpc>
                <a:spcPct val="100000"/>
              </a:lnSpc>
              <a:spcBef>
                <a:spcPts val="0"/>
              </a:spcBef>
              <a:spcAft>
                <a:spcPts val="600"/>
              </a:spcAft>
              <a:buClr>
                <a:schemeClr val="tx1">
                  <a:lumMod val="50000"/>
                  <a:lumOff val="50000"/>
                </a:schemeClr>
              </a:buClr>
              <a:buSzPct val="80000"/>
            </a:pPr>
            <a:r>
              <a:rPr lang="en-US" sz="2200" dirty="0">
                <a:solidFill>
                  <a:schemeClr val="tx1">
                    <a:lumMod val="50000"/>
                    <a:lumOff val="50000"/>
                  </a:schemeClr>
                </a:solidFill>
              </a:rPr>
              <a:t>There is also a moral element, whereby choosing not to show compassion may compound the pain or distress experienced by another person </a:t>
            </a:r>
            <a:r>
              <a:rPr lang="en-US" sz="1600" dirty="0">
                <a:solidFill>
                  <a:schemeClr val="tx1">
                    <a:lumMod val="50000"/>
                    <a:lumOff val="50000"/>
                  </a:schemeClr>
                </a:solidFill>
              </a:rPr>
              <a:t>(Gilbert, 2013)</a:t>
            </a:r>
          </a:p>
          <a:p>
            <a:pPr marL="341313" indent="-341313">
              <a:lnSpc>
                <a:spcPct val="100000"/>
              </a:lnSpc>
              <a:spcBef>
                <a:spcPts val="0"/>
              </a:spcBef>
              <a:spcAft>
                <a:spcPts val="600"/>
              </a:spcAft>
              <a:buClr>
                <a:schemeClr val="tx1">
                  <a:lumMod val="50000"/>
                  <a:lumOff val="50000"/>
                </a:schemeClr>
              </a:buClr>
              <a:buSzPct val="80000"/>
            </a:pPr>
            <a:r>
              <a:rPr lang="en-US" sz="2200" dirty="0">
                <a:solidFill>
                  <a:schemeClr val="tx1">
                    <a:lumMod val="50000"/>
                    <a:lumOff val="50000"/>
                  </a:schemeClr>
                </a:solidFill>
              </a:rPr>
              <a:t>Research findings suggest that helping professionals can gain considerable satisfaction from connecting with and supporting service users </a:t>
            </a:r>
            <a:r>
              <a:rPr lang="en-US" sz="1600" dirty="0">
                <a:solidFill>
                  <a:schemeClr val="tx1">
                    <a:lumMod val="50000"/>
                    <a:lumOff val="50000"/>
                  </a:schemeClr>
                </a:solidFill>
              </a:rPr>
              <a:t>(</a:t>
            </a:r>
            <a:r>
              <a:rPr lang="en-US" sz="1600" dirty="0" err="1">
                <a:solidFill>
                  <a:schemeClr val="tx1">
                    <a:lumMod val="50000"/>
                    <a:lumOff val="50000"/>
                  </a:schemeClr>
                </a:solidFill>
              </a:rPr>
              <a:t>Senreich</a:t>
            </a:r>
            <a:r>
              <a:rPr lang="en-US" sz="1600" dirty="0">
                <a:solidFill>
                  <a:schemeClr val="tx1">
                    <a:lumMod val="50000"/>
                    <a:lumOff val="50000"/>
                  </a:schemeClr>
                </a:solidFill>
              </a:rPr>
              <a:t> et al., 2018) </a:t>
            </a:r>
          </a:p>
          <a:p>
            <a:pPr marL="341313" indent="-341313">
              <a:lnSpc>
                <a:spcPct val="100000"/>
              </a:lnSpc>
              <a:spcBef>
                <a:spcPts val="0"/>
              </a:spcBef>
              <a:spcAft>
                <a:spcPts val="600"/>
              </a:spcAft>
              <a:buClr>
                <a:schemeClr val="tx1">
                  <a:lumMod val="50000"/>
                  <a:lumOff val="50000"/>
                </a:schemeClr>
              </a:buClr>
              <a:buSzPct val="80000"/>
            </a:pPr>
            <a:r>
              <a:rPr lang="en-US" sz="2200" dirty="0">
                <a:solidFill>
                  <a:schemeClr val="tx1">
                    <a:lumMod val="50000"/>
                    <a:lumOff val="50000"/>
                  </a:schemeClr>
                </a:solidFill>
              </a:rPr>
              <a:t>‘Compassion satisfaction’ is commonly identified as one of the most rewarding and motivating aspects of helping work that can also enhance feelings of personal accomplishment and fulfilment </a:t>
            </a:r>
            <a:r>
              <a:rPr lang="en-US" sz="1600" b="1" dirty="0">
                <a:solidFill>
                  <a:schemeClr val="tx1">
                    <a:lumMod val="50000"/>
                    <a:lumOff val="50000"/>
                  </a:schemeClr>
                </a:solidFill>
              </a:rPr>
              <a:t>(</a:t>
            </a:r>
            <a:r>
              <a:rPr lang="en-US" sz="1600" b="1" dirty="0" err="1">
                <a:solidFill>
                  <a:schemeClr val="tx1">
                    <a:lumMod val="50000"/>
                    <a:lumOff val="50000"/>
                  </a:schemeClr>
                </a:solidFill>
              </a:rPr>
              <a:t>Stamm</a:t>
            </a:r>
            <a:r>
              <a:rPr lang="en-US" sz="1600" b="1" dirty="0">
                <a:solidFill>
                  <a:schemeClr val="tx1">
                    <a:lumMod val="50000"/>
                    <a:lumOff val="50000"/>
                  </a:schemeClr>
                </a:solidFill>
              </a:rPr>
              <a:t>, 2005; </a:t>
            </a:r>
            <a:r>
              <a:rPr lang="en-US" sz="1600" b="1" dirty="0" err="1">
                <a:solidFill>
                  <a:schemeClr val="tx1">
                    <a:lumMod val="50000"/>
                    <a:lumOff val="50000"/>
                  </a:schemeClr>
                </a:solidFill>
              </a:rPr>
              <a:t>Cosley</a:t>
            </a:r>
            <a:r>
              <a:rPr lang="en-US" sz="1600" b="1" dirty="0">
                <a:solidFill>
                  <a:schemeClr val="tx1">
                    <a:lumMod val="50000"/>
                    <a:lumOff val="50000"/>
                  </a:schemeClr>
                </a:solidFill>
              </a:rPr>
              <a:t> et al., 2010)</a:t>
            </a:r>
          </a:p>
          <a:p>
            <a:pPr marL="341313" indent="-341313">
              <a:lnSpc>
                <a:spcPct val="100000"/>
              </a:lnSpc>
              <a:spcBef>
                <a:spcPts val="0"/>
              </a:spcBef>
              <a:buClr>
                <a:schemeClr val="tx1">
                  <a:lumMod val="50000"/>
                  <a:lumOff val="50000"/>
                </a:schemeClr>
              </a:buClr>
              <a:buSzPct val="80000"/>
            </a:pPr>
            <a:r>
              <a:rPr lang="en-US" sz="2200" dirty="0">
                <a:solidFill>
                  <a:schemeClr val="tx1">
                    <a:lumMod val="50000"/>
                    <a:lumOff val="50000"/>
                  </a:schemeClr>
                </a:solidFill>
              </a:rPr>
              <a:t>Satisfaction with providing compassionate care can also offer protection against stress and burnout, an acknowledged risk factor for health and social care professionals, and help build emotional resilience </a:t>
            </a:r>
            <a:r>
              <a:rPr lang="en-US" sz="1600" dirty="0">
                <a:solidFill>
                  <a:schemeClr val="tx1">
                    <a:lumMod val="50000"/>
                    <a:lumOff val="50000"/>
                  </a:schemeClr>
                </a:solidFill>
              </a:rPr>
              <a:t>(</a:t>
            </a:r>
            <a:r>
              <a:rPr lang="en-US" sz="1600" dirty="0" err="1">
                <a:solidFill>
                  <a:schemeClr val="tx1">
                    <a:lumMod val="50000"/>
                    <a:lumOff val="50000"/>
                  </a:schemeClr>
                </a:solidFill>
              </a:rPr>
              <a:t>Kinman</a:t>
            </a:r>
            <a:r>
              <a:rPr lang="en-US" sz="1600" dirty="0">
                <a:solidFill>
                  <a:schemeClr val="tx1">
                    <a:lumMod val="50000"/>
                    <a:lumOff val="50000"/>
                  </a:schemeClr>
                </a:solidFill>
              </a:rPr>
              <a:t> &amp; Grant, 2016)</a:t>
            </a:r>
          </a:p>
        </p:txBody>
      </p:sp>
      <p:sp>
        <p:nvSpPr>
          <p:cNvPr id="4" name="Slide Number Placeholder 3">
            <a:extLst>
              <a:ext uri="{FF2B5EF4-FFF2-40B4-BE49-F238E27FC236}">
                <a16:creationId xmlns:a16="http://schemas.microsoft.com/office/drawing/2014/main" id="{579BB35B-E813-F2AE-E30D-4AFC3D1F02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86360-FF34-7B48-AD05-62F8407C4C7E}"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122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7698" y="0"/>
            <a:ext cx="11314302" cy="6049556"/>
          </a:xfrm>
        </p:spPr>
        <p:txBody>
          <a:bodyPr>
            <a:normAutofit/>
          </a:bodyPr>
          <a:lstStyle/>
          <a:p>
            <a:pPr>
              <a:lnSpc>
                <a:spcPct val="100000"/>
              </a:lnSpc>
            </a:pPr>
            <a:r>
              <a:rPr lang="en-US" sz="4000" b="1" dirty="0">
                <a:solidFill>
                  <a:schemeClr val="tx1">
                    <a:lumMod val="50000"/>
                    <a:lumOff val="50000"/>
                  </a:schemeClr>
                </a:solidFill>
              </a:rPr>
              <a:t>Clinician wellness serves as a protective factor against vicarious trauma for clinicians working with traumatized clients    </a:t>
            </a:r>
            <a:br>
              <a:rPr lang="en-US" b="1" dirty="0">
                <a:solidFill>
                  <a:schemeClr val="tx1">
                    <a:lumMod val="50000"/>
                    <a:lumOff val="50000"/>
                  </a:schemeClr>
                </a:solidFill>
              </a:rPr>
            </a:br>
            <a:br>
              <a:rPr lang="en-US" b="1" dirty="0">
                <a:solidFill>
                  <a:schemeClr val="tx1">
                    <a:lumMod val="50000"/>
                    <a:lumOff val="50000"/>
                  </a:schemeClr>
                </a:solidFill>
              </a:rPr>
            </a:br>
            <a:br>
              <a:rPr lang="en-US" b="1" dirty="0">
                <a:solidFill>
                  <a:schemeClr val="tx1">
                    <a:lumMod val="50000"/>
                    <a:lumOff val="50000"/>
                  </a:schemeClr>
                </a:solidFill>
              </a:rPr>
            </a:br>
            <a:br>
              <a:rPr lang="en-US" b="1" dirty="0">
                <a:solidFill>
                  <a:schemeClr val="tx1">
                    <a:lumMod val="50000"/>
                    <a:lumOff val="50000"/>
                  </a:schemeClr>
                </a:solidFill>
              </a:rPr>
            </a:br>
            <a:br>
              <a:rPr lang="en-US" b="1" dirty="0">
                <a:solidFill>
                  <a:schemeClr val="tx1">
                    <a:lumMod val="50000"/>
                    <a:lumOff val="50000"/>
                  </a:schemeClr>
                </a:solidFill>
              </a:rPr>
            </a:br>
            <a:br>
              <a:rPr lang="en-US" b="1" dirty="0">
                <a:solidFill>
                  <a:schemeClr val="tx1">
                    <a:lumMod val="50000"/>
                    <a:lumOff val="50000"/>
                  </a:schemeClr>
                </a:solidFill>
              </a:rPr>
            </a:br>
            <a:br>
              <a:rPr lang="en-US" sz="1600" b="1" dirty="0">
                <a:solidFill>
                  <a:schemeClr val="tx1">
                    <a:lumMod val="50000"/>
                    <a:lumOff val="50000"/>
                  </a:schemeClr>
                </a:solidFill>
              </a:rPr>
            </a:br>
            <a:br>
              <a:rPr lang="en-US" sz="1600" b="1" dirty="0">
                <a:solidFill>
                  <a:schemeClr val="tx1">
                    <a:lumMod val="50000"/>
                    <a:lumOff val="50000"/>
                  </a:schemeClr>
                </a:solidFill>
              </a:rPr>
            </a:br>
            <a:r>
              <a:rPr lang="en-US" sz="1600" b="1" dirty="0">
                <a:solidFill>
                  <a:schemeClr val="tx1">
                    <a:lumMod val="50000"/>
                    <a:lumOff val="50000"/>
                  </a:schemeClr>
                </a:solidFill>
              </a:rPr>
              <a:t>										 </a:t>
            </a:r>
            <a:r>
              <a:rPr lang="en-US" sz="1400" b="1" dirty="0">
                <a:solidFill>
                  <a:schemeClr val="tx1">
                    <a:lumMod val="50000"/>
                    <a:lumOff val="50000"/>
                  </a:schemeClr>
                </a:solidFill>
              </a:rPr>
              <a:t>Foreman, 2018</a:t>
            </a:r>
            <a:endParaRPr lang="en-US" sz="1400" dirty="0">
              <a:solidFill>
                <a:schemeClr val="tx1">
                  <a:lumMod val="50000"/>
                  <a:lumOff val="50000"/>
                </a:schemeClr>
              </a:solidFill>
            </a:endParaRPr>
          </a:p>
        </p:txBody>
      </p:sp>
      <p:pic>
        <p:nvPicPr>
          <p:cNvPr id="6" name="Content Placeholder 5" descr="series of images representing spiritual activities, sleep, nutrition, exercise, and social support">
            <a:extLst>
              <a:ext uri="{FF2B5EF4-FFF2-40B4-BE49-F238E27FC236}">
                <a16:creationId xmlns:a16="http://schemas.microsoft.com/office/drawing/2014/main" id="{2DA0F7A6-6B06-4476-910E-0888B35A62A2}"/>
              </a:ext>
            </a:extLst>
          </p:cNvPr>
          <p:cNvPicPr>
            <a:picLocks noGrp="1" noChangeAspect="1"/>
          </p:cNvPicPr>
          <p:nvPr>
            <p:ph idx="1"/>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220671" y="2902058"/>
            <a:ext cx="8360798" cy="2273093"/>
          </a:xfrm>
        </p:spPr>
      </p:pic>
      <p:sp>
        <p:nvSpPr>
          <p:cNvPr id="2" name="Slide Number Placeholder 1">
            <a:extLst>
              <a:ext uri="{FF2B5EF4-FFF2-40B4-BE49-F238E27FC236}">
                <a16:creationId xmlns:a16="http://schemas.microsoft.com/office/drawing/2014/main" id="{75F3E1C4-362E-F57D-1D68-B5B0A3D681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86360-FF34-7B48-AD05-62F8407C4C7E}"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0901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693" y="40802"/>
            <a:ext cx="2801877" cy="822198"/>
          </a:xfrm>
        </p:spPr>
        <p:txBody>
          <a:bodyPr>
            <a:normAutofit/>
          </a:bodyPr>
          <a:lstStyle/>
          <a:p>
            <a:r>
              <a:rPr lang="en-US" sz="4000" b="1" dirty="0">
                <a:solidFill>
                  <a:schemeClr val="tx1">
                    <a:lumMod val="50000"/>
                    <a:lumOff val="50000"/>
                  </a:schemeClr>
                </a:solidFill>
              </a:rPr>
              <a:t>Wellness</a:t>
            </a:r>
            <a:r>
              <a:rPr lang="en-US" sz="4000" dirty="0">
                <a:solidFill>
                  <a:schemeClr val="tx1">
                    <a:lumMod val="75000"/>
                    <a:lumOff val="25000"/>
                  </a:schemeClr>
                </a:solidFill>
                <a:latin typeface="+mn-lt"/>
              </a:rPr>
              <a:t> </a:t>
            </a:r>
          </a:p>
        </p:txBody>
      </p:sp>
      <p:sp>
        <p:nvSpPr>
          <p:cNvPr id="3" name="Content Placeholder 2"/>
          <p:cNvSpPr>
            <a:spLocks noGrp="1"/>
          </p:cNvSpPr>
          <p:nvPr>
            <p:ph sz="half" idx="1"/>
          </p:nvPr>
        </p:nvSpPr>
        <p:spPr>
          <a:xfrm>
            <a:off x="1150642" y="2424620"/>
            <a:ext cx="11041358" cy="4732638"/>
          </a:xfrm>
        </p:spPr>
        <p:txBody>
          <a:bodyPr>
            <a:noAutofit/>
          </a:bodyPr>
          <a:lstStyle/>
          <a:p>
            <a:pPr marL="354013" indent="-354013">
              <a:lnSpc>
                <a:spcPct val="100000"/>
              </a:lnSpc>
              <a:spcBef>
                <a:spcPts val="0"/>
              </a:spcBef>
              <a:spcAft>
                <a:spcPts val="1200"/>
              </a:spcAft>
              <a:buClr>
                <a:schemeClr val="tx1">
                  <a:lumMod val="50000"/>
                  <a:lumOff val="50000"/>
                </a:schemeClr>
              </a:buClr>
              <a:buSzPct val="80000"/>
            </a:pPr>
            <a:r>
              <a:rPr lang="en-US" sz="2600" dirty="0">
                <a:solidFill>
                  <a:schemeClr val="tx1">
                    <a:lumMod val="50000"/>
                    <a:lumOff val="50000"/>
                  </a:schemeClr>
                </a:solidFill>
              </a:rPr>
              <a:t>Wellness and wellbeing are the foundation of the therapy profession… pursuit of wellness for the client and pursuit of wellness for the clinician </a:t>
            </a:r>
            <a:r>
              <a:rPr lang="en-US" sz="1400" b="1" dirty="0">
                <a:solidFill>
                  <a:schemeClr val="tx1">
                    <a:lumMod val="50000"/>
                    <a:lumOff val="50000"/>
                  </a:schemeClr>
                </a:solidFill>
              </a:rPr>
              <a:t>(Cuellar et al., 2019)</a:t>
            </a:r>
            <a:endParaRPr lang="en-US" sz="2000" b="1" dirty="0">
              <a:solidFill>
                <a:schemeClr val="tx1">
                  <a:lumMod val="50000"/>
                  <a:lumOff val="50000"/>
                </a:schemeClr>
              </a:solidFill>
            </a:endParaRPr>
          </a:p>
          <a:p>
            <a:pPr marL="354013" indent="-354013">
              <a:lnSpc>
                <a:spcPct val="100000"/>
              </a:lnSpc>
              <a:spcBef>
                <a:spcPts val="0"/>
              </a:spcBef>
              <a:spcAft>
                <a:spcPts val="1200"/>
              </a:spcAft>
              <a:buClr>
                <a:schemeClr val="tx1">
                  <a:lumMod val="50000"/>
                  <a:lumOff val="50000"/>
                </a:schemeClr>
              </a:buClr>
              <a:buSzPct val="80000"/>
            </a:pPr>
            <a:r>
              <a:rPr lang="en-US" sz="2600" dirty="0">
                <a:solidFill>
                  <a:schemeClr val="tx1">
                    <a:lumMod val="50000"/>
                    <a:lumOff val="50000"/>
                  </a:schemeClr>
                </a:solidFill>
              </a:rPr>
              <a:t>Pursuing wellness can be difficult for clinicians, especially with the depth of traumatic stories shared with them </a:t>
            </a:r>
            <a:r>
              <a:rPr lang="en-US" sz="1400" b="1" dirty="0">
                <a:solidFill>
                  <a:schemeClr val="tx1">
                    <a:lumMod val="50000"/>
                    <a:lumOff val="50000"/>
                  </a:schemeClr>
                </a:solidFill>
              </a:rPr>
              <a:t>(Craig &amp; Sprang, 2010; McKim &amp; Smith-Adcock, 2014)</a:t>
            </a:r>
          </a:p>
          <a:p>
            <a:pPr marL="354013" indent="-354013">
              <a:lnSpc>
                <a:spcPct val="100000"/>
              </a:lnSpc>
              <a:spcBef>
                <a:spcPts val="0"/>
              </a:spcBef>
              <a:spcAft>
                <a:spcPts val="1200"/>
              </a:spcAft>
              <a:buClr>
                <a:schemeClr val="tx1">
                  <a:lumMod val="50000"/>
                  <a:lumOff val="50000"/>
                </a:schemeClr>
              </a:buClr>
              <a:buSzPct val="80000"/>
            </a:pPr>
            <a:r>
              <a:rPr lang="en-US" sz="2600" dirty="0">
                <a:solidFill>
                  <a:schemeClr val="tx1">
                    <a:lumMod val="50000"/>
                    <a:lumOff val="50000"/>
                  </a:schemeClr>
                </a:solidFill>
              </a:rPr>
              <a:t>Clinicians that are consistently exposed to client trauma experiences may be impaired and unable to care for clients, as well as being at an increased risk for vicarious trauma </a:t>
            </a:r>
            <a:r>
              <a:rPr lang="en-US" sz="1400" b="1" dirty="0">
                <a:solidFill>
                  <a:schemeClr val="tx1">
                    <a:lumMod val="50000"/>
                    <a:lumOff val="50000"/>
                  </a:schemeClr>
                </a:solidFill>
              </a:rPr>
              <a:t>(Sadler-Gerhardt &amp; Stevenson, 2012)</a:t>
            </a:r>
            <a:endParaRPr lang="en-US" sz="2000" b="1" dirty="0">
              <a:solidFill>
                <a:schemeClr val="tx1">
                  <a:lumMod val="50000"/>
                  <a:lumOff val="50000"/>
                </a:schemeClr>
              </a:solidFill>
            </a:endParaRPr>
          </a:p>
        </p:txBody>
      </p:sp>
      <p:pic>
        <p:nvPicPr>
          <p:cNvPr id="7" name="Content Placeholder 6" descr="series of images representing spiritual activities, sleep, nutrition, exercise, and social support">
            <a:extLst>
              <a:ext uri="{FF2B5EF4-FFF2-40B4-BE49-F238E27FC236}">
                <a16:creationId xmlns:a16="http://schemas.microsoft.com/office/drawing/2014/main" id="{4BCE12BE-FC44-FF47-BD7B-2580C875EE4B}"/>
              </a:ext>
            </a:extLst>
          </p:cNvPr>
          <p:cNvPicPr>
            <a:picLocks noGrp="1" noChangeAspect="1"/>
          </p:cNvPicPr>
          <p:nvPr>
            <p:ph sz="half" idx="2"/>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654941" y="822198"/>
            <a:ext cx="5181600" cy="1408043"/>
          </a:xfrm>
        </p:spPr>
      </p:pic>
      <p:sp>
        <p:nvSpPr>
          <p:cNvPr id="4" name="Slide Number Placeholder 3">
            <a:extLst>
              <a:ext uri="{FF2B5EF4-FFF2-40B4-BE49-F238E27FC236}">
                <a16:creationId xmlns:a16="http://schemas.microsoft.com/office/drawing/2014/main" id="{8E0519DD-3CCB-A3BE-C61B-651DDF670E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86360-FF34-7B48-AD05-62F8407C4C7E}"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132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408" y="0"/>
            <a:ext cx="4578992" cy="959663"/>
          </a:xfrm>
        </p:spPr>
        <p:txBody>
          <a:bodyPr>
            <a:noAutofit/>
          </a:bodyPr>
          <a:lstStyle/>
          <a:p>
            <a:r>
              <a:rPr lang="en-US" sz="4000" dirty="0">
                <a:solidFill>
                  <a:schemeClr val="tx1">
                    <a:lumMod val="50000"/>
                    <a:lumOff val="50000"/>
                  </a:schemeClr>
                </a:solidFill>
                <a:latin typeface="Arial"/>
                <a:cs typeface="Arial"/>
              </a:rPr>
              <a:t>Self-Care</a:t>
            </a:r>
            <a:r>
              <a:rPr lang="en-US" sz="4000" b="1" dirty="0">
                <a:solidFill>
                  <a:schemeClr val="tx1">
                    <a:lumMod val="50000"/>
                    <a:lumOff val="50000"/>
                  </a:schemeClr>
                </a:solidFill>
                <a:latin typeface="Arial"/>
                <a:cs typeface="Arial"/>
              </a:rPr>
              <a:t> Plans</a:t>
            </a:r>
          </a:p>
        </p:txBody>
      </p:sp>
      <p:sp>
        <p:nvSpPr>
          <p:cNvPr id="3" name="Content Placeholder 2"/>
          <p:cNvSpPr>
            <a:spLocks noGrp="1"/>
          </p:cNvSpPr>
          <p:nvPr>
            <p:ph sz="half" idx="1"/>
          </p:nvPr>
        </p:nvSpPr>
        <p:spPr>
          <a:xfrm>
            <a:off x="1368698" y="773279"/>
            <a:ext cx="10352248" cy="5311441"/>
          </a:xfrm>
        </p:spPr>
        <p:txBody>
          <a:bodyPr>
            <a:normAutofit lnSpcReduction="10000"/>
          </a:bodyPr>
          <a:lstStyle/>
          <a:p>
            <a:pPr marL="0" indent="0">
              <a:lnSpc>
                <a:spcPct val="100000"/>
              </a:lnSpc>
              <a:spcBef>
                <a:spcPts val="0"/>
              </a:spcBef>
              <a:buClr>
                <a:schemeClr val="tx1">
                  <a:lumMod val="50000"/>
                  <a:lumOff val="50000"/>
                </a:schemeClr>
              </a:buClr>
              <a:buSzPct val="80000"/>
              <a:buNone/>
            </a:pPr>
            <a:r>
              <a:rPr lang="en-US" sz="2600" dirty="0">
                <a:solidFill>
                  <a:schemeClr val="tx1">
                    <a:lumMod val="50000"/>
                    <a:lumOff val="50000"/>
                  </a:schemeClr>
                </a:solidFill>
              </a:rPr>
              <a:t>Self-care behaviors that are part of a plan may be more sustainable.</a:t>
            </a:r>
          </a:p>
          <a:p>
            <a:pPr marL="0" indent="0">
              <a:lnSpc>
                <a:spcPct val="100000"/>
              </a:lnSpc>
              <a:spcBef>
                <a:spcPts val="0"/>
              </a:spcBef>
              <a:buClr>
                <a:schemeClr val="tx1">
                  <a:lumMod val="50000"/>
                  <a:lumOff val="50000"/>
                </a:schemeClr>
              </a:buClr>
              <a:buSzPct val="80000"/>
              <a:buNone/>
            </a:pPr>
            <a:endParaRPr lang="en-US" sz="2600" dirty="0">
              <a:solidFill>
                <a:schemeClr val="tx1">
                  <a:lumMod val="50000"/>
                  <a:lumOff val="50000"/>
                </a:schemeClr>
              </a:solidFill>
            </a:endParaRPr>
          </a:p>
          <a:p>
            <a:pPr marL="0" indent="0">
              <a:lnSpc>
                <a:spcPct val="100000"/>
              </a:lnSpc>
              <a:spcBef>
                <a:spcPts val="0"/>
              </a:spcBef>
              <a:buClr>
                <a:schemeClr val="tx1">
                  <a:lumMod val="50000"/>
                  <a:lumOff val="50000"/>
                </a:schemeClr>
              </a:buClr>
              <a:buSzPct val="80000"/>
              <a:buNone/>
            </a:pPr>
            <a:r>
              <a:rPr lang="en-US" sz="2400" dirty="0">
                <a:solidFill>
                  <a:schemeClr val="tx1">
                    <a:lumMod val="50000"/>
                    <a:lumOff val="50000"/>
                  </a:schemeClr>
                </a:solidFill>
              </a:rPr>
              <a:t>Development of a self-care plan is important and needs to include active coping strategies: </a:t>
            </a:r>
          </a:p>
          <a:p>
            <a:pPr lvl="1" indent="-223838">
              <a:lnSpc>
                <a:spcPct val="100000"/>
              </a:lnSpc>
              <a:spcBef>
                <a:spcPts val="0"/>
              </a:spcBef>
              <a:buClr>
                <a:schemeClr val="tx1">
                  <a:lumMod val="50000"/>
                  <a:lumOff val="50000"/>
                </a:schemeClr>
              </a:buClr>
              <a:buSzPct val="80000"/>
            </a:pPr>
            <a:r>
              <a:rPr lang="en-US" sz="2200" dirty="0">
                <a:solidFill>
                  <a:schemeClr val="tx1">
                    <a:lumMod val="50000"/>
                    <a:lumOff val="50000"/>
                  </a:schemeClr>
                </a:solidFill>
              </a:rPr>
              <a:t>physical health (exercise, proper nutrition, adequate sleep) </a:t>
            </a:r>
          </a:p>
          <a:p>
            <a:pPr lvl="1">
              <a:lnSpc>
                <a:spcPct val="100000"/>
              </a:lnSpc>
              <a:spcBef>
                <a:spcPts val="0"/>
              </a:spcBef>
              <a:buClr>
                <a:schemeClr val="tx1">
                  <a:lumMod val="50000"/>
                  <a:lumOff val="50000"/>
                </a:schemeClr>
              </a:buClr>
              <a:buSzPct val="80000"/>
            </a:pPr>
            <a:r>
              <a:rPr lang="en-US" sz="2200" dirty="0">
                <a:solidFill>
                  <a:schemeClr val="tx1">
                    <a:lumMod val="50000"/>
                    <a:lumOff val="50000"/>
                  </a:schemeClr>
                </a:solidFill>
              </a:rPr>
              <a:t>emotional well-being (creative endeavors such as art or cooking, spiritual activities such as meditation or church</a:t>
            </a:r>
          </a:p>
          <a:p>
            <a:pPr lvl="1">
              <a:lnSpc>
                <a:spcPct val="100000"/>
              </a:lnSpc>
              <a:spcBef>
                <a:spcPts val="0"/>
              </a:spcBef>
              <a:buClr>
                <a:schemeClr val="tx1">
                  <a:lumMod val="50000"/>
                  <a:lumOff val="50000"/>
                </a:schemeClr>
              </a:buClr>
              <a:buSzPct val="80000"/>
            </a:pPr>
            <a:r>
              <a:rPr lang="en-US" sz="2200" dirty="0">
                <a:solidFill>
                  <a:schemeClr val="tx1">
                    <a:lumMod val="50000"/>
                    <a:lumOff val="50000"/>
                  </a:schemeClr>
                </a:solidFill>
              </a:rPr>
              <a:t>seeking the social support of family and friends)  </a:t>
            </a:r>
          </a:p>
          <a:p>
            <a:pPr lvl="1">
              <a:lnSpc>
                <a:spcPct val="100000"/>
              </a:lnSpc>
              <a:spcBef>
                <a:spcPts val="0"/>
              </a:spcBef>
              <a:buClr>
                <a:schemeClr val="tx1">
                  <a:lumMod val="50000"/>
                  <a:lumOff val="50000"/>
                </a:schemeClr>
              </a:buClr>
              <a:buSzPct val="80000"/>
            </a:pPr>
            <a:r>
              <a:rPr lang="en-US" sz="2200" dirty="0">
                <a:solidFill>
                  <a:schemeClr val="tx1">
                    <a:lumMod val="50000"/>
                    <a:lumOff val="50000"/>
                  </a:schemeClr>
                </a:solidFill>
              </a:rPr>
              <a:t>Are likely to provide the greatest benefit </a:t>
            </a:r>
            <a:r>
              <a:rPr lang="en-US" sz="1600" dirty="0">
                <a:solidFill>
                  <a:schemeClr val="tx1">
                    <a:lumMod val="50000"/>
                    <a:lumOff val="50000"/>
                  </a:schemeClr>
                </a:solidFill>
              </a:rPr>
              <a:t>(see Newell &amp; MacNeil, 2010)</a:t>
            </a:r>
          </a:p>
          <a:p>
            <a:pPr marL="290513" indent="-290513">
              <a:lnSpc>
                <a:spcPct val="100000"/>
              </a:lnSpc>
              <a:spcBef>
                <a:spcPts val="0"/>
              </a:spcBef>
              <a:buClr>
                <a:schemeClr val="tx1">
                  <a:lumMod val="50000"/>
                  <a:lumOff val="50000"/>
                </a:schemeClr>
              </a:buClr>
              <a:buSzPct val="80000"/>
            </a:pPr>
            <a:endParaRPr lang="en-US" sz="2200" dirty="0">
              <a:solidFill>
                <a:schemeClr val="tx1">
                  <a:lumMod val="50000"/>
                  <a:lumOff val="50000"/>
                </a:schemeClr>
              </a:solidFill>
            </a:endParaRPr>
          </a:p>
          <a:p>
            <a:pPr marL="0" indent="0">
              <a:lnSpc>
                <a:spcPct val="100000"/>
              </a:lnSpc>
              <a:spcBef>
                <a:spcPts val="0"/>
              </a:spcBef>
              <a:buClr>
                <a:schemeClr val="tx1">
                  <a:lumMod val="50000"/>
                  <a:lumOff val="50000"/>
                </a:schemeClr>
              </a:buClr>
              <a:buSzPct val="80000"/>
              <a:buNone/>
            </a:pPr>
            <a:r>
              <a:rPr lang="en-US" sz="2400" dirty="0">
                <a:solidFill>
                  <a:schemeClr val="tx1">
                    <a:lumMod val="50000"/>
                    <a:lumOff val="50000"/>
                  </a:schemeClr>
                </a:solidFill>
              </a:rPr>
              <a:t>3 coping strategies found to have helped social workers manage compassion fatigue: </a:t>
            </a:r>
          </a:p>
          <a:p>
            <a:pPr lvl="1">
              <a:lnSpc>
                <a:spcPct val="100000"/>
              </a:lnSpc>
              <a:spcBef>
                <a:spcPts val="0"/>
              </a:spcBef>
              <a:buClr>
                <a:schemeClr val="tx1">
                  <a:lumMod val="50000"/>
                  <a:lumOff val="50000"/>
                </a:schemeClr>
              </a:buClr>
              <a:buSzPct val="80000"/>
            </a:pPr>
            <a:r>
              <a:rPr lang="en-US" sz="2200" dirty="0">
                <a:solidFill>
                  <a:schemeClr val="tx1">
                    <a:lumMod val="50000"/>
                    <a:lumOff val="50000"/>
                  </a:schemeClr>
                </a:solidFill>
              </a:rPr>
              <a:t>Have a clear self-care plan</a:t>
            </a:r>
          </a:p>
          <a:p>
            <a:pPr lvl="1">
              <a:lnSpc>
                <a:spcPct val="100000"/>
              </a:lnSpc>
              <a:spcBef>
                <a:spcPts val="0"/>
              </a:spcBef>
              <a:buClr>
                <a:schemeClr val="tx1">
                  <a:lumMod val="50000"/>
                  <a:lumOff val="50000"/>
                </a:schemeClr>
              </a:buClr>
              <a:buSzPct val="80000"/>
            </a:pPr>
            <a:r>
              <a:rPr lang="en-US" sz="2200" dirty="0">
                <a:solidFill>
                  <a:schemeClr val="tx1">
                    <a:lumMod val="50000"/>
                    <a:lumOff val="50000"/>
                  </a:schemeClr>
                </a:solidFill>
              </a:rPr>
              <a:t>Participate in activities or hobbies that restore energy</a:t>
            </a:r>
          </a:p>
          <a:p>
            <a:pPr lvl="1">
              <a:lnSpc>
                <a:spcPct val="100000"/>
              </a:lnSpc>
              <a:spcBef>
                <a:spcPts val="0"/>
              </a:spcBef>
              <a:buClr>
                <a:schemeClr val="tx1">
                  <a:lumMod val="50000"/>
                  <a:lumOff val="50000"/>
                </a:schemeClr>
              </a:buClr>
              <a:buSzPct val="80000"/>
            </a:pPr>
            <a:r>
              <a:rPr lang="en-US" sz="2200" dirty="0">
                <a:solidFill>
                  <a:schemeClr val="tx1">
                    <a:lumMod val="50000"/>
                    <a:lumOff val="50000"/>
                  </a:schemeClr>
                </a:solidFill>
              </a:rPr>
              <a:t>Have a work-to-home transition plan that is part of the plan </a:t>
            </a:r>
            <a:r>
              <a:rPr lang="en-US" sz="1600" dirty="0">
                <a:solidFill>
                  <a:schemeClr val="tx1">
                    <a:lumMod val="50000"/>
                    <a:lumOff val="50000"/>
                  </a:schemeClr>
                </a:solidFill>
              </a:rPr>
              <a:t>(Rienks, 2020)</a:t>
            </a:r>
          </a:p>
        </p:txBody>
      </p:sp>
      <p:pic>
        <p:nvPicPr>
          <p:cNvPr id="9" name="Content Placeholder 7" descr="clip art person with a heart - self-care">
            <a:extLst>
              <a:ext uri="{FF2B5EF4-FFF2-40B4-BE49-F238E27FC236}">
                <a16:creationId xmlns:a16="http://schemas.microsoft.com/office/drawing/2014/main" id="{077757C5-46A2-224F-94F6-E5F240500052}"/>
              </a:ext>
            </a:extLst>
          </p:cNvPr>
          <p:cNvPicPr>
            <a:picLocks noChangeAspect="1"/>
          </p:cNvPicPr>
          <p:nvPr/>
        </p:nvPicPr>
        <p:blipFill rotWithShape="1">
          <a:blip r:embed="rId3">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14710" r="16985"/>
          <a:stretch/>
        </p:blipFill>
        <p:spPr>
          <a:xfrm>
            <a:off x="10763049" y="299454"/>
            <a:ext cx="1214458" cy="1778001"/>
          </a:xfrm>
          <a:prstGeom prst="rect">
            <a:avLst/>
          </a:prstGeom>
        </p:spPr>
      </p:pic>
      <p:sp>
        <p:nvSpPr>
          <p:cNvPr id="4" name="Slide Number Placeholder 3">
            <a:extLst>
              <a:ext uri="{FF2B5EF4-FFF2-40B4-BE49-F238E27FC236}">
                <a16:creationId xmlns:a16="http://schemas.microsoft.com/office/drawing/2014/main" id="{BBD83289-5521-B610-CD4C-5C55C6260A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86360-FF34-7B48-AD05-62F8407C4C7E}"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388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811" y="49876"/>
            <a:ext cx="10188742" cy="980902"/>
          </a:xfrm>
        </p:spPr>
        <p:txBody>
          <a:bodyPr>
            <a:normAutofit fontScale="90000"/>
          </a:bodyPr>
          <a:lstStyle/>
          <a:p>
            <a:pPr>
              <a:lnSpc>
                <a:spcPct val="100000"/>
              </a:lnSpc>
            </a:pPr>
            <a:r>
              <a:rPr lang="en-US" b="1" dirty="0">
                <a:solidFill>
                  <a:schemeClr val="tx1">
                    <a:lumMod val="50000"/>
                    <a:lumOff val="50000"/>
                  </a:schemeClr>
                </a:solidFill>
              </a:rPr>
              <a:t>Mindfulness and Mindfulness Training… </a:t>
            </a:r>
            <a:br>
              <a:rPr lang="en-US" sz="3600" b="1" dirty="0">
                <a:solidFill>
                  <a:schemeClr val="tx1">
                    <a:lumMod val="50000"/>
                    <a:lumOff val="50000"/>
                  </a:schemeClr>
                </a:solidFill>
              </a:rPr>
            </a:br>
            <a:r>
              <a:rPr lang="en-US" sz="2400" b="1" dirty="0">
                <a:solidFill>
                  <a:schemeClr val="tx1">
                    <a:lumMod val="50000"/>
                    <a:lumOff val="50000"/>
                  </a:schemeClr>
                </a:solidFill>
              </a:rPr>
              <a:t>from and article by Martin-Cuellar et al., 2018, pp 359-360</a:t>
            </a:r>
            <a:endParaRPr lang="en-US" b="1" dirty="0">
              <a:solidFill>
                <a:schemeClr val="tx1">
                  <a:lumMod val="50000"/>
                  <a:lumOff val="50000"/>
                </a:schemeClr>
              </a:solidFill>
            </a:endParaRPr>
          </a:p>
        </p:txBody>
      </p:sp>
      <p:sp>
        <p:nvSpPr>
          <p:cNvPr id="3" name="Content Placeholder 2"/>
          <p:cNvSpPr>
            <a:spLocks noGrp="1"/>
          </p:cNvSpPr>
          <p:nvPr>
            <p:ph idx="1"/>
          </p:nvPr>
        </p:nvSpPr>
        <p:spPr>
          <a:xfrm>
            <a:off x="1000189" y="1100380"/>
            <a:ext cx="10866347" cy="5207430"/>
          </a:xfrm>
        </p:spPr>
        <p:txBody>
          <a:bodyPr>
            <a:normAutofit/>
          </a:bodyPr>
          <a:lstStyle/>
          <a:p>
            <a:pPr marL="0" indent="0">
              <a:lnSpc>
                <a:spcPct val="100000"/>
              </a:lnSpc>
              <a:spcBef>
                <a:spcPts val="0"/>
              </a:spcBef>
              <a:spcAft>
                <a:spcPts val="1200"/>
              </a:spcAft>
              <a:buClr>
                <a:schemeClr val="tx1">
                  <a:lumMod val="50000"/>
                  <a:lumOff val="50000"/>
                </a:schemeClr>
              </a:buClr>
              <a:buNone/>
            </a:pPr>
            <a:r>
              <a:rPr lang="en-US" dirty="0">
                <a:solidFill>
                  <a:schemeClr val="accent2"/>
                </a:solidFill>
              </a:rPr>
              <a:t>Mindfulness—</a:t>
            </a:r>
            <a:r>
              <a:rPr lang="en-US" dirty="0">
                <a:solidFill>
                  <a:schemeClr val="tx1">
                    <a:lumMod val="50000"/>
                    <a:lumOff val="50000"/>
                  </a:schemeClr>
                </a:solidFill>
              </a:rPr>
              <a:t>‘state of being present through attention and awareness without judgment or other common filters’ </a:t>
            </a:r>
            <a:r>
              <a:rPr lang="en-US" sz="1400" b="1" dirty="0">
                <a:solidFill>
                  <a:schemeClr val="tx1">
                    <a:lumMod val="50000"/>
                    <a:lumOff val="50000"/>
                  </a:schemeClr>
                </a:solidFill>
              </a:rPr>
              <a:t>(Martin-Cuellar et al., 2018)</a:t>
            </a:r>
          </a:p>
          <a:p>
            <a:pPr marL="0" indent="0">
              <a:lnSpc>
                <a:spcPct val="100000"/>
              </a:lnSpc>
              <a:spcBef>
                <a:spcPts val="0"/>
              </a:spcBef>
              <a:spcAft>
                <a:spcPts val="1200"/>
              </a:spcAft>
              <a:buClr>
                <a:schemeClr val="tx1">
                  <a:lumMod val="50000"/>
                  <a:lumOff val="50000"/>
                </a:schemeClr>
              </a:buClr>
              <a:buNone/>
            </a:pPr>
            <a:endParaRPr lang="en-US" sz="1400" b="1" dirty="0">
              <a:solidFill>
                <a:schemeClr val="tx1">
                  <a:lumMod val="50000"/>
                  <a:lumOff val="50000"/>
                </a:schemeClr>
              </a:solidFill>
            </a:endParaRPr>
          </a:p>
          <a:p>
            <a:pPr marL="0" indent="0">
              <a:lnSpc>
                <a:spcPct val="100000"/>
              </a:lnSpc>
              <a:spcBef>
                <a:spcPts val="0"/>
              </a:spcBef>
              <a:spcAft>
                <a:spcPts val="600"/>
              </a:spcAft>
              <a:buClr>
                <a:schemeClr val="tx1">
                  <a:lumMod val="50000"/>
                  <a:lumOff val="50000"/>
                </a:schemeClr>
              </a:buClr>
              <a:buNone/>
            </a:pPr>
            <a:r>
              <a:rPr lang="en-US" dirty="0">
                <a:solidFill>
                  <a:schemeClr val="accent2"/>
                </a:solidFill>
              </a:rPr>
              <a:t>Mindfulness Training </a:t>
            </a:r>
            <a:r>
              <a:rPr lang="en-US" sz="1000" b="1" dirty="0">
                <a:solidFill>
                  <a:schemeClr val="tx1">
                    <a:lumMod val="50000"/>
                    <a:lumOff val="50000"/>
                  </a:schemeClr>
                </a:solidFill>
              </a:rPr>
              <a:t>(page 360)</a:t>
            </a:r>
          </a:p>
          <a:p>
            <a:pPr marL="736600" lvl="2">
              <a:lnSpc>
                <a:spcPct val="100000"/>
              </a:lnSpc>
              <a:spcBef>
                <a:spcPts val="0"/>
              </a:spcBef>
              <a:spcAft>
                <a:spcPts val="600"/>
              </a:spcAft>
              <a:buClr>
                <a:schemeClr val="tx1">
                  <a:lumMod val="50000"/>
                  <a:lumOff val="50000"/>
                </a:schemeClr>
              </a:buClr>
              <a:buSzPct val="80000"/>
            </a:pPr>
            <a:r>
              <a:rPr lang="en-US" sz="2200" dirty="0">
                <a:solidFill>
                  <a:schemeClr val="tx1">
                    <a:lumMod val="50000"/>
                    <a:lumOff val="50000"/>
                  </a:schemeClr>
                </a:solidFill>
              </a:rPr>
              <a:t>‘Reduced clinicians’ experiences of stress, negative affect, rumination, and anxiety’ </a:t>
            </a:r>
            <a:r>
              <a:rPr lang="en-US" sz="1000" b="1" dirty="0">
                <a:solidFill>
                  <a:schemeClr val="tx1">
                    <a:lumMod val="50000"/>
                    <a:lumOff val="50000"/>
                  </a:schemeClr>
                </a:solidFill>
              </a:rPr>
              <a:t>(McGarrigle &amp; Walsh, 2011; </a:t>
            </a:r>
            <a:r>
              <a:rPr lang="en-US" sz="1000" b="1" dirty="0" err="1">
                <a:solidFill>
                  <a:schemeClr val="tx1">
                    <a:lumMod val="50000"/>
                    <a:lumOff val="50000"/>
                  </a:schemeClr>
                </a:solidFill>
              </a:rPr>
              <a:t>Schomaker</a:t>
            </a:r>
            <a:r>
              <a:rPr lang="en-US" sz="1000" b="1" dirty="0">
                <a:solidFill>
                  <a:schemeClr val="tx1">
                    <a:lumMod val="50000"/>
                    <a:lumOff val="50000"/>
                  </a:schemeClr>
                </a:solidFill>
              </a:rPr>
              <a:t> &amp; Ricard, 2015; Shapiro et al., 2007)</a:t>
            </a:r>
            <a:endParaRPr lang="en-US" sz="1400" b="1" dirty="0">
              <a:solidFill>
                <a:schemeClr val="tx1">
                  <a:lumMod val="50000"/>
                  <a:lumOff val="50000"/>
                </a:schemeClr>
              </a:solidFill>
            </a:endParaRPr>
          </a:p>
          <a:p>
            <a:pPr marL="736600" lvl="2">
              <a:lnSpc>
                <a:spcPct val="100000"/>
              </a:lnSpc>
              <a:spcBef>
                <a:spcPts val="0"/>
              </a:spcBef>
              <a:spcAft>
                <a:spcPts val="600"/>
              </a:spcAft>
              <a:buClr>
                <a:schemeClr val="tx1">
                  <a:lumMod val="50000"/>
                  <a:lumOff val="50000"/>
                </a:schemeClr>
              </a:buClr>
              <a:buSzPct val="80000"/>
            </a:pPr>
            <a:r>
              <a:rPr lang="en-US" sz="2200" dirty="0">
                <a:solidFill>
                  <a:schemeClr val="tx1">
                    <a:lumMod val="50000"/>
                    <a:lumOff val="50000"/>
                  </a:schemeClr>
                </a:solidFill>
              </a:rPr>
              <a:t>‘Is linked with a clinician’s ability to know when they need to take time away or engage in “self-care,” which may serve as a buffer to the experience of </a:t>
            </a:r>
            <a:r>
              <a:rPr lang="it-IT" sz="2200" dirty="0" err="1">
                <a:solidFill>
                  <a:schemeClr val="tx1">
                    <a:lumMod val="50000"/>
                    <a:lumOff val="50000"/>
                  </a:schemeClr>
                </a:solidFill>
              </a:rPr>
              <a:t>compassion</a:t>
            </a:r>
            <a:r>
              <a:rPr lang="it-IT" sz="2200" dirty="0">
                <a:solidFill>
                  <a:schemeClr val="tx1">
                    <a:lumMod val="50000"/>
                    <a:lumOff val="50000"/>
                  </a:schemeClr>
                </a:solidFill>
              </a:rPr>
              <a:t> </a:t>
            </a:r>
            <a:r>
              <a:rPr lang="it-IT" sz="2200" dirty="0" err="1">
                <a:solidFill>
                  <a:schemeClr val="tx1">
                    <a:lumMod val="50000"/>
                    <a:lumOff val="50000"/>
                  </a:schemeClr>
                </a:solidFill>
              </a:rPr>
              <a:t>fatigue</a:t>
            </a:r>
            <a:r>
              <a:rPr lang="it-IT" sz="2200" dirty="0">
                <a:solidFill>
                  <a:schemeClr val="tx1">
                    <a:lumMod val="50000"/>
                    <a:lumOff val="50000"/>
                  </a:schemeClr>
                </a:solidFill>
              </a:rPr>
              <a:t> </a:t>
            </a:r>
            <a:r>
              <a:rPr lang="en-US" sz="2200" dirty="0">
                <a:solidFill>
                  <a:schemeClr val="tx1">
                    <a:lumMod val="50000"/>
                    <a:lumOff val="50000"/>
                  </a:schemeClr>
                </a:solidFill>
              </a:rPr>
              <a:t>and heighten feelings of compassion satisfaction’</a:t>
            </a:r>
            <a:r>
              <a:rPr lang="en-US" sz="2200" b="1" dirty="0">
                <a:solidFill>
                  <a:schemeClr val="tx1">
                    <a:lumMod val="50000"/>
                    <a:lumOff val="50000"/>
                  </a:schemeClr>
                </a:solidFill>
              </a:rPr>
              <a:t>(</a:t>
            </a:r>
            <a:r>
              <a:rPr lang="it-IT" sz="1000" b="1" dirty="0" err="1">
                <a:solidFill>
                  <a:schemeClr val="tx1">
                    <a:lumMod val="50000"/>
                    <a:lumOff val="50000"/>
                  </a:schemeClr>
                </a:solidFill>
              </a:rPr>
              <a:t>Figley</a:t>
            </a:r>
            <a:r>
              <a:rPr lang="it-IT" sz="1000" b="1" dirty="0">
                <a:solidFill>
                  <a:schemeClr val="tx1">
                    <a:lumMod val="50000"/>
                    <a:lumOff val="50000"/>
                  </a:schemeClr>
                </a:solidFill>
              </a:rPr>
              <a:t>, 1995; </a:t>
            </a:r>
            <a:r>
              <a:rPr lang="it-IT" sz="1000" b="1" dirty="0" err="1">
                <a:solidFill>
                  <a:schemeClr val="tx1">
                    <a:lumMod val="50000"/>
                    <a:lumOff val="50000"/>
                  </a:schemeClr>
                </a:solidFill>
              </a:rPr>
              <a:t>Thieleman</a:t>
            </a:r>
            <a:r>
              <a:rPr lang="it-IT" sz="1000" b="1" dirty="0">
                <a:solidFill>
                  <a:schemeClr val="tx1">
                    <a:lumMod val="50000"/>
                    <a:lumOff val="50000"/>
                  </a:schemeClr>
                </a:solidFill>
              </a:rPr>
              <a:t> &amp; Cacciatore, </a:t>
            </a:r>
            <a:r>
              <a:rPr lang="en-US" sz="1000" b="1" dirty="0">
                <a:solidFill>
                  <a:schemeClr val="tx1">
                    <a:lumMod val="50000"/>
                    <a:lumOff val="50000"/>
                  </a:schemeClr>
                </a:solidFill>
              </a:rPr>
              <a:t>2014; Valent, 2002; Thomas &amp; Otis, 2010)</a:t>
            </a:r>
          </a:p>
          <a:p>
            <a:pPr marL="736600" lvl="2">
              <a:lnSpc>
                <a:spcPct val="100000"/>
              </a:lnSpc>
              <a:spcBef>
                <a:spcPts val="0"/>
              </a:spcBef>
              <a:spcAft>
                <a:spcPts val="600"/>
              </a:spcAft>
              <a:buClr>
                <a:schemeClr val="tx1">
                  <a:lumMod val="50000"/>
                  <a:lumOff val="50000"/>
                </a:schemeClr>
              </a:buClr>
              <a:buSzPct val="80000"/>
            </a:pPr>
            <a:r>
              <a:rPr lang="en-US" sz="2200" dirty="0">
                <a:solidFill>
                  <a:schemeClr val="tx1">
                    <a:lumMod val="50000"/>
                    <a:lumOff val="50000"/>
                  </a:schemeClr>
                </a:solidFill>
              </a:rPr>
              <a:t>‘Mindfulness plays a significant role as a protective factor. This corroborates with previous research that suggests that clinicians benefit from a mindful presence, which impacts their work with clients’ </a:t>
            </a:r>
            <a:r>
              <a:rPr lang="en-US" sz="1000" b="1" dirty="0">
                <a:solidFill>
                  <a:schemeClr val="tx1">
                    <a:lumMod val="50000"/>
                    <a:lumOff val="50000"/>
                  </a:schemeClr>
                </a:solidFill>
              </a:rPr>
              <a:t>(Christopher &amp; Maris, 2010; </a:t>
            </a:r>
            <a:r>
              <a:rPr lang="en-US" sz="1000" b="1" dirty="0" err="1">
                <a:solidFill>
                  <a:schemeClr val="tx1">
                    <a:lumMod val="50000"/>
                    <a:lumOff val="50000"/>
                  </a:schemeClr>
                </a:solidFill>
              </a:rPr>
              <a:t>Greason</a:t>
            </a:r>
            <a:r>
              <a:rPr lang="en-US" sz="1000" b="1" dirty="0">
                <a:solidFill>
                  <a:schemeClr val="tx1">
                    <a:lumMod val="50000"/>
                    <a:lumOff val="50000"/>
                  </a:schemeClr>
                </a:solidFill>
              </a:rPr>
              <a:t> &amp; Welfare, 2013)</a:t>
            </a:r>
            <a:endParaRPr lang="en-US" sz="1400" b="1" dirty="0">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08A32854-0DD5-999E-8AA7-3CCBBC7C0E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86360-FF34-7B48-AD05-62F8407C4C7E}"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8514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472" y="142262"/>
            <a:ext cx="12192000" cy="787610"/>
          </a:xfrm>
        </p:spPr>
        <p:txBody>
          <a:bodyPr>
            <a:noAutofit/>
          </a:bodyPr>
          <a:lstStyle/>
          <a:p>
            <a:pPr>
              <a:lnSpc>
                <a:spcPct val="100000"/>
              </a:lnSpc>
            </a:pPr>
            <a:r>
              <a:rPr lang="en-US" sz="4000" b="1" dirty="0">
                <a:solidFill>
                  <a:schemeClr val="tx1">
                    <a:lumMod val="50000"/>
                    <a:lumOff val="50000"/>
                  </a:schemeClr>
                </a:solidFill>
              </a:rPr>
              <a:t>Quick Exercises &amp; Tips for Using </a:t>
            </a:r>
            <a:br>
              <a:rPr lang="en-US" sz="4000" b="1" dirty="0">
                <a:solidFill>
                  <a:schemeClr val="tx1">
                    <a:lumMod val="50000"/>
                    <a:lumOff val="50000"/>
                  </a:schemeClr>
                </a:solidFill>
              </a:rPr>
            </a:br>
            <a:r>
              <a:rPr lang="en-US" sz="4000" b="1" dirty="0">
                <a:solidFill>
                  <a:schemeClr val="tx1">
                    <a:lumMod val="50000"/>
                    <a:lumOff val="50000"/>
                  </a:schemeClr>
                </a:solidFill>
              </a:rPr>
              <a:t>Mindfulness at Work</a:t>
            </a:r>
          </a:p>
        </p:txBody>
      </p:sp>
      <p:sp>
        <p:nvSpPr>
          <p:cNvPr id="3" name="Content Placeholder 2"/>
          <p:cNvSpPr>
            <a:spLocks noGrp="1"/>
          </p:cNvSpPr>
          <p:nvPr>
            <p:ph sz="half" idx="1"/>
          </p:nvPr>
        </p:nvSpPr>
        <p:spPr>
          <a:xfrm>
            <a:off x="1700561" y="1499985"/>
            <a:ext cx="8790878" cy="5215753"/>
          </a:xfrm>
        </p:spPr>
        <p:txBody>
          <a:bodyPr>
            <a:normAutofit lnSpcReduction="10000"/>
          </a:bodyPr>
          <a:lstStyle/>
          <a:p>
            <a:pPr marL="0" indent="0">
              <a:lnSpc>
                <a:spcPct val="100000"/>
              </a:lnSpc>
              <a:spcBef>
                <a:spcPts val="0"/>
              </a:spcBef>
              <a:spcAft>
                <a:spcPts val="1200"/>
              </a:spcAft>
              <a:buClr>
                <a:schemeClr val="tx1">
                  <a:lumMod val="50000"/>
                  <a:lumOff val="50000"/>
                </a:schemeClr>
              </a:buClr>
              <a:buNone/>
            </a:pPr>
            <a:r>
              <a:rPr lang="en-US" sz="3600" dirty="0">
                <a:solidFill>
                  <a:schemeClr val="tx1">
                    <a:lumMod val="50000"/>
                    <a:lumOff val="50000"/>
                  </a:schemeClr>
                </a:solidFill>
              </a:rPr>
              <a:t>Mindfulness Exercises</a:t>
            </a:r>
          </a:p>
          <a:p>
            <a:pPr marL="736600" indent="-393700">
              <a:lnSpc>
                <a:spcPct val="100000"/>
              </a:lnSpc>
              <a:spcBef>
                <a:spcPts val="0"/>
              </a:spcBef>
              <a:spcAft>
                <a:spcPts val="1200"/>
              </a:spcAft>
              <a:buClr>
                <a:schemeClr val="tx1">
                  <a:lumMod val="50000"/>
                  <a:lumOff val="50000"/>
                </a:schemeClr>
              </a:buClr>
              <a:buSzPct val="80000"/>
            </a:pPr>
            <a:r>
              <a:rPr lang="en-US" sz="3600" dirty="0">
                <a:solidFill>
                  <a:schemeClr val="tx1">
                    <a:lumMod val="50000"/>
                    <a:lumOff val="50000"/>
                  </a:schemeClr>
                </a:solidFill>
              </a:rPr>
              <a:t>Five Senses</a:t>
            </a:r>
          </a:p>
          <a:p>
            <a:pPr marL="736600" indent="-393700">
              <a:lnSpc>
                <a:spcPct val="100000"/>
              </a:lnSpc>
              <a:spcBef>
                <a:spcPts val="0"/>
              </a:spcBef>
              <a:spcAft>
                <a:spcPts val="1200"/>
              </a:spcAft>
              <a:buClr>
                <a:schemeClr val="tx1">
                  <a:lumMod val="50000"/>
                  <a:lumOff val="50000"/>
                </a:schemeClr>
              </a:buClr>
              <a:buSzPct val="80000"/>
            </a:pPr>
            <a:r>
              <a:rPr lang="en-US" sz="3600" dirty="0">
                <a:solidFill>
                  <a:schemeClr val="tx1">
                    <a:lumMod val="50000"/>
                    <a:lumOff val="50000"/>
                  </a:schemeClr>
                </a:solidFill>
              </a:rPr>
              <a:t>3 Minutes Breathing</a:t>
            </a:r>
          </a:p>
          <a:p>
            <a:pPr marL="736600" indent="-393700">
              <a:lnSpc>
                <a:spcPct val="100000"/>
              </a:lnSpc>
              <a:spcBef>
                <a:spcPts val="0"/>
              </a:spcBef>
              <a:spcAft>
                <a:spcPts val="1200"/>
              </a:spcAft>
              <a:buClr>
                <a:schemeClr val="tx1">
                  <a:lumMod val="50000"/>
                  <a:lumOff val="50000"/>
                </a:schemeClr>
              </a:buClr>
              <a:buSzPct val="80000"/>
            </a:pPr>
            <a:r>
              <a:rPr lang="en-US" sz="3600" dirty="0">
                <a:solidFill>
                  <a:schemeClr val="tx1">
                    <a:lumMod val="50000"/>
                    <a:lumOff val="50000"/>
                  </a:schemeClr>
                </a:solidFill>
              </a:rPr>
              <a:t>Body Scan</a:t>
            </a:r>
          </a:p>
          <a:p>
            <a:pPr marL="736600" indent="-393700">
              <a:lnSpc>
                <a:spcPct val="100000"/>
              </a:lnSpc>
              <a:spcBef>
                <a:spcPts val="0"/>
              </a:spcBef>
              <a:spcAft>
                <a:spcPts val="1200"/>
              </a:spcAft>
              <a:buClr>
                <a:schemeClr val="tx1">
                  <a:lumMod val="50000"/>
                  <a:lumOff val="50000"/>
                </a:schemeClr>
              </a:buClr>
              <a:buSzPct val="80000"/>
            </a:pPr>
            <a:r>
              <a:rPr lang="en-US" sz="3600" dirty="0">
                <a:solidFill>
                  <a:schemeClr val="tx1">
                    <a:lumMod val="50000"/>
                    <a:lumOff val="50000"/>
                  </a:schemeClr>
                </a:solidFill>
              </a:rPr>
              <a:t>Self Compassion Pause</a:t>
            </a:r>
          </a:p>
          <a:p>
            <a:pPr marL="736600" indent="-393700">
              <a:lnSpc>
                <a:spcPct val="100000"/>
              </a:lnSpc>
              <a:spcBef>
                <a:spcPts val="0"/>
              </a:spcBef>
              <a:spcAft>
                <a:spcPts val="1200"/>
              </a:spcAft>
              <a:buClr>
                <a:schemeClr val="tx1">
                  <a:lumMod val="50000"/>
                  <a:lumOff val="50000"/>
                </a:schemeClr>
              </a:buClr>
              <a:buSzPct val="80000"/>
            </a:pPr>
            <a:r>
              <a:rPr lang="en-US" sz="3600" dirty="0">
                <a:solidFill>
                  <a:schemeClr val="tx1">
                    <a:lumMod val="50000"/>
                    <a:lumOff val="50000"/>
                  </a:schemeClr>
                </a:solidFill>
              </a:rPr>
              <a:t>Mindfulness in Meetings</a:t>
            </a:r>
          </a:p>
          <a:p>
            <a:pPr marL="0" indent="0">
              <a:lnSpc>
                <a:spcPct val="100000"/>
              </a:lnSpc>
              <a:spcBef>
                <a:spcPts val="0"/>
              </a:spcBef>
              <a:spcAft>
                <a:spcPts val="1200"/>
              </a:spcAft>
              <a:buClr>
                <a:schemeClr val="tx1">
                  <a:lumMod val="50000"/>
                  <a:lumOff val="50000"/>
                </a:schemeClr>
              </a:buClr>
              <a:buSzPct val="80000"/>
              <a:buNone/>
            </a:pPr>
            <a:endParaRPr lang="en-US" sz="1400" b="1" dirty="0">
              <a:solidFill>
                <a:srgbClr val="0563C1"/>
              </a:solidFill>
              <a:hlinkClick r:id="" action="ppaction://noaction">
                <a:extLst>
                  <a:ext uri="{A12FA001-AC4F-418D-AE19-62706E023703}">
                    <ahyp:hlinkClr xmlns:ahyp="http://schemas.microsoft.com/office/drawing/2018/hyperlinkcolor" val="tx"/>
                  </a:ext>
                </a:extLst>
              </a:hlinkClick>
            </a:endParaRPr>
          </a:p>
          <a:p>
            <a:pPr marL="0" indent="0">
              <a:lnSpc>
                <a:spcPct val="100000"/>
              </a:lnSpc>
              <a:spcBef>
                <a:spcPts val="0"/>
              </a:spcBef>
              <a:spcAft>
                <a:spcPts val="1200"/>
              </a:spcAft>
              <a:buClr>
                <a:schemeClr val="tx1">
                  <a:lumMod val="50000"/>
                  <a:lumOff val="50000"/>
                </a:schemeClr>
              </a:buClr>
              <a:buSzPct val="80000"/>
              <a:buNone/>
            </a:pPr>
            <a:endParaRPr lang="en-US" sz="1400" b="1" dirty="0">
              <a:solidFill>
                <a:schemeClr val="tx1">
                  <a:lumMod val="50000"/>
                  <a:lumOff val="50000"/>
                </a:schemeClr>
              </a:solidFill>
              <a:hlinkClick r:id="" action="ppaction://noaction">
                <a:extLst>
                  <a:ext uri="{A12FA001-AC4F-418D-AE19-62706E023703}">
                    <ahyp:hlinkClr xmlns:ahyp="http://schemas.microsoft.com/office/drawing/2018/hyperlinkcolor" val="tx"/>
                  </a:ext>
                </a:extLst>
              </a:hlinkClick>
            </a:endParaRPr>
          </a:p>
          <a:p>
            <a:pPr marL="0" indent="0">
              <a:lnSpc>
                <a:spcPct val="100000"/>
              </a:lnSpc>
              <a:spcBef>
                <a:spcPts val="0"/>
              </a:spcBef>
              <a:spcAft>
                <a:spcPts val="1200"/>
              </a:spcAft>
              <a:buClr>
                <a:schemeClr val="tx1">
                  <a:lumMod val="50000"/>
                  <a:lumOff val="50000"/>
                </a:schemeClr>
              </a:buClr>
              <a:buSzPct val="80000"/>
              <a:buNone/>
            </a:pPr>
            <a:r>
              <a:rPr lang="en-US" sz="1400" b="1" dirty="0">
                <a:solidFill>
                  <a:schemeClr val="tx1">
                    <a:lumMod val="50000"/>
                    <a:lumOff val="50000"/>
                  </a:schemeClr>
                </a:solidFill>
              </a:rPr>
              <a:t>Pressley R</a:t>
            </a:r>
            <a:r>
              <a:rPr lang="en-US" sz="1400" b="1" dirty="0"/>
              <a:t>idge, </a:t>
            </a:r>
            <a:r>
              <a:rPr lang="en-US" sz="1400" b="1" dirty="0" err="1"/>
              <a:t>n.d.</a:t>
            </a:r>
            <a:endParaRPr lang="en-US" sz="4000" dirty="0">
              <a:solidFill>
                <a:srgbClr val="000E2A"/>
              </a:solidFill>
            </a:endParaRPr>
          </a:p>
        </p:txBody>
      </p:sp>
      <p:pic>
        <p:nvPicPr>
          <p:cNvPr id="9" name="Content Placeholder 8" descr="screenshot of mindfulness manual">
            <a:extLst>
              <a:ext uri="{FF2B5EF4-FFF2-40B4-BE49-F238E27FC236}">
                <a16:creationId xmlns:a16="http://schemas.microsoft.com/office/drawing/2014/main" id="{A15B33D5-E89F-A64A-9FB0-1FD2D595561B}"/>
              </a:ext>
            </a:extLst>
          </p:cNvPr>
          <p:cNvPicPr>
            <a:picLocks noGrp="1" noChangeAspect="1"/>
          </p:cNvPicPr>
          <p:nvPr>
            <p:ph sz="half" idx="2"/>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344642" y="1473200"/>
            <a:ext cx="2817918" cy="3657600"/>
          </a:xfrm>
          <a:ln w="12700">
            <a:solidFill>
              <a:srgbClr val="254061"/>
            </a:solidFill>
          </a:ln>
        </p:spPr>
      </p:pic>
      <p:sp>
        <p:nvSpPr>
          <p:cNvPr id="4" name="Slide Number Placeholder 3">
            <a:extLst>
              <a:ext uri="{FF2B5EF4-FFF2-40B4-BE49-F238E27FC236}">
                <a16:creationId xmlns:a16="http://schemas.microsoft.com/office/drawing/2014/main" id="{54A66A09-6AFC-269F-C846-C1437AB623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86360-FF34-7B48-AD05-62F8407C4C7E}"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5147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creenshot of mindfulness manual">
            <a:extLst>
              <a:ext uri="{FF2B5EF4-FFF2-40B4-BE49-F238E27FC236}">
                <a16:creationId xmlns:a16="http://schemas.microsoft.com/office/drawing/2014/main" id="{3180F2CC-8EF1-8043-881A-1FB6B62F60C8}"/>
              </a:ext>
            </a:extLst>
          </p:cNvPr>
          <p:cNvPicPr>
            <a:picLocks noGrp="1" noChangeAspect="1"/>
          </p:cNvPicPr>
          <p:nvPr>
            <p:ph sz="half" idx="2"/>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246025" y="4977133"/>
            <a:ext cx="1377466" cy="1787923"/>
          </a:xfrm>
          <a:ln w="12700">
            <a:solidFill>
              <a:srgbClr val="254061"/>
            </a:solidFill>
          </a:ln>
        </p:spPr>
      </p:pic>
      <p:sp>
        <p:nvSpPr>
          <p:cNvPr id="2" name="Title 1"/>
          <p:cNvSpPr>
            <a:spLocks noGrp="1"/>
          </p:cNvSpPr>
          <p:nvPr>
            <p:ph type="title"/>
          </p:nvPr>
        </p:nvSpPr>
        <p:spPr>
          <a:xfrm>
            <a:off x="991234" y="102761"/>
            <a:ext cx="9374909" cy="863204"/>
          </a:xfrm>
        </p:spPr>
        <p:txBody>
          <a:bodyPr>
            <a:noAutofit/>
          </a:bodyPr>
          <a:lstStyle/>
          <a:p>
            <a:r>
              <a:rPr lang="en-US" sz="4000" b="1" dirty="0">
                <a:solidFill>
                  <a:schemeClr val="tx1">
                    <a:lumMod val="50000"/>
                    <a:lumOff val="50000"/>
                  </a:schemeClr>
                </a:solidFill>
              </a:rPr>
              <a:t>Example of a Mindfulness Exercise – </a:t>
            </a:r>
            <a:br>
              <a:rPr lang="en-US" sz="4000" b="1" dirty="0">
                <a:solidFill>
                  <a:schemeClr val="tx1">
                    <a:lumMod val="50000"/>
                    <a:lumOff val="50000"/>
                  </a:schemeClr>
                </a:solidFill>
              </a:rPr>
            </a:br>
            <a:r>
              <a:rPr lang="en-US" sz="4000" b="1" dirty="0">
                <a:solidFill>
                  <a:schemeClr val="tx1">
                    <a:lumMod val="50000"/>
                    <a:lumOff val="50000"/>
                  </a:schemeClr>
                </a:solidFill>
              </a:rPr>
              <a:t>Five Senses </a:t>
            </a:r>
          </a:p>
        </p:txBody>
      </p:sp>
      <p:sp>
        <p:nvSpPr>
          <p:cNvPr id="3" name="Content Placeholder 2"/>
          <p:cNvSpPr>
            <a:spLocks noGrp="1"/>
          </p:cNvSpPr>
          <p:nvPr>
            <p:ph sz="half" idx="1"/>
          </p:nvPr>
        </p:nvSpPr>
        <p:spPr>
          <a:xfrm>
            <a:off x="1232453" y="1313410"/>
            <a:ext cx="10607170" cy="4503829"/>
          </a:xfrm>
        </p:spPr>
        <p:txBody>
          <a:bodyPr>
            <a:normAutofit fontScale="92500" lnSpcReduction="10000"/>
          </a:bodyPr>
          <a:lstStyle/>
          <a:p>
            <a:pPr>
              <a:lnSpc>
                <a:spcPct val="100000"/>
              </a:lnSpc>
              <a:spcBef>
                <a:spcPts val="0"/>
              </a:spcBef>
              <a:spcAft>
                <a:spcPts val="600"/>
              </a:spcAft>
              <a:buClr>
                <a:schemeClr val="tx1">
                  <a:lumMod val="50000"/>
                  <a:lumOff val="50000"/>
                </a:schemeClr>
              </a:buClr>
              <a:buSzPct val="80000"/>
            </a:pPr>
            <a:r>
              <a:rPr lang="en-US" dirty="0">
                <a:solidFill>
                  <a:schemeClr val="tx1">
                    <a:lumMod val="50000"/>
                    <a:lumOff val="50000"/>
                  </a:schemeClr>
                </a:solidFill>
              </a:rPr>
              <a:t>Notice five things you can </a:t>
            </a:r>
            <a:r>
              <a:rPr lang="en-US" dirty="0">
                <a:solidFill>
                  <a:srgbClr val="F58A42"/>
                </a:solidFill>
              </a:rPr>
              <a:t>see</a:t>
            </a:r>
            <a:r>
              <a:rPr lang="en-US" dirty="0">
                <a:solidFill>
                  <a:schemeClr val="tx1">
                    <a:lumMod val="50000"/>
                    <a:lumOff val="50000"/>
                  </a:schemeClr>
                </a:solidFill>
              </a:rPr>
              <a:t> [</a:t>
            </a:r>
            <a:r>
              <a:rPr lang="en-US" i="1" dirty="0">
                <a:solidFill>
                  <a:schemeClr val="tx1">
                    <a:lumMod val="50000"/>
                    <a:lumOff val="50000"/>
                  </a:schemeClr>
                </a:solidFill>
              </a:rPr>
              <a:t>pick something you don’t normally pay attention to</a:t>
            </a:r>
            <a:r>
              <a:rPr lang="en-US" dirty="0">
                <a:solidFill>
                  <a:schemeClr val="tx1">
                    <a:lumMod val="50000"/>
                    <a:lumOff val="50000"/>
                  </a:schemeClr>
                </a:solidFill>
              </a:rPr>
              <a:t>] </a:t>
            </a:r>
          </a:p>
          <a:p>
            <a:pPr>
              <a:lnSpc>
                <a:spcPct val="100000"/>
              </a:lnSpc>
              <a:spcBef>
                <a:spcPts val="0"/>
              </a:spcBef>
              <a:spcAft>
                <a:spcPts val="600"/>
              </a:spcAft>
              <a:buClr>
                <a:schemeClr val="tx1">
                  <a:lumMod val="50000"/>
                  <a:lumOff val="50000"/>
                </a:schemeClr>
              </a:buClr>
              <a:buSzPct val="80000"/>
            </a:pPr>
            <a:r>
              <a:rPr lang="en-US" dirty="0">
                <a:solidFill>
                  <a:schemeClr val="tx1">
                    <a:lumMod val="50000"/>
                    <a:lumOff val="50000"/>
                  </a:schemeClr>
                </a:solidFill>
              </a:rPr>
              <a:t>Notice four things you can </a:t>
            </a:r>
            <a:r>
              <a:rPr lang="en-US" dirty="0">
                <a:solidFill>
                  <a:srgbClr val="F58A42"/>
                </a:solidFill>
              </a:rPr>
              <a:t>feel</a:t>
            </a:r>
            <a:r>
              <a:rPr lang="en-US" dirty="0">
                <a:solidFill>
                  <a:schemeClr val="tx1">
                    <a:lumMod val="50000"/>
                    <a:lumOff val="50000"/>
                  </a:schemeClr>
                </a:solidFill>
              </a:rPr>
              <a:t> [</a:t>
            </a:r>
            <a:r>
              <a:rPr lang="en-US" i="1" dirty="0">
                <a:solidFill>
                  <a:schemeClr val="tx1">
                    <a:lumMod val="50000"/>
                    <a:lumOff val="50000"/>
                  </a:schemeClr>
                </a:solidFill>
              </a:rPr>
              <a:t>examples, clothing texture or surface of the table</a:t>
            </a:r>
            <a:r>
              <a:rPr lang="en-US" dirty="0">
                <a:solidFill>
                  <a:schemeClr val="tx1">
                    <a:lumMod val="50000"/>
                    <a:lumOff val="50000"/>
                  </a:schemeClr>
                </a:solidFill>
              </a:rPr>
              <a:t>]</a:t>
            </a:r>
          </a:p>
          <a:p>
            <a:pPr>
              <a:lnSpc>
                <a:spcPct val="100000"/>
              </a:lnSpc>
              <a:spcBef>
                <a:spcPts val="0"/>
              </a:spcBef>
              <a:spcAft>
                <a:spcPts val="600"/>
              </a:spcAft>
              <a:buClr>
                <a:schemeClr val="tx1">
                  <a:lumMod val="50000"/>
                  <a:lumOff val="50000"/>
                </a:schemeClr>
              </a:buClr>
              <a:buSzPct val="80000"/>
            </a:pPr>
            <a:r>
              <a:rPr lang="en-US" dirty="0">
                <a:solidFill>
                  <a:schemeClr val="tx1">
                    <a:lumMod val="50000"/>
                    <a:lumOff val="50000"/>
                  </a:schemeClr>
                </a:solidFill>
              </a:rPr>
              <a:t>Notice three things you can </a:t>
            </a:r>
            <a:r>
              <a:rPr lang="en-US" dirty="0">
                <a:solidFill>
                  <a:srgbClr val="F58A42"/>
                </a:solidFill>
              </a:rPr>
              <a:t>hear</a:t>
            </a:r>
            <a:r>
              <a:rPr lang="en-US" dirty="0">
                <a:solidFill>
                  <a:schemeClr val="tx1">
                    <a:lumMod val="50000"/>
                    <a:lumOff val="50000"/>
                  </a:schemeClr>
                </a:solidFill>
              </a:rPr>
              <a:t> [</a:t>
            </a:r>
            <a:r>
              <a:rPr lang="en-US" i="1" dirty="0">
                <a:solidFill>
                  <a:schemeClr val="tx1">
                    <a:lumMod val="50000"/>
                    <a:lumOff val="50000"/>
                  </a:schemeClr>
                </a:solidFill>
              </a:rPr>
              <a:t>pay attention to noises in the background, such as birds chirping or an air conditioner running</a:t>
            </a:r>
            <a:r>
              <a:rPr lang="en-US" dirty="0">
                <a:solidFill>
                  <a:schemeClr val="tx1">
                    <a:lumMod val="50000"/>
                    <a:lumOff val="50000"/>
                  </a:schemeClr>
                </a:solidFill>
              </a:rPr>
              <a:t>]</a:t>
            </a:r>
          </a:p>
          <a:p>
            <a:pPr>
              <a:lnSpc>
                <a:spcPct val="100000"/>
              </a:lnSpc>
              <a:spcBef>
                <a:spcPts val="0"/>
              </a:spcBef>
              <a:spcAft>
                <a:spcPts val="600"/>
              </a:spcAft>
              <a:buClr>
                <a:schemeClr val="tx1">
                  <a:lumMod val="50000"/>
                  <a:lumOff val="50000"/>
                </a:schemeClr>
              </a:buClr>
              <a:buSzPct val="80000"/>
            </a:pPr>
            <a:r>
              <a:rPr lang="en-US" dirty="0">
                <a:solidFill>
                  <a:schemeClr val="tx1">
                    <a:lumMod val="50000"/>
                    <a:lumOff val="50000"/>
                  </a:schemeClr>
                </a:solidFill>
              </a:rPr>
              <a:t>Notice two things you can </a:t>
            </a:r>
            <a:r>
              <a:rPr lang="en-US" dirty="0">
                <a:solidFill>
                  <a:srgbClr val="F58A42"/>
                </a:solidFill>
              </a:rPr>
              <a:t>smell</a:t>
            </a:r>
            <a:r>
              <a:rPr lang="en-US" dirty="0">
                <a:solidFill>
                  <a:schemeClr val="tx1">
                    <a:lumMod val="50000"/>
                    <a:lumOff val="50000"/>
                  </a:schemeClr>
                </a:solidFill>
              </a:rPr>
              <a:t> [</a:t>
            </a:r>
            <a:r>
              <a:rPr lang="en-US" i="1" dirty="0">
                <a:solidFill>
                  <a:schemeClr val="tx1">
                    <a:lumMod val="50000"/>
                    <a:lumOff val="50000"/>
                  </a:schemeClr>
                </a:solidFill>
              </a:rPr>
              <a:t>try to notice things you typically filter out, pleasant or unpleasant</a:t>
            </a:r>
            <a:r>
              <a:rPr lang="en-US" dirty="0">
                <a:solidFill>
                  <a:schemeClr val="tx1">
                    <a:lumMod val="50000"/>
                    <a:lumOff val="50000"/>
                  </a:schemeClr>
                </a:solidFill>
              </a:rPr>
              <a:t>]</a:t>
            </a:r>
            <a:r>
              <a:rPr lang="en-US" i="1" dirty="0">
                <a:solidFill>
                  <a:schemeClr val="tx1">
                    <a:lumMod val="50000"/>
                    <a:lumOff val="50000"/>
                  </a:schemeClr>
                </a:solidFill>
              </a:rPr>
              <a:t> </a:t>
            </a:r>
          </a:p>
          <a:p>
            <a:pPr>
              <a:lnSpc>
                <a:spcPct val="100000"/>
              </a:lnSpc>
              <a:spcBef>
                <a:spcPts val="0"/>
              </a:spcBef>
              <a:buClr>
                <a:schemeClr val="tx1">
                  <a:lumMod val="50000"/>
                  <a:lumOff val="50000"/>
                </a:schemeClr>
              </a:buClr>
              <a:buSzPct val="80000"/>
            </a:pPr>
            <a:r>
              <a:rPr lang="en-US" dirty="0">
                <a:solidFill>
                  <a:schemeClr val="tx1">
                    <a:lumMod val="50000"/>
                    <a:lumOff val="50000"/>
                  </a:schemeClr>
                </a:solidFill>
              </a:rPr>
              <a:t>Notice one thing you can </a:t>
            </a:r>
            <a:r>
              <a:rPr lang="en-US" dirty="0">
                <a:solidFill>
                  <a:srgbClr val="F58A42"/>
                </a:solidFill>
              </a:rPr>
              <a:t>taste</a:t>
            </a:r>
            <a:r>
              <a:rPr lang="en-US" dirty="0">
                <a:solidFill>
                  <a:schemeClr val="tx1">
                    <a:lumMod val="50000"/>
                    <a:lumOff val="50000"/>
                  </a:schemeClr>
                </a:solidFill>
              </a:rPr>
              <a:t> [</a:t>
            </a:r>
            <a:r>
              <a:rPr lang="en-US" i="1" dirty="0">
                <a:solidFill>
                  <a:schemeClr val="tx1">
                    <a:lumMod val="50000"/>
                    <a:lumOff val="50000"/>
                  </a:schemeClr>
                </a:solidFill>
              </a:rPr>
              <a:t>take a drink, chew gum, or just pay attention to the current taste in your mouth</a:t>
            </a:r>
            <a:r>
              <a:rPr lang="en-US" dirty="0">
                <a:solidFill>
                  <a:schemeClr val="tx1">
                    <a:lumMod val="50000"/>
                    <a:lumOff val="50000"/>
                  </a:schemeClr>
                </a:solidFill>
              </a:rPr>
              <a:t>]</a:t>
            </a:r>
          </a:p>
          <a:p>
            <a:pPr marL="0" lvl="1" indent="0" algn="r">
              <a:lnSpc>
                <a:spcPct val="100000"/>
              </a:lnSpc>
              <a:spcBef>
                <a:spcPts val="0"/>
              </a:spcBef>
              <a:buClr>
                <a:schemeClr val="tx1">
                  <a:lumMod val="50000"/>
                  <a:lumOff val="50000"/>
                </a:schemeClr>
              </a:buClr>
              <a:buSzPct val="80000"/>
              <a:buNone/>
            </a:pPr>
            <a:endParaRPr lang="en-US" sz="1400" b="1" dirty="0">
              <a:solidFill>
                <a:schemeClr val="tx1">
                  <a:lumMod val="50000"/>
                  <a:lumOff val="50000"/>
                </a:schemeClr>
              </a:solidFill>
              <a:hlinkClick r:id="rId4">
                <a:extLst>
                  <a:ext uri="{A12FA001-AC4F-418D-AE19-62706E023703}">
                    <ahyp:hlinkClr xmlns:ahyp="http://schemas.microsoft.com/office/drawing/2018/hyperlinkcolor" val="tx"/>
                  </a:ext>
                </a:extLst>
              </a:hlinkClick>
            </a:endParaRPr>
          </a:p>
          <a:p>
            <a:pPr marL="0" indent="0">
              <a:lnSpc>
                <a:spcPct val="100000"/>
              </a:lnSpc>
              <a:spcBef>
                <a:spcPts val="0"/>
              </a:spcBef>
              <a:spcAft>
                <a:spcPts val="1200"/>
              </a:spcAft>
              <a:buClr>
                <a:schemeClr val="tx1">
                  <a:lumMod val="50000"/>
                  <a:lumOff val="50000"/>
                </a:schemeClr>
              </a:buClr>
              <a:buSzPct val="80000"/>
              <a:buNone/>
            </a:pPr>
            <a:r>
              <a:rPr lang="en-US" sz="1400" b="1" dirty="0">
                <a:solidFill>
                  <a:schemeClr val="tx1">
                    <a:lumMod val="50000"/>
                    <a:lumOff val="50000"/>
                  </a:schemeClr>
                </a:solidFill>
              </a:rPr>
              <a:t>Pressley Ridge, n.d.</a:t>
            </a:r>
            <a:endParaRPr lang="en-US" sz="4000" dirty="0">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CBEA5B94-0193-F2EC-C9F8-BF8D8904F5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86360-FF34-7B48-AD05-62F8407C4C7E}"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945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716" y="516775"/>
            <a:ext cx="10091084" cy="709053"/>
          </a:xfrm>
        </p:spPr>
        <p:txBody>
          <a:bodyPr/>
          <a:lstStyle/>
          <a:p>
            <a:r>
              <a:rPr lang="en-US" dirty="0"/>
              <a:t>Resources</a:t>
            </a:r>
          </a:p>
        </p:txBody>
      </p:sp>
      <p:sp>
        <p:nvSpPr>
          <p:cNvPr id="3" name="Content Placeholder 2"/>
          <p:cNvSpPr>
            <a:spLocks noGrp="1"/>
          </p:cNvSpPr>
          <p:nvPr>
            <p:ph idx="1"/>
          </p:nvPr>
        </p:nvSpPr>
        <p:spPr>
          <a:xfrm>
            <a:off x="1262716" y="1520590"/>
            <a:ext cx="6396338" cy="4379633"/>
          </a:xfrm>
        </p:spPr>
        <p:txBody>
          <a:bodyPr>
            <a:normAutofit fontScale="92500" lnSpcReduction="20000"/>
          </a:bodyPr>
          <a:lstStyle/>
          <a:p>
            <a:pPr marL="0" indent="0">
              <a:buNone/>
            </a:pPr>
            <a:r>
              <a:rPr lang="en-US" b="1" dirty="0">
                <a:solidFill>
                  <a:srgbClr val="ED7D31"/>
                </a:solidFill>
              </a:rPr>
              <a:t>Suicide Prevention: </a:t>
            </a:r>
          </a:p>
          <a:p>
            <a:pPr marL="457200">
              <a:lnSpc>
                <a:spcPct val="150000"/>
              </a:lnSpc>
            </a:pPr>
            <a:r>
              <a:rPr lang="en-US" dirty="0"/>
              <a:t>Zero Suicide Institute</a:t>
            </a:r>
          </a:p>
          <a:p>
            <a:pPr marL="457200">
              <a:lnSpc>
                <a:spcPct val="150000"/>
              </a:lnSpc>
            </a:pPr>
            <a:r>
              <a:rPr lang="en-US" dirty="0"/>
              <a:t>Zero Suicide Listserv</a:t>
            </a:r>
          </a:p>
          <a:p>
            <a:pPr marL="457200">
              <a:lnSpc>
                <a:spcPct val="150000"/>
              </a:lnSpc>
            </a:pPr>
            <a:r>
              <a:rPr lang="en-US" dirty="0"/>
              <a:t>NV Office for Suicide Prevention</a:t>
            </a:r>
          </a:p>
          <a:p>
            <a:pPr marL="457200">
              <a:lnSpc>
                <a:spcPct val="150000"/>
              </a:lnSpc>
            </a:pPr>
            <a:r>
              <a:rPr lang="en-US" dirty="0"/>
              <a:t>NV Zero Suicide Initiative</a:t>
            </a:r>
          </a:p>
          <a:p>
            <a:pPr marL="457200">
              <a:lnSpc>
                <a:spcPct val="150000"/>
              </a:lnSpc>
            </a:pPr>
            <a:r>
              <a:rPr lang="en-US" dirty="0"/>
              <a:t>The Lifeline and 988</a:t>
            </a:r>
          </a:p>
          <a:p>
            <a:pPr marL="457200">
              <a:lnSpc>
                <a:spcPct val="150000"/>
              </a:lnSpc>
            </a:pPr>
            <a:r>
              <a:rPr lang="en-US" dirty="0"/>
              <a:t>UNR </a:t>
            </a:r>
            <a:r>
              <a:rPr lang="en-US" dirty="0" err="1"/>
              <a:t>LiveWell</a:t>
            </a:r>
            <a:r>
              <a:rPr lang="en-US" dirty="0"/>
              <a:t> Resource Page</a:t>
            </a:r>
          </a:p>
        </p:txBody>
      </p:sp>
      <p:pic>
        <p:nvPicPr>
          <p:cNvPr id="5" name="Picture 4" descr="If you or someone you know needs support now, call or text 988 or chat 988lifeline.org"/>
          <p:cNvPicPr>
            <a:picLocks noChangeAspect="1"/>
          </p:cNvPicPr>
          <p:nvPr/>
        </p:nvPicPr>
        <p:blipFill>
          <a:blip r:embed="rId3"/>
          <a:stretch>
            <a:fillRect/>
          </a:stretch>
        </p:blipFill>
        <p:spPr>
          <a:xfrm>
            <a:off x="8061961" y="516775"/>
            <a:ext cx="2888932" cy="5340147"/>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86360-FF34-7B48-AD05-62F8407C4C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1538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716" y="615874"/>
            <a:ext cx="10091084" cy="709053"/>
          </a:xfrm>
        </p:spPr>
        <p:txBody>
          <a:bodyPr/>
          <a:lstStyle/>
          <a:p>
            <a:r>
              <a:rPr lang="en-US" dirty="0"/>
              <a:t>Resources </a:t>
            </a:r>
          </a:p>
        </p:txBody>
      </p:sp>
      <p:sp>
        <p:nvSpPr>
          <p:cNvPr id="3" name="Content Placeholder 2"/>
          <p:cNvSpPr>
            <a:spLocks noGrp="1"/>
          </p:cNvSpPr>
          <p:nvPr>
            <p:ph idx="1"/>
          </p:nvPr>
        </p:nvSpPr>
        <p:spPr>
          <a:xfrm>
            <a:off x="993913" y="1450228"/>
            <a:ext cx="11198087" cy="4744758"/>
          </a:xfrm>
        </p:spPr>
        <p:txBody>
          <a:bodyPr>
            <a:normAutofit/>
          </a:bodyPr>
          <a:lstStyle/>
          <a:p>
            <a:pPr marL="344487" indent="0">
              <a:buNone/>
            </a:pPr>
            <a:r>
              <a:rPr lang="en-US" sz="2400" b="1" dirty="0">
                <a:solidFill>
                  <a:srgbClr val="ED7D31"/>
                </a:solidFill>
              </a:rPr>
              <a:t>Community Resources:</a:t>
            </a:r>
          </a:p>
          <a:p>
            <a:pPr marL="688975" indent="-344488"/>
            <a:r>
              <a:rPr lang="en-US" dirty="0">
                <a:solidFill>
                  <a:schemeClr val="tx1">
                    <a:lumMod val="50000"/>
                    <a:lumOff val="50000"/>
                  </a:schemeClr>
                </a:solidFill>
              </a:rPr>
              <a:t>UNR Disabilities Resource Center</a:t>
            </a:r>
          </a:p>
          <a:p>
            <a:pPr marL="688975" indent="-344488"/>
            <a:r>
              <a:rPr lang="en-US" dirty="0">
                <a:solidFill>
                  <a:schemeClr val="tx1">
                    <a:lumMod val="50000"/>
                    <a:lumOff val="50000"/>
                  </a:schemeClr>
                </a:solidFill>
              </a:rPr>
              <a:t>Nevada Center for Excellence in Disabilities Directory</a:t>
            </a:r>
          </a:p>
          <a:p>
            <a:pPr marL="688975" indent="-344488"/>
            <a:r>
              <a:rPr lang="en-US" dirty="0">
                <a:solidFill>
                  <a:schemeClr val="tx1">
                    <a:lumMod val="50000"/>
                    <a:lumOff val="50000"/>
                  </a:schemeClr>
                </a:solidFill>
              </a:rPr>
              <a:t>CASAT on Demand Resources &amp; Downloads</a:t>
            </a:r>
          </a:p>
          <a:p>
            <a:pPr marL="688975" indent="-344488"/>
            <a:r>
              <a:rPr lang="en-US" dirty="0">
                <a:solidFill>
                  <a:schemeClr val="tx1">
                    <a:lumMod val="50000"/>
                    <a:lumOff val="50000"/>
                  </a:schemeClr>
                </a:solidFill>
              </a:rPr>
              <a:t>Pacific Southwest Addiction Technology Transfer Center (PSATTC)</a:t>
            </a:r>
          </a:p>
          <a:p>
            <a:pPr marL="688975" indent="-344488"/>
            <a:r>
              <a:rPr lang="en-US" dirty="0">
                <a:solidFill>
                  <a:schemeClr val="tx1">
                    <a:lumMod val="50000"/>
                    <a:lumOff val="50000"/>
                  </a:schemeClr>
                </a:solidFill>
              </a:rPr>
              <a:t>The Mental Health Technology Transfer Center Network</a:t>
            </a:r>
          </a:p>
          <a:p>
            <a:pPr marL="688975" indent="-344488"/>
            <a:r>
              <a:rPr lang="en-US" dirty="0"/>
              <a:t>The Prevention Technology Transfer Center Network</a:t>
            </a:r>
          </a:p>
          <a:p>
            <a:pPr marL="688975" indent="-344488"/>
            <a:r>
              <a:rPr lang="en-US" dirty="0"/>
              <a:t>Dep. of Health &amp; Human Services Aging and Disability Services Division</a:t>
            </a:r>
          </a:p>
          <a:p>
            <a:pPr marL="688975" indent="-344488"/>
            <a:r>
              <a:rPr lang="en-US" dirty="0"/>
              <a:t>SAMHSA’s Technology Transfer Center (TTC) Programs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86360-FF34-7B48-AD05-62F8407C4C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1613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202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C0A6B3-0608-4958-9889-FCA3DC5690D7}"/>
              </a:ext>
            </a:extLst>
          </p:cNvPr>
          <p:cNvSpPr>
            <a:spLocks noGrp="1"/>
          </p:cNvSpPr>
          <p:nvPr>
            <p:ph type="title"/>
          </p:nvPr>
        </p:nvSpPr>
        <p:spPr>
          <a:xfrm>
            <a:off x="1262716" y="2150034"/>
            <a:ext cx="10091084" cy="709053"/>
          </a:xfrm>
        </p:spPr>
        <p:txBody>
          <a:bodyPr/>
          <a:lstStyle/>
          <a:p>
            <a:r>
              <a:rPr lang="en-US" dirty="0"/>
              <a:t>Compassion Fatigue Word Cloud</a:t>
            </a:r>
          </a:p>
        </p:txBody>
      </p:sp>
      <p:pic>
        <p:nvPicPr>
          <p:cNvPr id="1026" name="Picture 2" descr="compassion-by-susan von struensee | Susan von Struensee | Flickr">
            <a:extLst>
              <a:ext uri="{FF2B5EF4-FFF2-40B4-BE49-F238E27FC236}">
                <a16:creationId xmlns:a16="http://schemas.microsoft.com/office/drawing/2014/main" id="{FDCBF1D1-7797-FCF5-6BE9-348FFC0B5102}"/>
              </a:ext>
            </a:extLst>
          </p:cNvPr>
          <p:cNvPicPr>
            <a:picLocks noGrp="1" noChangeAspect="1" noChangeArrowheads="1"/>
          </p:cNvPicPr>
          <p:nvPr>
            <p:ph idx="1"/>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965200" y="1815133"/>
            <a:ext cx="11226800" cy="3220976"/>
          </a:xfrm>
        </p:spPr>
      </p:pic>
      <p:sp>
        <p:nvSpPr>
          <p:cNvPr id="2" name="Slide Number Placeholder 1">
            <a:extLst>
              <a:ext uri="{FF2B5EF4-FFF2-40B4-BE49-F238E27FC236}">
                <a16:creationId xmlns:a16="http://schemas.microsoft.com/office/drawing/2014/main" id="{0EB42523-639C-8B00-052A-96CC2C5BE547}"/>
              </a:ext>
            </a:extLst>
          </p:cNvPr>
          <p:cNvSpPr>
            <a:spLocks noGrp="1"/>
          </p:cNvSpPr>
          <p:nvPr>
            <p:ph type="sldNum" sz="quarter" idx="12"/>
          </p:nvPr>
        </p:nvSpPr>
        <p:spPr/>
        <p:txBody>
          <a:bodyPr/>
          <a:lstStyle/>
          <a:p>
            <a:fld id="{6D486360-FF34-7B48-AD05-62F8407C4C7E}" type="slidenum">
              <a:rPr lang="en-US" smtClean="0"/>
              <a:pPr/>
              <a:t>4</a:t>
            </a:fld>
            <a:endParaRPr lang="en-US"/>
          </a:p>
        </p:txBody>
      </p:sp>
    </p:spTree>
    <p:extLst>
      <p:ext uri="{BB962C8B-B14F-4D97-AF65-F5344CB8AC3E}">
        <p14:creationId xmlns:p14="http://schemas.microsoft.com/office/powerpoint/2010/main" val="4084122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24BD8-6555-EC2D-0636-8C355EEC9908}"/>
              </a:ext>
            </a:extLst>
          </p:cNvPr>
          <p:cNvSpPr>
            <a:spLocks noGrp="1"/>
          </p:cNvSpPr>
          <p:nvPr>
            <p:ph type="title"/>
          </p:nvPr>
        </p:nvSpPr>
        <p:spPr>
          <a:xfrm>
            <a:off x="329655" y="121893"/>
            <a:ext cx="10091084" cy="709053"/>
          </a:xfrm>
        </p:spPr>
        <p:txBody>
          <a:bodyPr>
            <a:normAutofit/>
          </a:bodyPr>
          <a:lstStyle/>
          <a:p>
            <a:r>
              <a:rPr lang="en-US" sz="4000" dirty="0"/>
              <a:t>Empathy Based Stress</a:t>
            </a:r>
          </a:p>
        </p:txBody>
      </p:sp>
      <p:pic>
        <p:nvPicPr>
          <p:cNvPr id="2050" name="Picture 2" descr="Figure 1">
            <a:extLst>
              <a:ext uri="{FF2B5EF4-FFF2-40B4-BE49-F238E27FC236}">
                <a16:creationId xmlns:a16="http://schemas.microsoft.com/office/drawing/2014/main" id="{3FFF5CFD-6401-638A-927B-3671C1984801}"/>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8924" y="703386"/>
            <a:ext cx="11136922" cy="603272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86E257C1-A922-A61A-FC49-5A772E089EBE}"/>
              </a:ext>
            </a:extLst>
          </p:cNvPr>
          <p:cNvSpPr>
            <a:spLocks noGrp="1"/>
          </p:cNvSpPr>
          <p:nvPr>
            <p:ph type="sldNum" sz="quarter" idx="12"/>
          </p:nvPr>
        </p:nvSpPr>
        <p:spPr/>
        <p:txBody>
          <a:bodyPr/>
          <a:lstStyle/>
          <a:p>
            <a:fld id="{6D486360-FF34-7B48-AD05-62F8407C4C7E}" type="slidenum">
              <a:rPr lang="en-US" smtClean="0"/>
              <a:t>5</a:t>
            </a:fld>
            <a:endParaRPr lang="en-US"/>
          </a:p>
        </p:txBody>
      </p:sp>
    </p:spTree>
    <p:extLst>
      <p:ext uri="{BB962C8B-B14F-4D97-AF65-F5344CB8AC3E}">
        <p14:creationId xmlns:p14="http://schemas.microsoft.com/office/powerpoint/2010/main" val="2542759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person laying head down on the desk">
            <a:extLst>
              <a:ext uri="{FF2B5EF4-FFF2-40B4-BE49-F238E27FC236}">
                <a16:creationId xmlns:a16="http://schemas.microsoft.com/office/drawing/2014/main" id="{37527E68-6256-4BBB-8920-04CD0647C2A6}"/>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2786" b="16389"/>
          <a:stretch/>
        </p:blipFill>
        <p:spPr>
          <a:xfrm>
            <a:off x="9354201" y="4771505"/>
            <a:ext cx="2799696" cy="2086494"/>
          </a:xfrm>
        </p:spPr>
      </p:pic>
      <p:sp>
        <p:nvSpPr>
          <p:cNvPr id="2" name="Title 1"/>
          <p:cNvSpPr>
            <a:spLocks noGrp="1"/>
          </p:cNvSpPr>
          <p:nvPr>
            <p:ph type="title"/>
          </p:nvPr>
        </p:nvSpPr>
        <p:spPr>
          <a:xfrm>
            <a:off x="931025" y="23903"/>
            <a:ext cx="10515600" cy="855743"/>
          </a:xfrm>
        </p:spPr>
        <p:txBody>
          <a:bodyPr>
            <a:normAutofit/>
          </a:bodyPr>
          <a:lstStyle/>
          <a:p>
            <a:r>
              <a:rPr lang="en-US" sz="4000" b="1" dirty="0"/>
              <a:t>Compassion Fatigue</a:t>
            </a:r>
          </a:p>
        </p:txBody>
      </p:sp>
      <p:sp>
        <p:nvSpPr>
          <p:cNvPr id="3" name="Content Placeholder 2"/>
          <p:cNvSpPr>
            <a:spLocks noGrp="1"/>
          </p:cNvSpPr>
          <p:nvPr>
            <p:ph sz="half" idx="1"/>
          </p:nvPr>
        </p:nvSpPr>
        <p:spPr>
          <a:xfrm>
            <a:off x="931025" y="958015"/>
            <a:ext cx="10956175" cy="5032478"/>
          </a:xfrm>
        </p:spPr>
        <p:txBody>
          <a:bodyPr>
            <a:normAutofit/>
          </a:bodyPr>
          <a:lstStyle/>
          <a:p>
            <a:pPr marL="352425" indent="-352425">
              <a:lnSpc>
                <a:spcPct val="100000"/>
              </a:lnSpc>
              <a:spcBef>
                <a:spcPts val="0"/>
              </a:spcBef>
              <a:spcAft>
                <a:spcPts val="600"/>
              </a:spcAft>
              <a:buClr>
                <a:schemeClr val="tx1">
                  <a:lumMod val="50000"/>
                  <a:lumOff val="50000"/>
                </a:schemeClr>
              </a:buClr>
              <a:buSzPct val="80000"/>
            </a:pPr>
            <a:r>
              <a:rPr lang="en-US" sz="3200" dirty="0">
                <a:solidFill>
                  <a:schemeClr val="tx1">
                    <a:lumMod val="50000"/>
                    <a:lumOff val="50000"/>
                  </a:schemeClr>
                </a:solidFill>
              </a:rPr>
              <a:t>Emotional and physical fatigue experienced by professionals due to chronic use of empathy in helping others in distress</a:t>
            </a:r>
          </a:p>
          <a:p>
            <a:pPr marL="352425" indent="-352425">
              <a:lnSpc>
                <a:spcPct val="100000"/>
              </a:lnSpc>
              <a:spcBef>
                <a:spcPts val="0"/>
              </a:spcBef>
              <a:spcAft>
                <a:spcPts val="600"/>
              </a:spcAft>
              <a:buClr>
                <a:schemeClr val="tx1">
                  <a:lumMod val="50000"/>
                  <a:lumOff val="50000"/>
                </a:schemeClr>
              </a:buClr>
              <a:buSzPct val="80000"/>
            </a:pPr>
            <a:r>
              <a:rPr lang="en-US" sz="3200" dirty="0">
                <a:solidFill>
                  <a:schemeClr val="tx1">
                    <a:lumMod val="50000"/>
                    <a:lumOff val="50000"/>
                  </a:schemeClr>
                </a:solidFill>
              </a:rPr>
              <a:t>Figley and colleagues introduced compassion fatigue as a more ‘‘user-friendly’’ term to describe the phenomena of secondary traumatic stress (SES). </a:t>
            </a:r>
          </a:p>
          <a:p>
            <a:pPr marL="352425" indent="-352425">
              <a:lnSpc>
                <a:spcPct val="100000"/>
              </a:lnSpc>
              <a:spcBef>
                <a:spcPts val="0"/>
              </a:spcBef>
              <a:spcAft>
                <a:spcPts val="600"/>
              </a:spcAft>
              <a:buClr>
                <a:schemeClr val="tx1">
                  <a:lumMod val="50000"/>
                  <a:lumOff val="50000"/>
                </a:schemeClr>
              </a:buClr>
              <a:buSzPct val="80000"/>
            </a:pPr>
            <a:r>
              <a:rPr lang="en-US" sz="3200" dirty="0">
                <a:solidFill>
                  <a:schemeClr val="tx1">
                    <a:lumMod val="50000"/>
                    <a:lumOff val="50000"/>
                  </a:schemeClr>
                </a:solidFill>
              </a:rPr>
              <a:t>There are some distinctions between these terms. All three terms refer to the negative impact of clinical work with traumatized clients.</a:t>
            </a:r>
          </a:p>
          <a:p>
            <a:pPr marL="352425" indent="0">
              <a:buClr>
                <a:schemeClr val="tx1">
                  <a:lumMod val="50000"/>
                  <a:lumOff val="50000"/>
                </a:schemeClr>
              </a:buClr>
              <a:buNone/>
            </a:pPr>
            <a:r>
              <a:rPr lang="en-US" sz="1600" b="1" dirty="0">
                <a:solidFill>
                  <a:schemeClr val="tx1">
                    <a:lumMod val="50000"/>
                    <a:lumOff val="50000"/>
                  </a:schemeClr>
                </a:solidFill>
              </a:rPr>
              <a:t>Figley et al., 1995, 1996, 2002; Newell et al., 2016; </a:t>
            </a:r>
            <a:r>
              <a:rPr lang="en-US" sz="1600" b="1" dirty="0" err="1">
                <a:solidFill>
                  <a:schemeClr val="tx1">
                    <a:lumMod val="50000"/>
                    <a:lumOff val="50000"/>
                  </a:schemeClr>
                </a:solidFill>
              </a:rPr>
              <a:t>Stamm</a:t>
            </a:r>
            <a:r>
              <a:rPr lang="en-US" sz="1600" b="1" dirty="0">
                <a:solidFill>
                  <a:schemeClr val="tx1">
                    <a:lumMod val="50000"/>
                    <a:lumOff val="50000"/>
                  </a:schemeClr>
                </a:solidFill>
              </a:rPr>
              <a:t>, 2010 Turgoose &amp; Maddox, 2017</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655C6FF-0578-CE69-C276-97F75EA2D7D8}"/>
              </a:ext>
            </a:extLst>
          </p:cNvPr>
          <p:cNvSpPr>
            <a:spLocks noGrp="1"/>
          </p:cNvSpPr>
          <p:nvPr>
            <p:ph type="sldNum" sz="quarter" idx="12"/>
          </p:nvPr>
        </p:nvSpPr>
        <p:spPr/>
        <p:txBody>
          <a:bodyPr/>
          <a:lstStyle/>
          <a:p>
            <a:fld id="{6D486360-FF34-7B48-AD05-62F8407C4C7E}" type="slidenum">
              <a:rPr lang="en-US" smtClean="0"/>
              <a:t>6</a:t>
            </a:fld>
            <a:endParaRPr lang="en-US"/>
          </a:p>
        </p:txBody>
      </p:sp>
    </p:spTree>
    <p:extLst>
      <p:ext uri="{BB962C8B-B14F-4D97-AF65-F5344CB8AC3E}">
        <p14:creationId xmlns:p14="http://schemas.microsoft.com/office/powerpoint/2010/main" val="2903085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614" y="0"/>
            <a:ext cx="11097338" cy="1171139"/>
          </a:xfrm>
        </p:spPr>
        <p:txBody>
          <a:bodyPr>
            <a:normAutofit fontScale="90000"/>
          </a:bodyPr>
          <a:lstStyle/>
          <a:p>
            <a:r>
              <a:rPr lang="en-US" sz="4000" b="1" dirty="0">
                <a:solidFill>
                  <a:schemeClr val="tx1">
                    <a:lumMod val="50000"/>
                    <a:lumOff val="50000"/>
                  </a:schemeClr>
                </a:solidFill>
              </a:rPr>
              <a:t>Other Terms in the Compassion Fatigue Literature</a:t>
            </a:r>
          </a:p>
        </p:txBody>
      </p:sp>
      <p:sp>
        <p:nvSpPr>
          <p:cNvPr id="3" name="Content Placeholder 2"/>
          <p:cNvSpPr>
            <a:spLocks noGrp="1"/>
          </p:cNvSpPr>
          <p:nvPr>
            <p:ph idx="1"/>
          </p:nvPr>
        </p:nvSpPr>
        <p:spPr>
          <a:xfrm>
            <a:off x="1574801" y="1107825"/>
            <a:ext cx="10040418" cy="5500688"/>
          </a:xfrm>
        </p:spPr>
        <p:txBody>
          <a:bodyPr>
            <a:normAutofit/>
          </a:bodyPr>
          <a:lstStyle/>
          <a:p>
            <a:pPr marL="352425" indent="-352425">
              <a:lnSpc>
                <a:spcPct val="100000"/>
              </a:lnSpc>
              <a:spcBef>
                <a:spcPts val="0"/>
              </a:spcBef>
              <a:spcAft>
                <a:spcPts val="1200"/>
              </a:spcAft>
              <a:buClr>
                <a:schemeClr val="tx1">
                  <a:lumMod val="50000"/>
                  <a:lumOff val="50000"/>
                </a:schemeClr>
              </a:buClr>
              <a:buSzPct val="80000"/>
            </a:pPr>
            <a:r>
              <a:rPr lang="en-US" sz="3200" dirty="0">
                <a:solidFill>
                  <a:schemeClr val="tx1">
                    <a:lumMod val="50000"/>
                    <a:lumOff val="50000"/>
                  </a:schemeClr>
                </a:solidFill>
              </a:rPr>
              <a:t>Co-victimization</a:t>
            </a:r>
          </a:p>
          <a:p>
            <a:pPr marL="352425" indent="-352425">
              <a:lnSpc>
                <a:spcPct val="100000"/>
              </a:lnSpc>
              <a:spcBef>
                <a:spcPts val="0"/>
              </a:spcBef>
              <a:spcAft>
                <a:spcPts val="1200"/>
              </a:spcAft>
              <a:buClr>
                <a:schemeClr val="tx1">
                  <a:lumMod val="50000"/>
                  <a:lumOff val="50000"/>
                </a:schemeClr>
              </a:buClr>
              <a:buSzPct val="80000"/>
            </a:pPr>
            <a:r>
              <a:rPr lang="en-US" sz="3200" dirty="0">
                <a:solidFill>
                  <a:schemeClr val="tx1">
                    <a:lumMod val="50000"/>
                    <a:lumOff val="50000"/>
                  </a:schemeClr>
                </a:solidFill>
              </a:rPr>
              <a:t>Secondary Survivor</a:t>
            </a:r>
          </a:p>
          <a:p>
            <a:pPr marL="352425" indent="-352425">
              <a:lnSpc>
                <a:spcPct val="100000"/>
              </a:lnSpc>
              <a:spcBef>
                <a:spcPts val="0"/>
              </a:spcBef>
              <a:spcAft>
                <a:spcPts val="1200"/>
              </a:spcAft>
              <a:buClr>
                <a:schemeClr val="tx1">
                  <a:lumMod val="50000"/>
                  <a:lumOff val="50000"/>
                </a:schemeClr>
              </a:buClr>
              <a:buSzPct val="80000"/>
            </a:pPr>
            <a:r>
              <a:rPr lang="en-US" sz="3200" dirty="0">
                <a:solidFill>
                  <a:schemeClr val="tx1">
                    <a:lumMod val="50000"/>
                    <a:lumOff val="50000"/>
                  </a:schemeClr>
                </a:solidFill>
              </a:rPr>
              <a:t>Emotional Contagion </a:t>
            </a:r>
          </a:p>
          <a:p>
            <a:pPr marL="352425" indent="-352425">
              <a:lnSpc>
                <a:spcPct val="100000"/>
              </a:lnSpc>
              <a:spcBef>
                <a:spcPts val="0"/>
              </a:spcBef>
              <a:spcAft>
                <a:spcPts val="1200"/>
              </a:spcAft>
              <a:buClr>
                <a:schemeClr val="tx1">
                  <a:lumMod val="50000"/>
                  <a:lumOff val="50000"/>
                </a:schemeClr>
              </a:buClr>
              <a:buSzPct val="80000"/>
            </a:pPr>
            <a:r>
              <a:rPr lang="en-US" sz="3200" dirty="0">
                <a:solidFill>
                  <a:schemeClr val="tx1">
                    <a:lumMod val="50000"/>
                    <a:lumOff val="50000"/>
                  </a:schemeClr>
                </a:solidFill>
              </a:rPr>
              <a:t>Secondary victimization</a:t>
            </a:r>
          </a:p>
          <a:p>
            <a:pPr marL="352425" indent="-352425">
              <a:lnSpc>
                <a:spcPct val="100000"/>
              </a:lnSpc>
              <a:spcBef>
                <a:spcPts val="0"/>
              </a:spcBef>
              <a:spcAft>
                <a:spcPts val="1200"/>
              </a:spcAft>
              <a:buClr>
                <a:schemeClr val="tx1">
                  <a:lumMod val="50000"/>
                  <a:lumOff val="50000"/>
                </a:schemeClr>
              </a:buClr>
              <a:buSzPct val="80000"/>
            </a:pPr>
            <a:r>
              <a:rPr lang="en-US" sz="3200" dirty="0" err="1">
                <a:solidFill>
                  <a:schemeClr val="tx1">
                    <a:lumMod val="50000"/>
                    <a:lumOff val="50000"/>
                  </a:schemeClr>
                </a:solidFill>
              </a:rPr>
              <a:t>Traumatoid</a:t>
            </a:r>
            <a:r>
              <a:rPr lang="en-US" sz="3200" dirty="0">
                <a:solidFill>
                  <a:schemeClr val="tx1">
                    <a:lumMod val="50000"/>
                    <a:lumOff val="50000"/>
                  </a:schemeClr>
                </a:solidFill>
              </a:rPr>
              <a:t> Stress</a:t>
            </a:r>
          </a:p>
          <a:p>
            <a:pPr marL="352425" indent="-352425">
              <a:lnSpc>
                <a:spcPct val="100000"/>
              </a:lnSpc>
              <a:spcBef>
                <a:spcPts val="0"/>
              </a:spcBef>
              <a:spcAft>
                <a:spcPts val="1200"/>
              </a:spcAft>
              <a:buClr>
                <a:schemeClr val="tx1">
                  <a:lumMod val="50000"/>
                  <a:lumOff val="50000"/>
                </a:schemeClr>
              </a:buClr>
              <a:buSzPct val="80000"/>
            </a:pPr>
            <a:r>
              <a:rPr lang="en-US" sz="3200" dirty="0">
                <a:solidFill>
                  <a:schemeClr val="tx1">
                    <a:lumMod val="50000"/>
                    <a:lumOff val="50000"/>
                  </a:schemeClr>
                </a:solidFill>
              </a:rPr>
              <a:t>Empathic Identification</a:t>
            </a:r>
          </a:p>
          <a:p>
            <a:pPr marL="352425" indent="-352425">
              <a:lnSpc>
                <a:spcPct val="100000"/>
              </a:lnSpc>
              <a:spcBef>
                <a:spcPts val="0"/>
              </a:spcBef>
              <a:spcAft>
                <a:spcPts val="1200"/>
              </a:spcAft>
              <a:buClr>
                <a:schemeClr val="tx1">
                  <a:lumMod val="50000"/>
                  <a:lumOff val="50000"/>
                </a:schemeClr>
              </a:buClr>
              <a:buSzPct val="80000"/>
            </a:pPr>
            <a:r>
              <a:rPr lang="en-US" sz="3200" dirty="0">
                <a:solidFill>
                  <a:schemeClr val="tx1">
                    <a:lumMod val="50000"/>
                    <a:lumOff val="50000"/>
                  </a:schemeClr>
                </a:solidFill>
              </a:rPr>
              <a:t>Empathic Attunement</a:t>
            </a:r>
          </a:p>
          <a:p>
            <a:pPr marL="0" indent="0">
              <a:lnSpc>
                <a:spcPct val="100000"/>
              </a:lnSpc>
              <a:spcBef>
                <a:spcPts val="0"/>
              </a:spcBef>
              <a:spcAft>
                <a:spcPts val="1200"/>
              </a:spcAft>
              <a:buClr>
                <a:schemeClr val="tx1">
                  <a:lumMod val="50000"/>
                  <a:lumOff val="50000"/>
                </a:schemeClr>
              </a:buClr>
              <a:buSzPct val="80000"/>
              <a:buNone/>
            </a:pPr>
            <a:r>
              <a:rPr lang="en-US" sz="1600" dirty="0">
                <a:solidFill>
                  <a:schemeClr val="tx1">
                    <a:lumMod val="50000"/>
                    <a:lumOff val="50000"/>
                  </a:schemeClr>
                </a:solidFill>
              </a:rPr>
              <a:t>			Newell et al., 2016</a:t>
            </a:r>
          </a:p>
        </p:txBody>
      </p:sp>
      <p:sp>
        <p:nvSpPr>
          <p:cNvPr id="4" name="Slide Number Placeholder 3">
            <a:extLst>
              <a:ext uri="{FF2B5EF4-FFF2-40B4-BE49-F238E27FC236}">
                <a16:creationId xmlns:a16="http://schemas.microsoft.com/office/drawing/2014/main" id="{A353EC72-ED6A-EE14-CB90-20DFC1DA3B3D}"/>
              </a:ext>
            </a:extLst>
          </p:cNvPr>
          <p:cNvSpPr>
            <a:spLocks noGrp="1"/>
          </p:cNvSpPr>
          <p:nvPr>
            <p:ph type="sldNum" sz="quarter" idx="12"/>
          </p:nvPr>
        </p:nvSpPr>
        <p:spPr/>
        <p:txBody>
          <a:bodyPr/>
          <a:lstStyle/>
          <a:p>
            <a:fld id="{6D486360-FF34-7B48-AD05-62F8407C4C7E}" type="slidenum">
              <a:rPr lang="en-US" smtClean="0"/>
              <a:t>7</a:t>
            </a:fld>
            <a:endParaRPr lang="en-US"/>
          </a:p>
        </p:txBody>
      </p:sp>
    </p:spTree>
    <p:extLst>
      <p:ext uri="{BB962C8B-B14F-4D97-AF65-F5344CB8AC3E}">
        <p14:creationId xmlns:p14="http://schemas.microsoft.com/office/powerpoint/2010/main" val="370176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524" y="375602"/>
            <a:ext cx="10923807" cy="3304932"/>
          </a:xfrm>
        </p:spPr>
        <p:txBody>
          <a:bodyPr>
            <a:normAutofit fontScale="90000"/>
          </a:bodyPr>
          <a:lstStyle/>
          <a:p>
            <a:pPr algn="ctr">
              <a:lnSpc>
                <a:spcPct val="100000"/>
              </a:lnSpc>
            </a:pPr>
            <a:r>
              <a:rPr lang="en-US" b="1" dirty="0">
                <a:latin typeface="Arial"/>
                <a:cs typeface="Arial"/>
              </a:rPr>
              <a:t>Vicarious Traumatization:</a:t>
            </a:r>
            <a:br>
              <a:rPr lang="en-US" b="1" dirty="0">
                <a:latin typeface="Arial"/>
              </a:rPr>
            </a:br>
            <a:br>
              <a:rPr lang="en-US" b="1" dirty="0">
                <a:latin typeface="Arial"/>
              </a:rPr>
            </a:br>
            <a:r>
              <a:rPr lang="en-US" sz="4000" b="0" dirty="0">
                <a:solidFill>
                  <a:srgbClr val="ED7D31"/>
                </a:solidFill>
                <a:latin typeface="+mn-lt"/>
                <a:cs typeface="Arial"/>
              </a:rPr>
              <a:t>Refers to </a:t>
            </a:r>
            <a:r>
              <a:rPr lang="en-US" sz="4000" b="0" dirty="0">
                <a:latin typeface="+mn-lt"/>
                <a:cs typeface="Arial"/>
              </a:rPr>
              <a:t>a </a:t>
            </a:r>
            <a:r>
              <a:rPr lang="en-US" sz="4000" b="0" dirty="0">
                <a:solidFill>
                  <a:srgbClr val="7F7F7F"/>
                </a:solidFill>
                <a:latin typeface="+mn-lt"/>
                <a:cs typeface="Arial"/>
              </a:rPr>
              <a:t>transformation in cognitive schemas and belief systems </a:t>
            </a:r>
            <a:r>
              <a:rPr lang="en-US" sz="4000" b="0" dirty="0">
                <a:solidFill>
                  <a:srgbClr val="ED7D31"/>
                </a:solidFill>
                <a:latin typeface="+mn-lt"/>
                <a:cs typeface="Arial"/>
              </a:rPr>
              <a:t>resulting from </a:t>
            </a:r>
            <a:r>
              <a:rPr lang="en-US" sz="4000" b="0" dirty="0">
                <a:latin typeface="+mn-lt"/>
                <a:cs typeface="Arial"/>
              </a:rPr>
              <a:t>empathic engagement with clients’ traumatic experiences that </a:t>
            </a:r>
            <a:r>
              <a:rPr lang="en-US" sz="4000" b="0" dirty="0">
                <a:solidFill>
                  <a:srgbClr val="ED7D31"/>
                </a:solidFill>
                <a:latin typeface="+mn-lt"/>
                <a:cs typeface="Arial"/>
              </a:rPr>
              <a:t>may result in </a:t>
            </a:r>
            <a:r>
              <a:rPr lang="en-US" sz="4000" b="0" dirty="0">
                <a:latin typeface="+mn-lt"/>
                <a:cs typeface="Arial"/>
              </a:rPr>
              <a:t>‘‘significant disruptions” in:</a:t>
            </a:r>
          </a:p>
        </p:txBody>
      </p:sp>
      <p:sp>
        <p:nvSpPr>
          <p:cNvPr id="3" name="Content Placeholder 2"/>
          <p:cNvSpPr>
            <a:spLocks noGrp="1"/>
          </p:cNvSpPr>
          <p:nvPr>
            <p:ph idx="1"/>
          </p:nvPr>
        </p:nvSpPr>
        <p:spPr>
          <a:xfrm>
            <a:off x="1082040" y="3794760"/>
            <a:ext cx="11109960" cy="2286000"/>
          </a:xfrm>
        </p:spPr>
        <p:txBody>
          <a:bodyPr>
            <a:normAutofit/>
          </a:bodyPr>
          <a:lstStyle/>
          <a:p>
            <a:pPr marL="457200" lvl="1" indent="-457200">
              <a:lnSpc>
                <a:spcPct val="100000"/>
              </a:lnSpc>
              <a:spcBef>
                <a:spcPts val="0"/>
              </a:spcBef>
              <a:spcAft>
                <a:spcPts val="1200"/>
              </a:spcAft>
              <a:buClr>
                <a:schemeClr val="tx1">
                  <a:lumMod val="50000"/>
                  <a:lumOff val="50000"/>
                </a:schemeClr>
              </a:buClr>
              <a:buSzPct val="80000"/>
            </a:pPr>
            <a:r>
              <a:rPr lang="en-US" sz="2800" dirty="0"/>
              <a:t>One’s sense of meaning, connection, identity, and world view</a:t>
            </a:r>
          </a:p>
          <a:p>
            <a:pPr marL="457200" lvl="1" indent="-457200">
              <a:lnSpc>
                <a:spcPct val="100000"/>
              </a:lnSpc>
              <a:spcBef>
                <a:spcPts val="0"/>
              </a:spcBef>
              <a:spcAft>
                <a:spcPts val="1200"/>
              </a:spcAft>
              <a:buClr>
                <a:schemeClr val="tx1">
                  <a:lumMod val="50000"/>
                  <a:lumOff val="50000"/>
                </a:schemeClr>
              </a:buClr>
              <a:buSzPct val="80000"/>
            </a:pPr>
            <a:r>
              <a:rPr lang="en-US" sz="2800" dirty="0"/>
              <a:t>One’s affect tolerance, psychological needs, beliefs about self and others, interpersonal relationships, and sensory memory’’ </a:t>
            </a:r>
            <a:r>
              <a:rPr lang="en-US" sz="2800" b="1" dirty="0"/>
              <a:t>		</a:t>
            </a:r>
            <a:r>
              <a:rPr lang="en-US" sz="1000" b="1" dirty="0"/>
              <a:t>					</a:t>
            </a:r>
          </a:p>
          <a:p>
            <a:pPr marL="457200" lvl="2" indent="0">
              <a:lnSpc>
                <a:spcPct val="100000"/>
              </a:lnSpc>
              <a:spcBef>
                <a:spcPts val="0"/>
              </a:spcBef>
              <a:spcAft>
                <a:spcPts val="1200"/>
              </a:spcAft>
              <a:buClr>
                <a:schemeClr val="tx1">
                  <a:lumMod val="50000"/>
                  <a:lumOff val="50000"/>
                </a:schemeClr>
              </a:buClr>
              <a:buSzPct val="80000"/>
              <a:buNone/>
            </a:pPr>
            <a:r>
              <a:rPr lang="en-US" sz="1000" b="1" dirty="0"/>
              <a:t>									</a:t>
            </a:r>
            <a:r>
              <a:rPr lang="en-US" sz="1400" b="1" dirty="0"/>
              <a:t>Pearlman &amp; </a:t>
            </a:r>
            <a:r>
              <a:rPr lang="en-US" sz="1400" b="1" dirty="0" err="1"/>
              <a:t>Saakvitne</a:t>
            </a:r>
            <a:r>
              <a:rPr lang="en-US" sz="1400" b="1" dirty="0"/>
              <a:t>, 1995, p. 151</a:t>
            </a:r>
            <a:endParaRPr lang="en-US" sz="1000" b="1" dirty="0"/>
          </a:p>
        </p:txBody>
      </p:sp>
      <p:sp>
        <p:nvSpPr>
          <p:cNvPr id="4" name="Slide Number Placeholder 3">
            <a:extLst>
              <a:ext uri="{FF2B5EF4-FFF2-40B4-BE49-F238E27FC236}">
                <a16:creationId xmlns:a16="http://schemas.microsoft.com/office/drawing/2014/main" id="{C4B0023C-AD83-10F9-5CEE-D043D44B3917}"/>
              </a:ext>
            </a:extLst>
          </p:cNvPr>
          <p:cNvSpPr>
            <a:spLocks noGrp="1"/>
          </p:cNvSpPr>
          <p:nvPr>
            <p:ph type="sldNum" sz="quarter" idx="12"/>
          </p:nvPr>
        </p:nvSpPr>
        <p:spPr/>
        <p:txBody>
          <a:bodyPr/>
          <a:lstStyle/>
          <a:p>
            <a:fld id="{6D486360-FF34-7B48-AD05-62F8407C4C7E}" type="slidenum">
              <a:rPr lang="en-US" smtClean="0"/>
              <a:t>8</a:t>
            </a:fld>
            <a:endParaRPr lang="en-US"/>
          </a:p>
        </p:txBody>
      </p:sp>
    </p:spTree>
    <p:extLst>
      <p:ext uri="{BB962C8B-B14F-4D97-AF65-F5344CB8AC3E}">
        <p14:creationId xmlns:p14="http://schemas.microsoft.com/office/powerpoint/2010/main" val="1522244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5C7-1982-EA6E-DAC2-9708C2138819}"/>
              </a:ext>
            </a:extLst>
          </p:cNvPr>
          <p:cNvSpPr>
            <a:spLocks noGrp="1"/>
          </p:cNvSpPr>
          <p:nvPr>
            <p:ph type="title"/>
          </p:nvPr>
        </p:nvSpPr>
        <p:spPr>
          <a:xfrm>
            <a:off x="901238" y="0"/>
            <a:ext cx="11174384" cy="964450"/>
          </a:xfrm>
        </p:spPr>
        <p:txBody>
          <a:bodyPr>
            <a:normAutofit/>
          </a:bodyPr>
          <a:lstStyle/>
          <a:p>
            <a:r>
              <a:rPr lang="en-US" sz="4000" dirty="0"/>
              <a:t>Self Care – Powerful Study Motivation (2020)</a:t>
            </a:r>
          </a:p>
        </p:txBody>
      </p:sp>
      <p:pic>
        <p:nvPicPr>
          <p:cNvPr id="4" name="Online Media 3" descr="SELF CARE - Powerful Study Motivation [2020]">
            <a:hlinkClick r:id="" action="ppaction://media"/>
            <a:extLst>
              <a:ext uri="{FF2B5EF4-FFF2-40B4-BE49-F238E27FC236}">
                <a16:creationId xmlns:a16="http://schemas.microsoft.com/office/drawing/2014/main" id="{9126F47F-B30C-0AD5-614F-C4414E3B9F13}"/>
              </a:ext>
            </a:extLst>
          </p:cNvPr>
          <p:cNvPicPr>
            <a:picLocks noGrp="1" noRot="1" noChangeAspect="1"/>
          </p:cNvPicPr>
          <p:nvPr>
            <p:ph idx="1"/>
            <a:videoFile r:link="rId1"/>
          </p:nvPr>
        </p:nvPicPr>
        <p:blipFill>
          <a:blip r:embed="rId4"/>
          <a:stretch>
            <a:fillRect/>
          </a:stretch>
        </p:blipFill>
        <p:spPr>
          <a:xfrm>
            <a:off x="1864750" y="964450"/>
            <a:ext cx="8822300" cy="4985077"/>
          </a:xfrm>
          <a:prstGeom prst="rect">
            <a:avLst/>
          </a:prstGeom>
        </p:spPr>
      </p:pic>
      <p:sp>
        <p:nvSpPr>
          <p:cNvPr id="3" name="Slide Number Placeholder 2">
            <a:extLst>
              <a:ext uri="{FF2B5EF4-FFF2-40B4-BE49-F238E27FC236}">
                <a16:creationId xmlns:a16="http://schemas.microsoft.com/office/drawing/2014/main" id="{4EC7A54E-B3BE-9080-3123-6C2C1B3A1571}"/>
              </a:ext>
            </a:extLst>
          </p:cNvPr>
          <p:cNvSpPr>
            <a:spLocks noGrp="1"/>
          </p:cNvSpPr>
          <p:nvPr>
            <p:ph type="sldNum" sz="quarter" idx="12"/>
          </p:nvPr>
        </p:nvSpPr>
        <p:spPr/>
        <p:txBody>
          <a:bodyPr/>
          <a:lstStyle/>
          <a:p>
            <a:fld id="{6D486360-FF34-7B48-AD05-62F8407C4C7E}" type="slidenum">
              <a:rPr lang="en-US" smtClean="0"/>
              <a:t>9</a:t>
            </a:fld>
            <a:endParaRPr lang="en-US"/>
          </a:p>
        </p:txBody>
      </p:sp>
    </p:spTree>
    <p:extLst>
      <p:ext uri="{BB962C8B-B14F-4D97-AF65-F5344CB8AC3E}">
        <p14:creationId xmlns:p14="http://schemas.microsoft.com/office/powerpoint/2010/main" val="310012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23321</TotalTime>
  <Words>9989</Words>
  <Application>Microsoft Office PowerPoint</Application>
  <PresentationFormat>Widescreen</PresentationFormat>
  <Paragraphs>721</Paragraphs>
  <Slides>39</Slides>
  <Notes>39</Notes>
  <HiddenSlides>0</HiddenSlides>
  <MMClips>3</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39</vt:i4>
      </vt:variant>
    </vt:vector>
  </HeadingPairs>
  <TitlesOfParts>
    <vt:vector size="45" baseType="lpstr">
      <vt:lpstr>Arial</vt:lpstr>
      <vt:lpstr>Calibri</vt:lpstr>
      <vt:lpstr>Times New Roman</vt:lpstr>
      <vt:lpstr>Office Theme</vt:lpstr>
      <vt:lpstr>1_Office Theme</vt:lpstr>
      <vt:lpstr>2_Office Theme</vt:lpstr>
      <vt:lpstr>Pathways in Crisis Services Project</vt:lpstr>
      <vt:lpstr>Overview of  Compassion Fatigue</vt:lpstr>
      <vt:lpstr>Disclaimer</vt:lpstr>
      <vt:lpstr>Compassion Fatigue Word Cloud</vt:lpstr>
      <vt:lpstr>Empathy Based Stress</vt:lpstr>
      <vt:lpstr>Compassion Fatigue</vt:lpstr>
      <vt:lpstr>Other Terms in the Compassion Fatigue Literature</vt:lpstr>
      <vt:lpstr>Vicarious Traumatization:  Refers to a transformation in cognitive schemas and belief systems resulting from empathic engagement with clients’ traumatic experiences that may result in ‘‘significant disruptions” in:</vt:lpstr>
      <vt:lpstr>Self Care – Powerful Study Motivation (2020)</vt:lpstr>
      <vt:lpstr>It is essential that students as part of their training learn how to prevent and manage workplace stress and compassion fatigue</vt:lpstr>
      <vt:lpstr>When talking about self-care as an ethical issue, let’s review these important terms - Compassion Fatigue &amp; Compassion Satisfaction:</vt:lpstr>
      <vt:lpstr>Ethics, Compassion Fatigue, and Self Care</vt:lpstr>
      <vt:lpstr>Self-Care as an Ethical Issue</vt:lpstr>
      <vt:lpstr>Ask Yourself, have I been …</vt:lpstr>
      <vt:lpstr>Preventing Compassion Fatigue and Burnout</vt:lpstr>
      <vt:lpstr>Proposed solutions for combatting stigmatization among providers on the front lines of the opioid crisis</vt:lpstr>
      <vt:lpstr>The most insidious aspect of compassion fatigue is that it attacks the very core of what brings helpers into this work… empathy and compassion for others. </vt:lpstr>
      <vt:lpstr> Preventing Compassion Fatigue</vt:lpstr>
      <vt:lpstr>Empathy Based Stress</vt:lpstr>
      <vt:lpstr>PowerPoint Presentation</vt:lpstr>
      <vt:lpstr>Compassion Fatigue Symptoms</vt:lpstr>
      <vt:lpstr>3 Ways to Reduce Compassion Fatigue</vt:lpstr>
      <vt:lpstr>‘Preparing to be in the behavioral health workforce requires knowledge, skills, and tools to deal with and effectively manage the occupational hazards associated with the profession.’</vt:lpstr>
      <vt:lpstr>‘It is now widely recognized that the indirect exposure to trauma involves an inherent risk of significant emotional, cognitive, and behavioral changes in the clinician.’         Bride et al., 2007, p.155</vt:lpstr>
      <vt:lpstr>Just Part of the Job…</vt:lpstr>
      <vt:lpstr>These emotional requirements of clinical practice can lead to:</vt:lpstr>
      <vt:lpstr>Discussion</vt:lpstr>
      <vt:lpstr>Compassion Satisfaction…</vt:lpstr>
      <vt:lpstr>Compassion Satisfaction &amp;  Vicarious Resilience:</vt:lpstr>
      <vt:lpstr>Compassion Satisfaction</vt:lpstr>
      <vt:lpstr>Clinician wellness serves as a protective factor against vicarious trauma for clinicians working with traumatized clients                       Foreman, 2018</vt:lpstr>
      <vt:lpstr>Wellness </vt:lpstr>
      <vt:lpstr>Self-Care Plans</vt:lpstr>
      <vt:lpstr>Mindfulness and Mindfulness Training…  from and article by Martin-Cuellar et al., 2018, pp 359-360</vt:lpstr>
      <vt:lpstr>Quick Exercises &amp; Tips for Using  Mindfulness at Work</vt:lpstr>
      <vt:lpstr>Example of a Mindfulness Exercise –  Five Senses </vt:lpstr>
      <vt:lpstr>Resources</vt:lpstr>
      <vt:lpstr>Resources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Sophia Graham</cp:lastModifiedBy>
  <cp:revision>232</cp:revision>
  <dcterms:created xsi:type="dcterms:W3CDTF">2022-08-31T17:27:04Z</dcterms:created>
  <dcterms:modified xsi:type="dcterms:W3CDTF">2023-09-28T18:31:22Z</dcterms:modified>
</cp:coreProperties>
</file>