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Lst>
  <p:notesMasterIdLst>
    <p:notesMasterId r:id="rId21"/>
  </p:notesMasterIdLst>
  <p:sldIdLst>
    <p:sldId id="256" r:id="rId3"/>
    <p:sldId id="402" r:id="rId4"/>
    <p:sldId id="414" r:id="rId5"/>
    <p:sldId id="291" r:id="rId6"/>
    <p:sldId id="357" r:id="rId7"/>
    <p:sldId id="360" r:id="rId8"/>
    <p:sldId id="361" r:id="rId9"/>
    <p:sldId id="362" r:id="rId10"/>
    <p:sldId id="363" r:id="rId11"/>
    <p:sldId id="415" r:id="rId12"/>
    <p:sldId id="416" r:id="rId13"/>
    <p:sldId id="417" r:id="rId14"/>
    <p:sldId id="289" r:id="rId15"/>
    <p:sldId id="290" r:id="rId16"/>
    <p:sldId id="418" r:id="rId17"/>
    <p:sldId id="408" r:id="rId18"/>
    <p:sldId id="413" r:id="rId19"/>
    <p:sldId id="375" r:id="rId20"/>
  </p:sldIdLst>
  <p:sldSz cx="12192000" cy="6858000"/>
  <p:notesSz cx="6858000" cy="91440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7F7F7F"/>
    <a:srgbClr val="F5B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73"/>
    <p:restoredTop sz="62423" autoAdjust="0"/>
  </p:normalViewPr>
  <p:slideViewPr>
    <p:cSldViewPr snapToGrid="0">
      <p:cViewPr varScale="1">
        <p:scale>
          <a:sx n="123" d="100"/>
          <a:sy n="123" d="100"/>
        </p:scale>
        <p:origin x="1408"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3696" y="-4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1DEBC-CA73-F642-A238-8CD459E05DC6}" type="datetimeFigureOut">
              <a:rPr lang="en-US" smtClean="0"/>
              <a:t>10/2/23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730A5-E118-DD43-8C03-06ED1FCE0900}" type="slidenum">
              <a:rPr lang="en-US" smtClean="0"/>
              <a:t>‹#›</a:t>
            </a:fld>
            <a:endParaRPr lang="en-US"/>
          </a:p>
        </p:txBody>
      </p:sp>
    </p:spTree>
    <p:extLst>
      <p:ext uri="{BB962C8B-B14F-4D97-AF65-F5344CB8AC3E}">
        <p14:creationId xmlns:p14="http://schemas.microsoft.com/office/powerpoint/2010/main" val="3026428794"/>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violenceprevention/ac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violenceprevention/ac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unr.edu/livewell" TargetMode="External"/><Relationship Id="rId3" Type="http://schemas.openxmlformats.org/officeDocument/2006/relationships/hyperlink" Target="https://zerosuicideinstitute.com/" TargetMode="External"/><Relationship Id="rId7" Type="http://schemas.openxmlformats.org/officeDocument/2006/relationships/hyperlink" Target="https://988lifeline.org/current-events/the-lifeline-and-988"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nvopioidresponse.org/initiatives/zs/" TargetMode="External"/><Relationship Id="rId5" Type="http://schemas.openxmlformats.org/officeDocument/2006/relationships/hyperlink" Target="http://suicideprevention.nv.gov/" TargetMode="External"/><Relationship Id="rId4" Type="http://schemas.openxmlformats.org/officeDocument/2006/relationships/hyperlink" Target="https://zerosuicide.edc.org/movement/zero-suicide-listserv"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pttcnetwork.org/" TargetMode="External"/><Relationship Id="rId3" Type="http://schemas.openxmlformats.org/officeDocument/2006/relationships/hyperlink" Target="https://www.unr.edu/drc" TargetMode="External"/><Relationship Id="rId7" Type="http://schemas.openxmlformats.org/officeDocument/2006/relationships/hyperlink" Target="https://mhttcnetwork.org/"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attcnetwork.org/centers/pacific-southwest-attc/home" TargetMode="External"/><Relationship Id="rId5" Type="http://schemas.openxmlformats.org/officeDocument/2006/relationships/hyperlink" Target="https://casatondemand.org/resources_downloads/" TargetMode="External"/><Relationship Id="rId10" Type="http://schemas.openxmlformats.org/officeDocument/2006/relationships/hyperlink" Target="techtransfercenters.org" TargetMode="External"/><Relationship Id="rId4" Type="http://schemas.openxmlformats.org/officeDocument/2006/relationships/hyperlink" Target="https://www.unr.edu/education/faculty-and-staff/nevada-center-for-excellence-in-disabilities" TargetMode="External"/><Relationship Id="rId9" Type="http://schemas.openxmlformats.org/officeDocument/2006/relationships/hyperlink" Target="https://adsd.nv.gov/"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ceresponse.org/who_we_are/ACE-Study_43_pg.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dc.gov/violenceprevention/childabuseandneglect/consequences.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violenceprevention/pdf/preventingACEs.pdf.%20&#820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100" b="0" i="0" u="none" strike="noStrike" kern="1200" dirty="0">
                <a:solidFill>
                  <a:schemeClr val="tx1"/>
                </a:solidFill>
                <a:effectLst/>
                <a:latin typeface="+mn-lt"/>
                <a:ea typeface="+mn-ea"/>
                <a:cs typeface="+mn-cs"/>
              </a:rPr>
              <a:t>Pathways to Crisis Services (PICS) Curriculum Infusion Packages (CIPs) are a product for educators and trainers developed in 2022/2023 by the Center for the Application of Substance Abuse Technologies (CASAT). The main developers of crisis services materials are April Lang-Barroga, LMFT, LCADC, NCC, and Bianca D. McCall, LMFT. Additional guidance and editing support were provided by, Terra Hamblin, MA, Nancy Roget, MS, and Sophia Graham, BS. </a:t>
            </a:r>
          </a:p>
          <a:p>
            <a:pPr rtl="0"/>
            <a:endParaRPr lang="en-US" sz="1100" b="0" dirty="0">
              <a:effectLst/>
            </a:endParaRPr>
          </a:p>
          <a:p>
            <a:pPr rtl="0"/>
            <a:r>
              <a:rPr lang="en-US" sz="1100" b="0" i="0" u="none" strike="noStrike" kern="1200" dirty="0">
                <a:solidFill>
                  <a:schemeClr val="tx1"/>
                </a:solidFill>
                <a:effectLst/>
                <a:latin typeface="+mn-lt"/>
                <a:ea typeface="+mn-ea"/>
                <a:cs typeface="+mn-cs"/>
              </a:rPr>
              <a:t>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Individuals can select the specific content to infuse into existing curricula/materials depending on the specific needs of their learners. Each slide in the slide decks contains notes to provide guidance on the topics along with references and handouts where appropriate. If you require further information, please do not hesitate to contact the CASATs PICS Project Staff located at CASAT (775-784-6265) You are free to use these slides and pictures, but please give credit to PICS when using them by referencing the PICS Program at the beginning of your presentation. </a:t>
            </a:r>
          </a:p>
          <a:p>
            <a:pPr rtl="0"/>
            <a:endParaRPr lang="en-US" sz="1100" b="0" dirty="0">
              <a:effectLst/>
            </a:endParaRPr>
          </a:p>
          <a:p>
            <a:pPr rtl="0"/>
            <a:r>
              <a:rPr lang="en-US" sz="1100" b="0" i="0" u="none" strike="noStrike" kern="1200" dirty="0">
                <a:solidFill>
                  <a:schemeClr val="tx1"/>
                </a:solidFill>
                <a:effectLst/>
                <a:latin typeface="+mn-lt"/>
                <a:ea typeface="+mn-ea"/>
                <a:cs typeface="+mn-cs"/>
              </a:rPr>
              <a:t>Funding for this product/publication was made possible in whole or in part by the Nevada Division of Public and Behavioral Health Bureau of Behavioral Health, Prevention, and Wellness (DHHS). The views expressed in these materials do not necessarily reflect the official policies or views of DHHS or the State of Nevada nor does mention of trade names, commercial practices, or organizations imply endorsement by the U.S. Government or the State.</a:t>
            </a:r>
          </a:p>
          <a:p>
            <a:pPr rtl="0"/>
            <a:endParaRPr lang="en-US" sz="1100" b="0" dirty="0">
              <a:effectLst/>
            </a:endParaRPr>
          </a:p>
          <a:p>
            <a:pPr rtl="0"/>
            <a:r>
              <a:rPr lang="en-US" sz="1100" b="0" i="0" u="none" strike="noStrike" kern="1200" dirty="0">
                <a:solidFill>
                  <a:schemeClr val="tx1"/>
                </a:solidFill>
                <a:effectLst/>
                <a:latin typeface="+mn-lt"/>
                <a:ea typeface="+mn-ea"/>
                <a:cs typeface="+mn-cs"/>
              </a:rPr>
              <a:t>Additional resources are available to enhance and support the information provided in this brief presentation.</a:t>
            </a:r>
            <a:endParaRPr lang="en-US" sz="1100" b="0" dirty="0">
              <a:effectLst/>
            </a:endParaRPr>
          </a:p>
          <a:p>
            <a:br>
              <a:rPr lang="en-US" sz="1100" dirty="0"/>
            </a:b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Date last updated:</a:t>
            </a:r>
            <a:r>
              <a:rPr lang="en-US" sz="1100" kern="1200" dirty="0">
                <a:solidFill>
                  <a:schemeClr val="tx1"/>
                </a:solidFill>
                <a:effectLst/>
                <a:latin typeface="+mn-lt"/>
                <a:ea typeface="+mn-ea"/>
                <a:cs typeface="+mn-cs"/>
              </a:rPr>
              <a:t> January 2023</a:t>
            </a:r>
            <a:endParaRPr lang="en-US" sz="1100" kern="1200" dirty="0">
              <a:solidFill>
                <a:schemeClr val="tx1"/>
              </a:solidFill>
              <a:effectLst/>
              <a:latin typeface="+mn-lt"/>
              <a:cs typeface="Calibri"/>
            </a:endParaRPr>
          </a:p>
          <a:p>
            <a:endParaRPr lang="en-US" sz="1100" dirty="0">
              <a:solidFill>
                <a:schemeClr val="bg2">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a:t>
            </a:fld>
            <a:endParaRPr lang="en-US"/>
          </a:p>
        </p:txBody>
      </p:sp>
    </p:spTree>
    <p:extLst>
      <p:ext uri="{BB962C8B-B14F-4D97-AF65-F5344CB8AC3E}">
        <p14:creationId xmlns:p14="http://schemas.microsoft.com/office/powerpoint/2010/main" val="43865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350838"/>
            <a:ext cx="5486400" cy="3086100"/>
          </a:xfrm>
        </p:spPr>
      </p:sp>
      <p:sp>
        <p:nvSpPr>
          <p:cNvPr id="3" name="Notes Placeholder 2"/>
          <p:cNvSpPr>
            <a:spLocks noGrp="1"/>
          </p:cNvSpPr>
          <p:nvPr>
            <p:ph type="body" idx="1"/>
          </p:nvPr>
        </p:nvSpPr>
        <p:spPr>
          <a:xfrm>
            <a:off x="563563" y="3630303"/>
            <a:ext cx="5768998" cy="5336275"/>
          </a:xfrm>
        </p:spPr>
        <p:txBody>
          <a:bodyPr/>
          <a:lstStyle/>
          <a:p>
            <a:r>
              <a:rPr lang="en-US" sz="1100" b="1" dirty="0"/>
              <a:t>SUBJECT MATTER: </a:t>
            </a:r>
            <a:r>
              <a:rPr lang="en-US" sz="1100" dirty="0"/>
              <a:t>Adverse Childhood Experiences (ACEs)</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A Study completed by The Kaiser Foundation identifies the impact of Adverse Childhood Experiences, on behavioral health effects, mental health, and physical health including premature death metrics.</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ACES are defined as; </a:t>
            </a:r>
          </a:p>
          <a:p>
            <a:pPr marL="285750" indent="-285750">
              <a:buFont typeface="Arial" panose="020B0604020202020204" pitchFamily="34" charset="0"/>
              <a:buChar char="•"/>
            </a:pPr>
            <a:r>
              <a:rPr lang="en-US" sz="1100" dirty="0"/>
              <a:t>Traumatic Events Occurs From 0 To 17 Years (61% of those surveyed experienced 4 or more ACEs)</a:t>
            </a:r>
          </a:p>
          <a:p>
            <a:pPr marL="285750" indent="-285750">
              <a:buFont typeface="Arial" panose="020B0604020202020204" pitchFamily="34" charset="0"/>
              <a:buChar char="•"/>
            </a:pPr>
            <a:r>
              <a:rPr lang="en-US" sz="1100" dirty="0"/>
              <a:t>Violence, Abuse, Neglect, Suicide, Substance Use Disorder (SUD), Mental Health, Instability, Separation, Incarceration</a:t>
            </a:r>
          </a:p>
          <a:p>
            <a:pPr marL="285750" indent="-285750">
              <a:buFont typeface="Arial" panose="020B0604020202020204" pitchFamily="34" charset="0"/>
              <a:buChar char="•"/>
            </a:pPr>
            <a:r>
              <a:rPr lang="en-US" sz="1100" dirty="0"/>
              <a:t>Impact On Future Violence Victimization And Perpetration</a:t>
            </a:r>
          </a:p>
          <a:p>
            <a:pPr marL="285750" indent="-285750">
              <a:buFont typeface="Arial" panose="020B0604020202020204" pitchFamily="34" charset="0"/>
              <a:buChar char="•"/>
            </a:pPr>
            <a:r>
              <a:rPr lang="en-US" sz="1100" dirty="0"/>
              <a:t>Lifelong Health and Opportunity</a:t>
            </a:r>
          </a:p>
          <a:p>
            <a:endParaRPr lang="en-US" sz="1100" dirty="0"/>
          </a:p>
          <a:p>
            <a:r>
              <a:rPr lang="en-US" sz="1100" dirty="0"/>
              <a:t>Let’s watch this film portrayed by young males who discuss their ACEs and resiliency.</a:t>
            </a:r>
          </a:p>
          <a:p>
            <a:endParaRPr lang="en-US" sz="1100" dirty="0"/>
          </a:p>
          <a:p>
            <a:r>
              <a:rPr lang="en-US" sz="1100" b="1" dirty="0"/>
              <a:t>[WATCH video]: </a:t>
            </a:r>
            <a:r>
              <a:rPr lang="en-US" sz="1100" dirty="0" err="1"/>
              <a:t>Youtube</a:t>
            </a:r>
            <a:r>
              <a:rPr lang="en-US" sz="1100" dirty="0"/>
              <a:t>: Moving from ACEs to Resilience https://youtu.be/-pnhFmdz-ig (5:33 minutes)</a:t>
            </a:r>
          </a:p>
          <a:p>
            <a:endParaRPr lang="en-US" sz="1100" dirty="0"/>
          </a:p>
          <a:p>
            <a:r>
              <a:rPr lang="en-US" sz="1100" b="1" dirty="0"/>
              <a:t>DISCUSSION</a:t>
            </a:r>
            <a:r>
              <a:rPr lang="en-US" sz="1100" dirty="0"/>
              <a:t>:</a:t>
            </a:r>
          </a:p>
          <a:p>
            <a:pPr marL="228600" indent="-228600">
              <a:buFont typeface="+mj-lt"/>
              <a:buAutoNum type="arabicPeriod"/>
            </a:pPr>
            <a:r>
              <a:rPr lang="en-US" sz="1100" dirty="0"/>
              <a:t>How do we begin the conversation of resiliency with our clients?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Answers include: inquire about strengths, what has worked well for the client with past adversities, assess healthy coping skills already in place,  identifying interpersonal skills that promote resilience</a:t>
            </a:r>
          </a:p>
          <a:p>
            <a:pPr marL="228600" indent="-228600">
              <a:buFont typeface="+mj-lt"/>
              <a:buAutoNum type="arabicPeriod"/>
            </a:pPr>
            <a:r>
              <a:rPr lang="en-US" sz="1100" dirty="0"/>
              <a:t>What factors promote resiliency?</a:t>
            </a:r>
          </a:p>
          <a:p>
            <a:pPr marL="685800" lvl="1" indent="-228600">
              <a:buFont typeface="Arial" panose="020B0604020202020204" pitchFamily="34" charset="0"/>
              <a:buChar char="•"/>
            </a:pPr>
            <a:r>
              <a:rPr lang="en-US" sz="1100" dirty="0"/>
              <a:t>Answers can include ideas that pertain to: Connection Communication, Confidence, Competence, Commitment and Control (the next slide will elaborate on the 5 Factors that Promote Resiliency.)</a:t>
            </a:r>
          </a:p>
        </p:txBody>
      </p:sp>
      <p:sp>
        <p:nvSpPr>
          <p:cNvPr id="4" name="Slide Number Placeholder 3"/>
          <p:cNvSpPr>
            <a:spLocks noGrp="1"/>
          </p:cNvSpPr>
          <p:nvPr>
            <p:ph type="sldNum" sz="quarter" idx="5"/>
          </p:nvPr>
        </p:nvSpPr>
        <p:spPr/>
        <p:txBody>
          <a:bodyPr/>
          <a:lstStyle/>
          <a:p>
            <a:fld id="{7E9730A5-E118-DD43-8C03-06ED1FCE0900}" type="slidenum">
              <a:rPr lang="en-US" smtClean="0"/>
              <a:t>10</a:t>
            </a:fld>
            <a:endParaRPr lang="en-US"/>
          </a:p>
        </p:txBody>
      </p:sp>
    </p:spTree>
    <p:extLst>
      <p:ext uri="{BB962C8B-B14F-4D97-AF65-F5344CB8AC3E}">
        <p14:creationId xmlns:p14="http://schemas.microsoft.com/office/powerpoint/2010/main" val="2961577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Adverse Childhood Experiences (ACEs)</a:t>
            </a:r>
          </a:p>
          <a:p>
            <a:endParaRPr lang="en-US" sz="1100" dirty="0"/>
          </a:p>
          <a:p>
            <a:r>
              <a:rPr lang="en-US" sz="1100" dirty="0"/>
              <a:t>Let’s look at 5 Factors that Promote Resilience.</a:t>
            </a:r>
          </a:p>
          <a:p>
            <a:endParaRPr lang="en-US" sz="1100" b="1" dirty="0"/>
          </a:p>
          <a:p>
            <a:r>
              <a:rPr lang="en-US" sz="1100" b="1" dirty="0"/>
              <a:t>READ</a:t>
            </a:r>
            <a:r>
              <a:rPr lang="en-US" sz="1100" dirty="0"/>
              <a:t> slide. </a:t>
            </a:r>
          </a:p>
          <a:p>
            <a:endParaRPr lang="en-US" sz="1100" dirty="0"/>
          </a:p>
          <a:p>
            <a:r>
              <a:rPr lang="en-US" sz="1100" b="1" dirty="0"/>
              <a:t>Discussion: </a:t>
            </a:r>
          </a:p>
          <a:p>
            <a:r>
              <a:rPr lang="en-US" sz="1100" dirty="0"/>
              <a:t>Which area of resilience would you like to direct more attention to?</a:t>
            </a:r>
          </a:p>
          <a:p>
            <a:r>
              <a:rPr lang="en-US" sz="1100" dirty="0"/>
              <a:t>What is your strength when looking at the factors of resilience?</a:t>
            </a:r>
          </a:p>
          <a:p>
            <a:endParaRPr lang="en-US" sz="1100" dirty="0">
              <a:cs typeface="Calibri"/>
            </a:endParaRPr>
          </a:p>
          <a:p>
            <a:r>
              <a:rPr lang="en-US" sz="1100" b="1" dirty="0"/>
              <a:t>Image Reference:</a:t>
            </a:r>
          </a:p>
          <a:p>
            <a:r>
              <a:rPr lang="en-US" sz="1100" dirty="0"/>
              <a:t>Block, A.B. 5 FACTORS THAT PROMOTE RESILIENCE, 2023. www.dralisonblock.com</a:t>
            </a:r>
          </a:p>
          <a:p>
            <a:endParaRPr lang="en-US"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11</a:t>
            </a:fld>
            <a:endParaRPr lang="en-US"/>
          </a:p>
        </p:txBody>
      </p:sp>
    </p:spTree>
    <p:extLst>
      <p:ext uri="{BB962C8B-B14F-4D97-AF65-F5344CB8AC3E}">
        <p14:creationId xmlns:p14="http://schemas.microsoft.com/office/powerpoint/2010/main" val="3944402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Adverse Childhood Experiences (ACE’s)</a:t>
            </a:r>
          </a:p>
          <a:p>
            <a:endParaRPr lang="en-US" sz="1100" b="0" dirty="0"/>
          </a:p>
          <a:p>
            <a:r>
              <a:rPr lang="en-US" sz="1100" b="0" dirty="0"/>
              <a:t>Let’s connect the knowledge you have now of ACE’s to the application of group process.</a:t>
            </a:r>
          </a:p>
          <a:p>
            <a:endParaRPr lang="en-US" sz="1100" b="1" dirty="0"/>
          </a:p>
          <a:p>
            <a:r>
              <a:rPr lang="en-US" sz="1100" b="1" dirty="0"/>
              <a:t>How might ACEs present in a group therapy session?</a:t>
            </a:r>
          </a:p>
          <a:p>
            <a:pPr fontAlgn="base"/>
            <a:r>
              <a:rPr lang="en-US" sz="1100" dirty="0"/>
              <a:t>Answers can include: portrayal of dysfunctional family in addiction roles (</a:t>
            </a:r>
            <a:r>
              <a:rPr lang="en-US" sz="1100" b="0" i="0" kern="1200" dirty="0">
                <a:solidFill>
                  <a:schemeClr val="tx1"/>
                </a:solidFill>
                <a:effectLst/>
                <a:latin typeface="+mn-lt"/>
                <a:ea typeface="+mn-ea"/>
                <a:cs typeface="+mn-cs"/>
              </a:rPr>
              <a:t>THE ADDICT OR ABUSER, THE ENABLER OR CODEPENDENT, THE SCAPEGOAT OPPOSITE THE HERO, THE MASCOT, THE LOST CHILD.  If family roles have not been identified by the person the roles will present in all areas of life (social, work, school, intimate partner, therapy). </a:t>
            </a:r>
          </a:p>
          <a:p>
            <a:endParaRPr lang="en-US" sz="1100" dirty="0"/>
          </a:p>
          <a:p>
            <a:endParaRPr lang="en-US" sz="1100" dirty="0"/>
          </a:p>
          <a:p>
            <a:r>
              <a:rPr lang="en-US" sz="1100" b="1" dirty="0"/>
              <a:t>What are protective factors for ACEs?</a:t>
            </a:r>
          </a:p>
          <a:p>
            <a:r>
              <a:rPr lang="en-US" sz="1100" dirty="0"/>
              <a:t>Answers can include ideas that pertain to: Connection Communication, Confidence, Competence, Commitment and Control </a:t>
            </a:r>
          </a:p>
          <a:p>
            <a:endParaRPr lang="en-US" sz="1100" dirty="0"/>
          </a:p>
          <a:p>
            <a:endParaRPr lang="en-US" sz="1100" dirty="0"/>
          </a:p>
          <a:p>
            <a:r>
              <a:rPr lang="en-US" sz="1100" b="1" dirty="0"/>
              <a:t>What are risk factors for ACEs?</a:t>
            </a:r>
          </a:p>
          <a:p>
            <a:r>
              <a:rPr lang="en-US" sz="1100" dirty="0"/>
              <a:t>Answers include: physical &amp; emotional neglect, divorce, mental illness, incarceration, homelessness, domestic violence, substance abuse, emotional &amp; sexual abuse, maternal depression, poverty, discrimination, community disruption, violence, poor housing/quality/affordability</a:t>
            </a:r>
          </a:p>
        </p:txBody>
      </p:sp>
      <p:sp>
        <p:nvSpPr>
          <p:cNvPr id="4" name="Slide Number Placeholder 3"/>
          <p:cNvSpPr>
            <a:spLocks noGrp="1"/>
          </p:cNvSpPr>
          <p:nvPr>
            <p:ph type="sldNum" sz="quarter" idx="5"/>
          </p:nvPr>
        </p:nvSpPr>
        <p:spPr/>
        <p:txBody>
          <a:bodyPr/>
          <a:lstStyle/>
          <a:p>
            <a:fld id="{7E9730A5-E118-DD43-8C03-06ED1FCE0900}" type="slidenum">
              <a:rPr lang="en-US" smtClean="0"/>
              <a:t>12</a:t>
            </a:fld>
            <a:endParaRPr lang="en-US"/>
          </a:p>
        </p:txBody>
      </p:sp>
    </p:spTree>
    <p:extLst>
      <p:ext uri="{BB962C8B-B14F-4D97-AF65-F5344CB8AC3E}">
        <p14:creationId xmlns:p14="http://schemas.microsoft.com/office/powerpoint/2010/main" val="791553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SUBJECT MATTER: </a:t>
            </a:r>
            <a:r>
              <a:rPr lang="en-US" sz="1200" dirty="0"/>
              <a:t>Adverse Childhood Experiences (ACE’s)</a:t>
            </a:r>
          </a:p>
          <a:p>
            <a:endParaRPr lang="en-US" dirty="0"/>
          </a:p>
          <a:p>
            <a:r>
              <a:rPr lang="en-US" dirty="0"/>
              <a:t>Read the slide to provide students with an example of what it will look like for a client when presented with this document prior to an assessment. You may also provide a digital or printed copy as well for review.</a:t>
            </a:r>
          </a:p>
          <a:p>
            <a:endParaRPr lang="en-US" dirty="0"/>
          </a:p>
          <a:p>
            <a:r>
              <a:rPr lang="en-US" sz="1100" b="1" dirty="0"/>
              <a:t>Reference: </a:t>
            </a:r>
            <a:r>
              <a:rPr lang="en-US" dirty="0"/>
              <a:t>Centers for Disease Control and Prevention (2016). Adverse Childhood Experiences (ACE). Retrieved from:</a:t>
            </a:r>
            <a:endParaRPr lang="en-US" dirty="0">
              <a:cs typeface="Calibri"/>
            </a:endParaRPr>
          </a:p>
          <a:p>
            <a:r>
              <a:rPr lang="en-US" dirty="0">
                <a:hlinkClick r:id="rId3"/>
              </a:rPr>
              <a:t>https://www.cdc.gov/violenceprevention/aces/</a:t>
            </a:r>
          </a:p>
          <a:p>
            <a:endParaRPr lang="en-US"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13</a:t>
            </a:fld>
            <a:endParaRPr lang="en-US"/>
          </a:p>
        </p:txBody>
      </p:sp>
    </p:spTree>
    <p:extLst>
      <p:ext uri="{BB962C8B-B14F-4D97-AF65-F5344CB8AC3E}">
        <p14:creationId xmlns:p14="http://schemas.microsoft.com/office/powerpoint/2010/main" val="654234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SUBJECT MATTER: </a:t>
            </a:r>
            <a:r>
              <a:rPr lang="en-US" sz="1200" dirty="0"/>
              <a:t>Adverse Childhood Experiences (ACE’s)</a:t>
            </a:r>
          </a:p>
          <a:p>
            <a:endParaRPr lang="en-US" dirty="0"/>
          </a:p>
          <a:p>
            <a:r>
              <a:rPr lang="en-US" dirty="0"/>
              <a:t>Read the slide to provide students with an example of what it will look like for a client when presented with this document prior to an assessment.</a:t>
            </a:r>
          </a:p>
          <a:p>
            <a:endParaRPr lang="en-US" dirty="0"/>
          </a:p>
          <a:p>
            <a:r>
              <a:rPr lang="en-US" sz="1100" b="1" dirty="0"/>
              <a:t>Reference: </a:t>
            </a:r>
            <a:r>
              <a:rPr lang="en-US" dirty="0"/>
              <a:t>Centers for Disease Control and Prevention (2016). Adverse Childhood Experiences (ACE). Retrieved from:</a:t>
            </a:r>
            <a:endParaRPr lang="en-US" dirty="0">
              <a:cs typeface="Calibri"/>
            </a:endParaRPr>
          </a:p>
          <a:p>
            <a:r>
              <a:rPr lang="en-US" dirty="0">
                <a:hlinkClick r:id="rId3"/>
              </a:rPr>
              <a:t>https://www.cdc.gov/violenceprevention/aces/</a:t>
            </a:r>
          </a:p>
          <a:p>
            <a:endParaRPr lang="en-US"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14</a:t>
            </a:fld>
            <a:endParaRPr lang="en-US"/>
          </a:p>
        </p:txBody>
      </p:sp>
    </p:spTree>
    <p:extLst>
      <p:ext uri="{BB962C8B-B14F-4D97-AF65-F5344CB8AC3E}">
        <p14:creationId xmlns:p14="http://schemas.microsoft.com/office/powerpoint/2010/main" val="2587011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44463"/>
            <a:ext cx="5486400" cy="3086100"/>
          </a:xfrm>
        </p:spPr>
      </p:sp>
      <p:sp>
        <p:nvSpPr>
          <p:cNvPr id="3" name="Notes Placeholder 2"/>
          <p:cNvSpPr>
            <a:spLocks noGrp="1"/>
          </p:cNvSpPr>
          <p:nvPr>
            <p:ph type="body" idx="1"/>
          </p:nvPr>
        </p:nvSpPr>
        <p:spPr>
          <a:xfrm>
            <a:off x="168442" y="3450055"/>
            <a:ext cx="6687971" cy="5549482"/>
          </a:xfrm>
        </p:spPr>
        <p:txBody>
          <a:bodyPr/>
          <a:lstStyle/>
          <a:p>
            <a:r>
              <a:rPr lang="en-US" sz="1100" b="1" dirty="0"/>
              <a:t>SUBJECT MATTER: </a:t>
            </a:r>
            <a:r>
              <a:rPr lang="en-US" sz="1100" dirty="0"/>
              <a:t>Adverse Childhood Experiences (ACE’s)</a:t>
            </a:r>
          </a:p>
          <a:p>
            <a:endParaRPr lang="en-US" sz="1100" dirty="0"/>
          </a:p>
          <a:p>
            <a:r>
              <a:rPr lang="en-US" sz="1100" b="1" dirty="0"/>
              <a:t>Discussion:</a:t>
            </a:r>
            <a:endParaRPr lang="en-US" sz="1100" dirty="0"/>
          </a:p>
          <a:p>
            <a:endParaRPr lang="en-US" sz="1100" dirty="0"/>
          </a:p>
          <a:p>
            <a:r>
              <a:rPr lang="en-US" sz="1100" dirty="0"/>
              <a:t>1. How will you introduce a client to an ACE questionnaire?</a:t>
            </a:r>
          </a:p>
          <a:p>
            <a:endParaRPr lang="en-US" sz="1100" dirty="0"/>
          </a:p>
          <a:p>
            <a:r>
              <a:rPr lang="en-US" sz="1100" dirty="0"/>
              <a:t>Answers can include:</a:t>
            </a:r>
          </a:p>
          <a:p>
            <a:pPr marL="171450" indent="-171450">
              <a:buFont typeface="Arial" panose="020B0604020202020204" pitchFamily="34" charset="0"/>
              <a:buChar char="•"/>
            </a:pPr>
            <a:r>
              <a:rPr lang="en-US" sz="1100" dirty="0"/>
              <a:t> ”We provide all client’s with this questionnaire that asks some really hard questions about experiences you had as a child (0 to 17yo).  Please take a moment to complete these 10 questions before we begin your assessment.”  OR </a:t>
            </a:r>
          </a:p>
          <a:p>
            <a:pPr marL="171450" indent="-171450">
              <a:buFont typeface="Arial" panose="020B0604020202020204" pitchFamily="34" charset="0"/>
              <a:buChar char="•"/>
            </a:pPr>
            <a:r>
              <a:rPr lang="en-US" sz="1100" dirty="0"/>
              <a:t>“I am providing you with the adverse childhood experience questionnaire to complete prior to your assessment.  We will review your responses together.”</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2. After reviewing an ACE questionnaire, how might we incorporate the responses into a client’s assessment?</a:t>
            </a:r>
          </a:p>
          <a:p>
            <a:endParaRPr lang="en-US" sz="1100" dirty="0"/>
          </a:p>
          <a:p>
            <a:r>
              <a:rPr lang="en-US" sz="1100" dirty="0"/>
              <a:t>Answers can include: </a:t>
            </a:r>
          </a:p>
          <a:p>
            <a:pPr marL="171450" indent="-171450">
              <a:buFont typeface="Arial" panose="020B0604020202020204" pitchFamily="34" charset="0"/>
              <a:buChar char="•"/>
            </a:pPr>
            <a:r>
              <a:rPr lang="en-US" sz="1100" dirty="0"/>
              <a:t>Reflect to client about their response to a question in particular and inquire how this experience contributed to their substance use, or relationships, or education.  </a:t>
            </a:r>
          </a:p>
          <a:p>
            <a:pPr marL="171450" indent="-171450">
              <a:buFont typeface="Arial" panose="020B0604020202020204" pitchFamily="34" charset="0"/>
              <a:buChar char="•"/>
            </a:pPr>
            <a:r>
              <a:rPr lang="en-US" sz="1100" dirty="0"/>
              <a:t>Inquire about protective factors that have contributed to perseverance in their life journey.  </a:t>
            </a:r>
          </a:p>
          <a:p>
            <a:pPr marL="171450" indent="-171450">
              <a:buFont typeface="Arial" panose="020B0604020202020204" pitchFamily="34" charset="0"/>
              <a:buChar char="•"/>
            </a:pPr>
            <a:r>
              <a:rPr lang="en-US" sz="1100" dirty="0"/>
              <a:t>Ask what the client identifies as a Trauma (not everything they experience or report as happening in their ACE questionnaire is felt/thought/or responded to as a trauma).</a:t>
            </a:r>
          </a:p>
          <a:p>
            <a:endParaRPr lang="en-US" sz="1100" dirty="0"/>
          </a:p>
          <a:p>
            <a:r>
              <a:rPr lang="en-US" sz="1100" dirty="0"/>
              <a:t>3. What information can be gathered by a client’s ACE score?</a:t>
            </a:r>
          </a:p>
          <a:p>
            <a:endParaRPr lang="en-US" sz="1100" dirty="0"/>
          </a:p>
          <a:p>
            <a:r>
              <a:rPr lang="en-US" sz="1100" dirty="0"/>
              <a:t>Answers can include: </a:t>
            </a:r>
          </a:p>
          <a:p>
            <a:pPr marL="171450" indent="-171450">
              <a:buFont typeface="Arial" panose="020B0604020202020204" pitchFamily="34" charset="0"/>
              <a:buChar char="•"/>
            </a:pPr>
            <a:r>
              <a:rPr lang="en-US" sz="1100" dirty="0"/>
              <a:t>Knowledge of ACEs can inform possible physical health, mental health, substance use risks. </a:t>
            </a:r>
          </a:p>
          <a:p>
            <a:pPr marL="171450" indent="-171450">
              <a:buFont typeface="Arial" panose="020B0604020202020204" pitchFamily="34" charset="0"/>
              <a:buChar char="•"/>
            </a:pPr>
            <a:r>
              <a:rPr lang="en-US" sz="1100" dirty="0"/>
              <a:t>These provide opportunities of psychoeducation with the client.</a:t>
            </a:r>
          </a:p>
          <a:p>
            <a:pPr marL="171450" indent="-171450">
              <a:buFont typeface="Arial" panose="020B0604020202020204" pitchFamily="34" charset="0"/>
              <a:buChar char="•"/>
            </a:pPr>
            <a:r>
              <a:rPr lang="en-US" sz="1100" dirty="0"/>
              <a:t>Depending upon the client’s response to any of their ACEs will lead to a Mental Health referral (as this is out of scope for a drug and alcohol counselor).</a:t>
            </a:r>
          </a:p>
        </p:txBody>
      </p:sp>
      <p:sp>
        <p:nvSpPr>
          <p:cNvPr id="4" name="Slide Number Placeholder 3"/>
          <p:cNvSpPr>
            <a:spLocks noGrp="1"/>
          </p:cNvSpPr>
          <p:nvPr>
            <p:ph type="sldNum" sz="quarter" idx="5"/>
          </p:nvPr>
        </p:nvSpPr>
        <p:spPr/>
        <p:txBody>
          <a:bodyPr/>
          <a:lstStyle/>
          <a:p>
            <a:fld id="{7E9730A5-E118-DD43-8C03-06ED1FCE0900}" type="slidenum">
              <a:rPr lang="en-US" smtClean="0"/>
              <a:t>15</a:t>
            </a:fld>
            <a:endParaRPr lang="en-US"/>
          </a:p>
        </p:txBody>
      </p:sp>
    </p:spTree>
    <p:extLst>
      <p:ext uri="{BB962C8B-B14F-4D97-AF65-F5344CB8AC3E}">
        <p14:creationId xmlns:p14="http://schemas.microsoft.com/office/powerpoint/2010/main" val="26150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dirty="0">
                <a:cs typeface="Calibri"/>
              </a:rPr>
              <a:t>Resources are provided</a:t>
            </a:r>
            <a:r>
              <a:rPr lang="en-US" sz="1100" baseline="0" dirty="0">
                <a:cs typeface="Calibri"/>
              </a:rPr>
              <a:t> and should assist in gathering important referral and link to further information for students. </a:t>
            </a:r>
          </a:p>
          <a:p>
            <a:pPr>
              <a:defRPr/>
            </a:pPr>
            <a:endParaRPr lang="en-US" sz="1100" baseline="0" dirty="0">
              <a:cs typeface="Calibri"/>
            </a:endParaRPr>
          </a:p>
          <a:p>
            <a:pPr marL="285750" indent="-285750">
              <a:lnSpc>
                <a:spcPct val="150000"/>
              </a:lnSpc>
              <a:spcBef>
                <a:spcPts val="600"/>
              </a:spcBef>
              <a:spcAft>
                <a:spcPts val="600"/>
              </a:spcAft>
              <a:buFont typeface="Arial" panose="020B0604020202020204" pitchFamily="34" charset="0"/>
              <a:buChar char="•"/>
            </a:pPr>
            <a:r>
              <a:rPr lang="en-US" sz="1100" b="1" dirty="0">
                <a:solidFill>
                  <a:schemeClr val="tx1">
                    <a:lumMod val="50000"/>
                    <a:lumOff val="50000"/>
                  </a:schemeClr>
                </a:solidFill>
              </a:rPr>
              <a:t>Zero Suicide Institute</a:t>
            </a:r>
            <a:r>
              <a:rPr lang="en-US" sz="1100" dirty="0">
                <a:solidFill>
                  <a:schemeClr val="tx1">
                    <a:lumMod val="50000"/>
                    <a:lumOff val="50000"/>
                  </a:schemeClr>
                </a:solidFill>
              </a:rPr>
              <a:t>: </a:t>
            </a:r>
            <a:r>
              <a:rPr lang="en-US" sz="1100" dirty="0">
                <a:solidFill>
                  <a:schemeClr val="tx1">
                    <a:lumMod val="50000"/>
                    <a:lumOff val="50000"/>
                  </a:schemeClr>
                </a:solidFill>
                <a:hlinkClick r:id="rId3"/>
              </a:rPr>
              <a:t>https://zerosuicideinstitute.com/</a:t>
            </a:r>
            <a:r>
              <a:rPr lang="en-US" sz="1100" dirty="0">
                <a:solidFill>
                  <a:schemeClr val="tx1">
                    <a:lumMod val="50000"/>
                    <a:lumOff val="50000"/>
                  </a:schemeClr>
                </a:solidFill>
              </a:rPr>
              <a:t> </a:t>
            </a:r>
          </a:p>
          <a:p>
            <a:pPr marL="285750" indent="-285750">
              <a:lnSpc>
                <a:spcPct val="150000"/>
              </a:lnSpc>
              <a:spcBef>
                <a:spcPts val="600"/>
              </a:spcBef>
              <a:spcAft>
                <a:spcPts val="600"/>
              </a:spcAft>
              <a:buFont typeface="Arial" panose="020B0604020202020204" pitchFamily="34" charset="0"/>
              <a:buChar char="•"/>
            </a:pPr>
            <a:r>
              <a:rPr lang="en-US" sz="1100" b="1" dirty="0">
                <a:solidFill>
                  <a:schemeClr val="tx1">
                    <a:lumMod val="50000"/>
                    <a:lumOff val="50000"/>
                  </a:schemeClr>
                </a:solidFill>
              </a:rPr>
              <a:t>Zero Suicide Listserv</a:t>
            </a:r>
            <a:r>
              <a:rPr lang="en-US" sz="1100" dirty="0">
                <a:solidFill>
                  <a:schemeClr val="tx1">
                    <a:lumMod val="50000"/>
                    <a:lumOff val="50000"/>
                  </a:schemeClr>
                </a:solidFill>
              </a:rPr>
              <a:t>: </a:t>
            </a:r>
            <a:r>
              <a:rPr lang="en-US" sz="1100" dirty="0">
                <a:solidFill>
                  <a:schemeClr val="tx1">
                    <a:lumMod val="50000"/>
                    <a:lumOff val="50000"/>
                  </a:schemeClr>
                </a:solidFill>
                <a:hlinkClick r:id="rId4"/>
              </a:rPr>
              <a:t>https://zerosuicide.edc.org/movement/zero-suicide-listserv</a:t>
            </a:r>
            <a:r>
              <a:rPr lang="en-US" sz="1100" dirty="0">
                <a:solidFill>
                  <a:schemeClr val="tx1">
                    <a:lumMod val="50000"/>
                    <a:lumOff val="50000"/>
                  </a:schemeClr>
                </a:solidFill>
              </a:rPr>
              <a:t> </a:t>
            </a:r>
          </a:p>
          <a:p>
            <a:pPr marL="285750" indent="-285750">
              <a:lnSpc>
                <a:spcPct val="150000"/>
              </a:lnSpc>
              <a:spcBef>
                <a:spcPts val="600"/>
              </a:spcBef>
              <a:spcAft>
                <a:spcPts val="600"/>
              </a:spcAft>
              <a:buFont typeface="Arial" panose="020B0604020202020204" pitchFamily="34" charset="0"/>
              <a:buChar char="•"/>
            </a:pPr>
            <a:r>
              <a:rPr lang="en-US" sz="1100" b="1" dirty="0">
                <a:solidFill>
                  <a:schemeClr val="tx1">
                    <a:lumMod val="50000"/>
                    <a:lumOff val="50000"/>
                  </a:schemeClr>
                </a:solidFill>
              </a:rPr>
              <a:t>NV Office for Suicide Prevention</a:t>
            </a:r>
            <a:r>
              <a:rPr lang="en-US" sz="1100" dirty="0">
                <a:solidFill>
                  <a:schemeClr val="tx1">
                    <a:lumMod val="50000"/>
                    <a:lumOff val="50000"/>
                  </a:schemeClr>
                </a:solidFill>
              </a:rPr>
              <a:t>: </a:t>
            </a:r>
            <a:r>
              <a:rPr lang="en-US" sz="1100" dirty="0">
                <a:solidFill>
                  <a:schemeClr val="tx1">
                    <a:lumMod val="50000"/>
                    <a:lumOff val="50000"/>
                  </a:schemeClr>
                </a:solidFill>
                <a:hlinkClick r:id="rId5"/>
              </a:rPr>
              <a:t>http://suicideprevention.nv.gov/</a:t>
            </a:r>
            <a:r>
              <a:rPr lang="en-US" sz="1100" dirty="0">
                <a:solidFill>
                  <a:schemeClr val="tx1">
                    <a:lumMod val="50000"/>
                    <a:lumOff val="50000"/>
                  </a:schemeClr>
                </a:solidFill>
              </a:rPr>
              <a:t> </a:t>
            </a:r>
          </a:p>
          <a:p>
            <a:pPr marL="285750" indent="-285750">
              <a:lnSpc>
                <a:spcPct val="150000"/>
              </a:lnSpc>
              <a:spcBef>
                <a:spcPts val="600"/>
              </a:spcBef>
              <a:spcAft>
                <a:spcPts val="600"/>
              </a:spcAft>
              <a:buFont typeface="Arial" panose="020B0604020202020204" pitchFamily="34" charset="0"/>
              <a:buChar char="•"/>
            </a:pPr>
            <a:r>
              <a:rPr lang="en-US" sz="1100" b="1" dirty="0">
                <a:solidFill>
                  <a:schemeClr val="tx1">
                    <a:lumMod val="50000"/>
                    <a:lumOff val="50000"/>
                  </a:schemeClr>
                </a:solidFill>
              </a:rPr>
              <a:t>NV Zero Suicide Initiative</a:t>
            </a:r>
            <a:r>
              <a:rPr lang="en-US" sz="1100" dirty="0">
                <a:solidFill>
                  <a:schemeClr val="tx1">
                    <a:lumMod val="50000"/>
                    <a:lumOff val="50000"/>
                  </a:schemeClr>
                </a:solidFill>
              </a:rPr>
              <a:t>: </a:t>
            </a:r>
            <a:r>
              <a:rPr lang="en-US" sz="1100" dirty="0">
                <a:solidFill>
                  <a:schemeClr val="tx1">
                    <a:lumMod val="50000"/>
                    <a:lumOff val="50000"/>
                  </a:schemeClr>
                </a:solidFill>
                <a:hlinkClick r:id="rId6">
                  <a:extLst>
                    <a:ext uri="{A12FA001-AC4F-418D-AE19-62706E023703}">
                      <ahyp:hlinkClr xmlns:ahyp="http://schemas.microsoft.com/office/drawing/2018/hyperlinkcolor" val="tx"/>
                    </a:ext>
                  </a:extLst>
                </a:hlinkClick>
              </a:rPr>
              <a:t>https://nvopioidresponse.org/initiatives/zs/</a:t>
            </a:r>
            <a:endParaRPr lang="en-US" sz="1100" dirty="0">
              <a:solidFill>
                <a:schemeClr val="tx1">
                  <a:lumMod val="50000"/>
                  <a:lumOff val="50000"/>
                </a:schemeClr>
              </a:solidFill>
            </a:endParaRPr>
          </a:p>
          <a:p>
            <a:pPr marL="285750" indent="-285750">
              <a:lnSpc>
                <a:spcPct val="150000"/>
              </a:lnSpc>
              <a:spcBef>
                <a:spcPts val="600"/>
              </a:spcBef>
              <a:spcAft>
                <a:spcPts val="600"/>
              </a:spcAft>
              <a:buFont typeface="Arial" panose="020B0604020202020204" pitchFamily="34" charset="0"/>
              <a:buChar char="•"/>
            </a:pPr>
            <a:r>
              <a:rPr lang="en-US" sz="1100" b="1" dirty="0">
                <a:solidFill>
                  <a:schemeClr val="tx1">
                    <a:lumMod val="50000"/>
                    <a:lumOff val="50000"/>
                  </a:schemeClr>
                </a:solidFill>
              </a:rPr>
              <a:t>The Lifeline and 988</a:t>
            </a:r>
            <a:r>
              <a:rPr lang="en-US" sz="1100" dirty="0">
                <a:solidFill>
                  <a:schemeClr val="tx1">
                    <a:lumMod val="50000"/>
                    <a:lumOff val="50000"/>
                  </a:schemeClr>
                </a:solidFill>
              </a:rPr>
              <a:t>:  </a:t>
            </a:r>
            <a:r>
              <a:rPr lang="en-US" sz="1100" dirty="0">
                <a:solidFill>
                  <a:schemeClr val="tx1">
                    <a:lumMod val="50000"/>
                    <a:lumOff val="50000"/>
                  </a:schemeClr>
                </a:solidFill>
                <a:hlinkClick r:id="rId7"/>
              </a:rPr>
              <a:t>https://988lifeline.org/current-events/the-lifeline-and-988</a:t>
            </a:r>
            <a:endParaRPr lang="en-US" sz="1100" dirty="0">
              <a:solidFill>
                <a:schemeClr val="tx1">
                  <a:lumMod val="50000"/>
                  <a:lumOff val="50000"/>
                </a:schemeClr>
              </a:solidFill>
            </a:endParaRPr>
          </a:p>
          <a:p>
            <a:pPr marL="285750" indent="-285750">
              <a:lnSpc>
                <a:spcPct val="150000"/>
              </a:lnSpc>
              <a:spcBef>
                <a:spcPts val="600"/>
              </a:spcBef>
              <a:spcAft>
                <a:spcPts val="600"/>
              </a:spcAft>
              <a:buFont typeface="Arial" panose="020B0604020202020204" pitchFamily="34" charset="0"/>
              <a:buChar char="•"/>
            </a:pPr>
            <a:r>
              <a:rPr lang="en-US" sz="1100" b="1" dirty="0">
                <a:solidFill>
                  <a:schemeClr val="tx1">
                    <a:lumMod val="50000"/>
                    <a:lumOff val="50000"/>
                  </a:schemeClr>
                </a:solidFill>
              </a:rPr>
              <a:t>UNR </a:t>
            </a:r>
            <a:r>
              <a:rPr lang="en-US" sz="1100" b="1" dirty="0" err="1">
                <a:solidFill>
                  <a:schemeClr val="tx1">
                    <a:lumMod val="50000"/>
                    <a:lumOff val="50000"/>
                  </a:schemeClr>
                </a:solidFill>
              </a:rPr>
              <a:t>LiveWell</a:t>
            </a:r>
            <a:r>
              <a:rPr lang="en-US" sz="1100" b="1" dirty="0">
                <a:solidFill>
                  <a:schemeClr val="tx1">
                    <a:lumMod val="50000"/>
                    <a:lumOff val="50000"/>
                  </a:schemeClr>
                </a:solidFill>
              </a:rPr>
              <a:t> Resource Page</a:t>
            </a:r>
            <a:r>
              <a:rPr lang="en-US" sz="1100" dirty="0">
                <a:solidFill>
                  <a:schemeClr val="tx1">
                    <a:lumMod val="50000"/>
                    <a:lumOff val="50000"/>
                  </a:schemeClr>
                </a:solidFill>
              </a:rPr>
              <a:t>: </a:t>
            </a:r>
            <a:r>
              <a:rPr lang="en-US" sz="1100" dirty="0">
                <a:solidFill>
                  <a:schemeClr val="tx1">
                    <a:lumMod val="50000"/>
                    <a:lumOff val="50000"/>
                  </a:schemeClr>
                </a:solidFill>
                <a:hlinkClick r:id="rId8"/>
              </a:rPr>
              <a:t>https://www.unr.edu/livewell</a:t>
            </a:r>
            <a:r>
              <a:rPr lang="en-US" sz="1100" dirty="0">
                <a:solidFill>
                  <a:schemeClr val="tx1">
                    <a:lumMod val="50000"/>
                    <a:lumOff val="50000"/>
                  </a:schemeClr>
                </a:solidFill>
              </a:rPr>
              <a:t> </a:t>
            </a:r>
          </a:p>
          <a:p>
            <a:pPr marL="285750" indent="-285750">
              <a:lnSpc>
                <a:spcPct val="150000"/>
              </a:lnSpc>
              <a:spcBef>
                <a:spcPts val="600"/>
              </a:spcBef>
              <a:spcAft>
                <a:spcPts val="600"/>
              </a:spcAft>
              <a:buFont typeface="Arial" panose="020B0604020202020204" pitchFamily="34" charset="0"/>
              <a:buChar char="•"/>
            </a:pPr>
            <a:endParaRPr lang="en-US" sz="1100" dirty="0">
              <a:solidFill>
                <a:schemeClr val="tx1">
                  <a:lumMod val="50000"/>
                  <a:lumOff val="50000"/>
                </a:schemeClr>
              </a:solidFill>
              <a:cs typeface="Calibri"/>
            </a:endParaRPr>
          </a:p>
          <a:p>
            <a:pPr marL="0" indent="0">
              <a:lnSpc>
                <a:spcPct val="150000"/>
              </a:lnSpc>
              <a:spcBef>
                <a:spcPts val="600"/>
              </a:spcBef>
              <a:spcAft>
                <a:spcPts val="600"/>
              </a:spcAft>
              <a:buFont typeface="Arial" panose="020B0604020202020204" pitchFamily="34" charset="0"/>
              <a:buNone/>
            </a:pPr>
            <a:r>
              <a:rPr lang="en-US" sz="1100" b="1" dirty="0">
                <a:solidFill>
                  <a:schemeClr val="tx1">
                    <a:lumMod val="50000"/>
                    <a:lumOff val="50000"/>
                  </a:schemeClr>
                </a:solidFill>
                <a:cs typeface="Calibri"/>
              </a:rPr>
              <a:t>Image Credit: </a:t>
            </a:r>
            <a:r>
              <a:rPr lang="en-US" sz="1100" dirty="0">
                <a:solidFill>
                  <a:schemeClr val="tx1">
                    <a:lumMod val="50000"/>
                    <a:lumOff val="50000"/>
                  </a:schemeClr>
                </a:solidFill>
                <a:cs typeface="Calibri"/>
              </a:rPr>
              <a:t>SAMHSA</a:t>
            </a:r>
            <a:r>
              <a:rPr lang="en-US" sz="1100" baseline="0" dirty="0">
                <a:solidFill>
                  <a:schemeClr val="tx1">
                    <a:lumMod val="50000"/>
                    <a:lumOff val="50000"/>
                  </a:schemeClr>
                </a:solidFill>
                <a:cs typeface="Calibri"/>
              </a:rPr>
              <a:t> </a:t>
            </a:r>
            <a:r>
              <a:rPr lang="en-US" sz="1100" dirty="0">
                <a:solidFill>
                  <a:schemeClr val="tx1">
                    <a:lumMod val="50000"/>
                    <a:lumOff val="50000"/>
                  </a:schemeClr>
                </a:solidFill>
                <a:cs typeface="Calibri"/>
              </a:rPr>
              <a:t>988 Partner Toolkit</a:t>
            </a:r>
            <a:endParaRPr lang="en-US" sz="1100" dirty="0">
              <a:cs typeface="Calibri"/>
            </a:endParaRPr>
          </a:p>
          <a:p>
            <a:endParaRPr lang="en-US" dirty="0"/>
          </a:p>
        </p:txBody>
      </p:sp>
      <p:sp>
        <p:nvSpPr>
          <p:cNvPr id="4" name="Slide Number Placeholder 3"/>
          <p:cNvSpPr>
            <a:spLocks noGrp="1"/>
          </p:cNvSpPr>
          <p:nvPr>
            <p:ph type="sldNum" sz="quarter" idx="10"/>
          </p:nvPr>
        </p:nvSpPr>
        <p:spPr/>
        <p:txBody>
          <a:bodyPr/>
          <a:lstStyle/>
          <a:p>
            <a:fld id="{7E9730A5-E118-DD43-8C03-06ED1FCE0900}" type="slidenum">
              <a:rPr lang="en-US" smtClean="0"/>
              <a:t>16</a:t>
            </a:fld>
            <a:endParaRPr lang="en-US"/>
          </a:p>
        </p:txBody>
      </p:sp>
    </p:spTree>
    <p:extLst>
      <p:ext uri="{BB962C8B-B14F-4D97-AF65-F5344CB8AC3E}">
        <p14:creationId xmlns:p14="http://schemas.microsoft.com/office/powerpoint/2010/main" val="373414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0317" y="4400550"/>
            <a:ext cx="6736096" cy="3600450"/>
          </a:xfrm>
        </p:spPr>
        <p:txBody>
          <a:bodyPr/>
          <a:lstStyle/>
          <a:p>
            <a:pPr marL="0" marR="0">
              <a:lnSpc>
                <a:spcPct val="107000"/>
              </a:lnSpc>
              <a:spcBef>
                <a:spcPts val="0"/>
              </a:spcBef>
              <a:spcAft>
                <a:spcPts val="800"/>
              </a:spcAft>
            </a:pPr>
            <a:r>
              <a:rPr lang="en-US" sz="1100" kern="100" dirty="0">
                <a:effectLst/>
                <a:ea typeface="Calibri" panose="020F0502020204030204" pitchFamily="34" charset="0"/>
                <a:cs typeface="Times New Roman" panose="02020603050405020304" pitchFamily="18" charset="0"/>
              </a:rPr>
              <a:t>Resources are provided and should assist in maintaining important referral agencies/support services as well as resources for students. </a:t>
            </a:r>
          </a:p>
          <a:p>
            <a:pPr marL="0" marR="0">
              <a:lnSpc>
                <a:spcPct val="107000"/>
              </a:lnSpc>
              <a:spcBef>
                <a:spcPts val="0"/>
              </a:spcBef>
              <a:spcAft>
                <a:spcPts val="800"/>
              </a:spcAft>
            </a:pPr>
            <a:r>
              <a:rPr lang="en-US" sz="1100" kern="100" dirty="0">
                <a:effectLst/>
                <a:ea typeface="Calibri" panose="020F0502020204030204" pitchFamily="34" charset="0"/>
                <a:cs typeface="Times New Roman" panose="02020603050405020304" pitchFamily="18" charset="0"/>
              </a:rPr>
              <a:t>Community Resources:</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UNR Disabilities Resource Center: </a:t>
            </a:r>
            <a:r>
              <a:rPr lang="en-US" sz="1100" u="sng" kern="100" dirty="0">
                <a:solidFill>
                  <a:srgbClr val="0563C1"/>
                </a:solidFill>
                <a:effectLst/>
                <a:ea typeface="Calibri" panose="020F0502020204030204" pitchFamily="34" charset="0"/>
                <a:cs typeface="Times New Roman" panose="02020603050405020304" pitchFamily="18" charset="0"/>
                <a:hlinkClick r:id="rId3"/>
              </a:rPr>
              <a:t>https://www.unr.edu/drc</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Nevada Center for Excellence in Disabilities Directory: </a:t>
            </a:r>
            <a:r>
              <a:rPr lang="en-US" sz="1100" u="sng" kern="100" dirty="0">
                <a:solidFill>
                  <a:srgbClr val="0563C1"/>
                </a:solidFill>
                <a:effectLst/>
                <a:ea typeface="Calibri" panose="020F0502020204030204" pitchFamily="34" charset="0"/>
                <a:cs typeface="Times New Roman" panose="02020603050405020304" pitchFamily="18" charset="0"/>
                <a:hlinkClick r:id="rId4"/>
              </a:rPr>
              <a:t>https://www.unr.edu/education/faculty-and-staff/nevada-center-for-excellence-in-disabilities</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CASAT on Demand Resources &amp; Downloads: </a:t>
            </a:r>
            <a:r>
              <a:rPr lang="en-US" sz="1100" u="sng" kern="100" dirty="0">
                <a:solidFill>
                  <a:srgbClr val="0563C1"/>
                </a:solidFill>
                <a:effectLst/>
                <a:ea typeface="Calibri" panose="020F0502020204030204" pitchFamily="34" charset="0"/>
                <a:cs typeface="Times New Roman" panose="02020603050405020304" pitchFamily="18" charset="0"/>
                <a:hlinkClick r:id="rId5"/>
              </a:rPr>
              <a:t>https://casatondemand.org/resources_downloads/</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Pacific Southwest Addiction Technology Transfer Center (PSATTC): </a:t>
            </a:r>
            <a:r>
              <a:rPr lang="en-US" sz="1100" u="sng" kern="100" dirty="0">
                <a:solidFill>
                  <a:srgbClr val="0563C1"/>
                </a:solidFill>
                <a:effectLst/>
                <a:ea typeface="Calibri" panose="020F0502020204030204" pitchFamily="34" charset="0"/>
                <a:cs typeface="Times New Roman" panose="02020603050405020304" pitchFamily="18" charset="0"/>
                <a:hlinkClick r:id="rId6"/>
              </a:rPr>
              <a:t>https://attcnetwork.org/centers/pacific-southwest-attc/home</a:t>
            </a:r>
            <a:endParaRPr lang="en-US" sz="1100" kern="100" dirty="0">
              <a:effectLst/>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The Mental Health Technology Transfer Center Network: </a:t>
            </a:r>
            <a:r>
              <a:rPr lang="en-US" sz="1100" u="sng" kern="100" dirty="0">
                <a:solidFill>
                  <a:srgbClr val="0563C1"/>
                </a:solidFill>
                <a:effectLst/>
                <a:ea typeface="Calibri" panose="020F0502020204030204" pitchFamily="34" charset="0"/>
                <a:cs typeface="Times New Roman" panose="02020603050405020304" pitchFamily="18" charset="0"/>
                <a:hlinkClick r:id="rId7"/>
              </a:rPr>
              <a:t>https://mhttcnetwork.org/ </a:t>
            </a:r>
            <a:endParaRPr lang="en-US" sz="1100" kern="100" dirty="0">
              <a:effectLst/>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The Prevention Technology Transfer Center Network: </a:t>
            </a:r>
            <a:r>
              <a:rPr lang="en-US" sz="1100" u="sng" kern="100" dirty="0">
                <a:solidFill>
                  <a:srgbClr val="0563C1"/>
                </a:solidFill>
                <a:effectLst/>
                <a:ea typeface="Calibri" panose="020F0502020204030204" pitchFamily="34" charset="0"/>
                <a:cs typeface="Times New Roman" panose="02020603050405020304" pitchFamily="18" charset="0"/>
                <a:hlinkClick r:id="rId8"/>
              </a:rPr>
              <a:t>https://pttcnetwork.org/</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Department of Health &amp; Human Services Aging and Disability Services Division: </a:t>
            </a:r>
            <a:r>
              <a:rPr lang="en-US" sz="1100" u="sng" kern="100" dirty="0">
                <a:solidFill>
                  <a:srgbClr val="0563C1"/>
                </a:solidFill>
                <a:effectLst/>
                <a:ea typeface="Calibri" panose="020F0502020204030204" pitchFamily="34" charset="0"/>
                <a:cs typeface="Times New Roman" panose="02020603050405020304" pitchFamily="18" charset="0"/>
                <a:hlinkClick r:id="rId9"/>
              </a:rPr>
              <a:t>https://adsd.nv.gov/</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SAMHSA’s Technology Transfer Centers (TTC) Programs: </a:t>
            </a:r>
            <a:r>
              <a:rPr lang="en-US" sz="1100" u="sng" kern="100" dirty="0">
                <a:solidFill>
                  <a:srgbClr val="0563C1"/>
                </a:solidFill>
                <a:effectLst/>
                <a:ea typeface="Calibri" panose="020F0502020204030204" pitchFamily="34" charset="0"/>
                <a:cs typeface="Times New Roman" panose="02020603050405020304" pitchFamily="18" charset="0"/>
                <a:hlinkClick r:id="rId10" action="ppaction://hlinkfile"/>
              </a:rPr>
              <a:t>techtransfercenters.org</a:t>
            </a:r>
            <a:endParaRPr lang="en-US" sz="1100" kern="100" dirty="0">
              <a:effectLst/>
              <a:ea typeface="Calibri" panose="020F0502020204030204" pitchFamily="34" charset="0"/>
              <a:cs typeface="Times New Roman" panose="02020603050405020304" pitchFamily="18" charset="0"/>
            </a:endParaRPr>
          </a:p>
          <a:p>
            <a:pPr marL="688975" indent="-344488"/>
            <a:endParaRPr lang="en-US" dirty="0">
              <a:solidFill>
                <a:schemeClr val="tx1">
                  <a:lumMod val="50000"/>
                  <a:lumOff val="50000"/>
                </a:schemeClr>
              </a:solidFill>
            </a:endParaRPr>
          </a:p>
          <a:p>
            <a:pPr>
              <a:defRPr/>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978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The Pathways in Crisis Services (PICS) Project provides academic course and professional learning events and content focused on evidence-based crisis programs that include crisis intervention, de-escalation services, mobile crisis and crisis stabilization for Pre-service (students) and Practicing Behavioral Health Professionals with the goal of increasing knowledge and skills leading to use in practice.</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 </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This is accomplished by guaranteeing students get exposed to crisis intervention services and skills while in school in order to prepare them to do crisis intervention services which includes: risk determination; early intervention; de-escalation strategies; how to conduct warm-hand-off; and understanding the new (988) system through the development of curriculum infusion and training. Practicing Professionals will have the opportunity to attend a variety of training and technical assistance (T/TA) events to ensure that T/TA in crisis-based programs is available to help prepare these professionals with the knowledge and skills to provide crisis-based services.</a:t>
            </a:r>
            <a:br>
              <a:rPr lang="en-US" sz="1100" dirty="0">
                <a:solidFill>
                  <a:srgbClr val="222222"/>
                </a:solidFill>
                <a:effectLst/>
                <a:ea typeface="Times New Roman" panose="02020603050405020304" pitchFamily="18" charset="0"/>
                <a:cs typeface="Arial" panose="020B0604020202020204" pitchFamily="34" charset="0"/>
              </a:rPr>
            </a:br>
            <a:br>
              <a:rPr lang="en-US" sz="1100" dirty="0">
                <a:solidFill>
                  <a:srgbClr val="222222"/>
                </a:solidFill>
                <a:effectLst/>
                <a:ea typeface="Times New Roman" panose="02020603050405020304" pitchFamily="18" charset="0"/>
                <a:cs typeface="Arial" panose="020B0604020202020204" pitchFamily="34" charset="0"/>
              </a:rPr>
            </a:br>
            <a:r>
              <a:rPr lang="en-US" sz="1100" i="1" dirty="0">
                <a:solidFill>
                  <a:srgbClr val="222222"/>
                </a:solidFill>
                <a:effectLst/>
                <a:ea typeface="Times New Roman" panose="02020603050405020304" pitchFamily="18" charset="0"/>
                <a:cs typeface="Arial" panose="020B0604020202020204" pitchFamily="34" charset="0"/>
              </a:rPr>
              <a:t>This project was supported in whole or in part by the Nevada Division of Public and Behavioral Health Bureau of Behavioral Health, Prevention, and Wellness. The opinions, findings, conclusions and recommendations expressed in this publication are those of the author(s) and do not necessarily represent the official views of the State of Nevada or CASAT.</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effectLst/>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18</a:t>
            </a:fld>
            <a:endParaRPr lang="en-US"/>
          </a:p>
        </p:txBody>
      </p:sp>
    </p:spTree>
    <p:extLst>
      <p:ext uri="{BB962C8B-B14F-4D97-AF65-F5344CB8AC3E}">
        <p14:creationId xmlns:p14="http://schemas.microsoft.com/office/powerpoint/2010/main" val="216139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7200"/>
            <a:ext cx="5486400" cy="3086100"/>
          </a:xfrm>
        </p:spPr>
      </p:sp>
      <p:sp>
        <p:nvSpPr>
          <p:cNvPr id="3" name="Notes Placeholder 2"/>
          <p:cNvSpPr>
            <a:spLocks noGrp="1"/>
          </p:cNvSpPr>
          <p:nvPr>
            <p:ph type="body" idx="1"/>
          </p:nvPr>
        </p:nvSpPr>
        <p:spPr>
          <a:xfrm>
            <a:off x="685800" y="3543300"/>
            <a:ext cx="5486400" cy="5880100"/>
          </a:xfrm>
        </p:spPr>
        <p:txBody>
          <a:bodyPr/>
          <a:lstStyle/>
          <a:p>
            <a:r>
              <a:rPr lang="en-US" sz="1100" b="1" i="0" u="none" strike="noStrike" dirty="0">
                <a:solidFill>
                  <a:srgbClr val="000000"/>
                </a:solidFill>
                <a:effectLst/>
              </a:rPr>
              <a:t>ACEs Impact - </a:t>
            </a:r>
            <a:r>
              <a:rPr lang="en-US" sz="1100" b="0" i="0" u="none" strike="noStrike" dirty="0">
                <a:solidFill>
                  <a:srgbClr val="000000"/>
                </a:solidFill>
                <a:effectLst/>
              </a:rPr>
              <a:t>discusses the profound impact of Adverse Childhood Experiences (ACEs) on the brain, body, and behavior, providing students with a comprehensive understanding of the long-lasting effects of childhood trauma.</a:t>
            </a:r>
            <a:r>
              <a:rPr lang="en-US" sz="1100" b="1" i="0" u="none" strike="noStrike" dirty="0">
                <a:solidFill>
                  <a:srgbClr val="000000"/>
                </a:solidFill>
                <a:effectLst/>
              </a:rPr>
              <a:t> </a:t>
            </a:r>
            <a:r>
              <a:rPr lang="en-US" sz="1100" b="0" i="0" u="none" strike="noStrike" dirty="0">
                <a:solidFill>
                  <a:srgbClr val="000000"/>
                </a:solidFill>
                <a:effectLst/>
              </a:rPr>
              <a:t>This course will also address the implications of ACEs on various systems, including education, healthcare, and social services, and explore strategies for prevention, intervention, and resilience-building.</a:t>
            </a:r>
            <a:r>
              <a:rPr lang="en-US" sz="1100" b="0" i="0" u="none" strike="noStrike" dirty="0">
                <a:solidFill>
                  <a:schemeClr val="tx1"/>
                </a:solidFill>
                <a:effectLst/>
                <a:cs typeface="Calibri"/>
              </a:rPr>
              <a:t> </a:t>
            </a:r>
          </a:p>
          <a:p>
            <a:endParaRPr lang="en-US" sz="1100" dirty="0">
              <a:cs typeface="Calibri"/>
            </a:endParaRPr>
          </a:p>
          <a:p>
            <a:r>
              <a:rPr lang="en-US" sz="1100" b="1" i="0" u="none" strike="noStrike" dirty="0">
                <a:solidFill>
                  <a:srgbClr val="000000"/>
                </a:solidFill>
                <a:effectLst/>
              </a:rPr>
              <a:t>Preventing ACEs </a:t>
            </a:r>
            <a:r>
              <a:rPr lang="en-US" sz="1100" b="0" i="0" u="none" strike="noStrike" dirty="0">
                <a:solidFill>
                  <a:srgbClr val="000000"/>
                </a:solidFill>
                <a:effectLst/>
              </a:rPr>
              <a:t>is designed to explore the prevention of Adverse Childhood Experiences (ACEs) with a specific focus on the strategies and approaches recommended by the Division of Violence Prevention at the National Center for Disease Control and Prevention (CDC). With the understanding that preventing ACEs is a priority for the CDC, students will examine evidence-based interventions aimed at reducing immediate and long-term harms associated with ACEs. </a:t>
            </a:r>
          </a:p>
          <a:p>
            <a:endParaRPr lang="en-US" sz="1100" dirty="0">
              <a:solidFill>
                <a:srgbClr val="000000"/>
              </a:solidFill>
            </a:endParaRPr>
          </a:p>
          <a:p>
            <a:r>
              <a:rPr lang="en-US" sz="1100" b="1" i="0" u="none" strike="noStrike" dirty="0">
                <a:solidFill>
                  <a:srgbClr val="000000"/>
                </a:solidFill>
                <a:effectLst/>
              </a:rPr>
              <a:t>ACEs Resilience - </a:t>
            </a:r>
            <a:r>
              <a:rPr lang="en-US" sz="1100" b="0" i="0" u="none" strike="noStrike" dirty="0">
                <a:solidFill>
                  <a:srgbClr val="000000"/>
                </a:solidFill>
                <a:effectLst/>
              </a:rPr>
              <a:t>focuses on shifting the perspective from Adverse Childhood Experiences (ACEs) to resilience, exploring strategies for initiating conversations about resilience with clients. Students will delve into the factors that promote resilience and learn how to integrate these factors into the treatment process to enhance individuals' resilience levels.</a:t>
            </a:r>
            <a:r>
              <a:rPr lang="en-US" sz="1100" b="0" i="0" u="none" strike="noStrike" dirty="0">
                <a:solidFill>
                  <a:srgbClr val="000000"/>
                </a:solidFill>
                <a:effectLst/>
                <a:cs typeface="Calibri"/>
              </a:rPr>
              <a:t> </a:t>
            </a:r>
          </a:p>
          <a:p>
            <a:endParaRPr lang="en-US" sz="1100" dirty="0">
              <a:solidFill>
                <a:srgbClr val="000000"/>
              </a:solidFill>
              <a:cs typeface="Calibri"/>
            </a:endParaRPr>
          </a:p>
          <a:p>
            <a:r>
              <a:rPr lang="en-US" sz="1100" b="1" i="0" u="none" strike="noStrike" dirty="0">
                <a:solidFill>
                  <a:srgbClr val="000000"/>
                </a:solidFill>
                <a:effectLst/>
              </a:rPr>
              <a:t>ACEs Group Therapy </a:t>
            </a:r>
            <a:r>
              <a:rPr lang="en-US" sz="1100" i="0" u="none" strike="noStrike" dirty="0">
                <a:solidFill>
                  <a:srgbClr val="000000"/>
                </a:solidFill>
                <a:effectLst/>
              </a:rPr>
              <a:t>- e</a:t>
            </a:r>
            <a:r>
              <a:rPr lang="en-US" sz="1100" b="0" i="0" u="none" strike="noStrike" dirty="0">
                <a:solidFill>
                  <a:srgbClr val="000000"/>
                </a:solidFill>
                <a:effectLst/>
              </a:rPr>
              <a:t>ngages participants in discussions on how ACEs may manifest and present in group therapy sessions, examining the various ways in which individuals' experiences of ACEs can impact their participation, dynamics, and healing processes within a group context. Additionally, we will look into the protective factors that can mitigate the negative effects of ACEs, both at the individual and collective levels.  </a:t>
            </a:r>
            <a:r>
              <a:rPr lang="en-US" sz="1100" b="1" i="0" u="none" strike="noStrike" dirty="0">
                <a:solidFill>
                  <a:srgbClr val="000000"/>
                </a:solidFill>
                <a:effectLst/>
              </a:rPr>
              <a:t>ACEs Assessment - </a:t>
            </a:r>
            <a:r>
              <a:rPr lang="en-US" sz="1100" b="0" i="0" u="none" strike="noStrike" dirty="0">
                <a:solidFill>
                  <a:srgbClr val="000000"/>
                </a:solidFill>
                <a:effectLst/>
              </a:rPr>
              <a:t>offers an in-depth examination of Adverse Childhood Experiences (ACEs), exploring how to incorporate the ten factors of ACEs into a comprehensive assessment. Students will learn about the key elements of ACEs and the impact that they have on individuals' mental, emotional, and physical wellbeing. Additionally, students will learn how to implement an ACE questionnaire and interpret its results, using scenarios and case studies to practice their assessment skills.</a:t>
            </a:r>
            <a:endParaRPr lang="en-US" sz="1100" dirty="0">
              <a:cs typeface="Calibri"/>
            </a:endParaRPr>
          </a:p>
          <a:p>
            <a:endParaRPr lang="en-US" sz="1100" dirty="0">
              <a:cs typeface="Calibri"/>
            </a:endParaRPr>
          </a:p>
          <a:p>
            <a:r>
              <a:rPr lang="en-US" sz="1100" dirty="0"/>
              <a:t>Each slide contains detailed notes for the trainer to provide guidance in effectively presenting the content, as necessary. Full citations for the content are included in the notes for each slide. </a:t>
            </a:r>
            <a:endParaRPr lang="en-US" sz="1100"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E9730A5-E118-DD43-8C03-06ED1FCE0900}" type="slidenum">
              <a:rPr lang="en-US" smtClean="0"/>
              <a:t>2</a:t>
            </a:fld>
            <a:endParaRPr lang="en-US"/>
          </a:p>
        </p:txBody>
      </p:sp>
    </p:spTree>
    <p:extLst>
      <p:ext uri="{BB962C8B-B14F-4D97-AF65-F5344CB8AC3E}">
        <p14:creationId xmlns:p14="http://schemas.microsoft.com/office/powerpoint/2010/main" val="120629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buNone/>
            </a:pPr>
            <a:r>
              <a:rPr lang="en-US" b="1" dirty="0">
                <a:cs typeface="Calibri"/>
              </a:rPr>
              <a:t>Read the Disclaimer:  </a:t>
            </a:r>
            <a:r>
              <a:rPr lang="en-US" sz="1200" dirty="0">
                <a:ea typeface="+mn-lt"/>
                <a:cs typeface="+mn-lt"/>
              </a:rPr>
              <a:t>This presentation may include readings, media, and discussion on topics which include suicide, trauma, and crisis intervention. These topics may result in stress reactions. Please monitor your reactions and if necessary, reach out to someone you trust if these topics cause considerable  discomfort. </a:t>
            </a:r>
            <a:endParaRPr lang="en-US" sz="1200" dirty="0">
              <a:cs typeface="Calibri"/>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3</a:t>
            </a:fld>
            <a:endParaRPr lang="en-US"/>
          </a:p>
        </p:txBody>
      </p:sp>
    </p:spTree>
    <p:extLst>
      <p:ext uri="{BB962C8B-B14F-4D97-AF65-F5344CB8AC3E}">
        <p14:creationId xmlns:p14="http://schemas.microsoft.com/office/powerpoint/2010/main" val="139014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Calibri" panose="020F0502020204030204" pitchFamily="34" charset="0"/>
                <a:cs typeface="Calibri" panose="020F0502020204030204" pitchFamily="34" charset="0"/>
              </a:rPr>
              <a:t>SUBJECT MATTER: </a:t>
            </a:r>
            <a:r>
              <a:rPr lang="en-US" sz="1100" dirty="0">
                <a:latin typeface="Calibri" panose="020F0502020204030204" pitchFamily="34" charset="0"/>
                <a:cs typeface="Calibri" panose="020F0502020204030204" pitchFamily="34" charset="0"/>
              </a:rPr>
              <a:t>Adverse Childhood Experiences (ACEs)</a:t>
            </a:r>
          </a:p>
          <a:p>
            <a:endParaRPr lang="en-US" sz="1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Now we are going to discuss ACEs.  It</a:t>
            </a:r>
            <a:r>
              <a:rPr lang="en-US" sz="1100" baseline="0" dirty="0">
                <a:latin typeface="Calibri" panose="020F0502020204030204" pitchFamily="34" charset="0"/>
                <a:cs typeface="Calibri" panose="020F0502020204030204" pitchFamily="34" charset="0"/>
              </a:rPr>
              <a:t> has been found that traumatic childhood vents may negatively affect adult health and therefore have an impact throughout an adult person’s lifespan.</a:t>
            </a:r>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b="1"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a:solidFill>
                  <a:srgbClr val="333333"/>
                </a:solidFill>
                <a:effectLst/>
                <a:latin typeface="Calibri" panose="020F0502020204030204" pitchFamily="34" charset="0"/>
                <a:cs typeface="Calibri" panose="020F0502020204030204" pitchFamily="34" charset="0"/>
              </a:rPr>
              <a:t>The Original ACE Study </a:t>
            </a:r>
            <a:r>
              <a:rPr lang="en-US" sz="1100" dirty="0">
                <a:latin typeface="Calibri" panose="020F0502020204030204" pitchFamily="34" charset="0"/>
                <a:cs typeface="Calibri" panose="020F0502020204030204" pitchFamily="34" charset="0"/>
              </a:rPr>
              <a:t>(Information about the foundational ACE study.)</a:t>
            </a:r>
          </a:p>
          <a:p>
            <a:pPr algn="l"/>
            <a:endParaRPr lang="en-US" sz="1100" b="1" i="0" u="none" strike="noStrike" dirty="0">
              <a:solidFill>
                <a:srgbClr val="333333"/>
              </a:solidFill>
              <a:effectLst/>
              <a:latin typeface="Calibri" panose="020F0502020204030204" pitchFamily="34" charset="0"/>
              <a:cs typeface="Calibri" panose="020F0502020204030204" pitchFamily="34" charset="0"/>
            </a:endParaRPr>
          </a:p>
          <a:p>
            <a:pPr algn="l"/>
            <a:r>
              <a:rPr lang="en-US" sz="1100" b="0" i="0" u="none" strike="noStrike" dirty="0">
                <a:solidFill>
                  <a:srgbClr val="333333"/>
                </a:solidFill>
                <a:effectLst/>
                <a:latin typeface="Calibri" panose="020F0502020204030204" pitchFamily="34" charset="0"/>
                <a:cs typeface="Calibri" panose="020F0502020204030204" pitchFamily="34" charset="0"/>
              </a:rPr>
              <a:t>The foundational </a:t>
            </a:r>
            <a:r>
              <a:rPr lang="en-US" sz="1100" b="1" i="0" u="sng" strike="noStrike" dirty="0">
                <a:solidFill>
                  <a:srgbClr val="336A90"/>
                </a:solidFill>
                <a:effectLst/>
                <a:latin typeface="Calibri" panose="020F0502020204030204" pitchFamily="34" charset="0"/>
                <a:cs typeface="Calibri" panose="020F0502020204030204" pitchFamily="34" charset="0"/>
                <a:hlinkClick r:id="rId3"/>
              </a:rPr>
              <a:t>ACE Study</a:t>
            </a:r>
            <a:r>
              <a:rPr lang="en-US" sz="1100" b="0" i="0" u="none" strike="noStrike" dirty="0">
                <a:solidFill>
                  <a:srgbClr val="333333"/>
                </a:solidFill>
                <a:effectLst/>
                <a:latin typeface="Calibri" panose="020F0502020204030204" pitchFamily="34" charset="0"/>
                <a:cs typeface="Calibri" panose="020F0502020204030204" pitchFamily="34" charset="0"/>
              </a:rPr>
              <a:t> was conducted by the Centers for Disease Control and Kaiser Permanente in the mid-1990s with a group of patients insured through Kaiser Permanente. The initial study focused on how traumatic childhood events may negatively affect adult health. The 17,000 participants surveyed were asked about their experiences with childhood maltreatment, family dysfunction, and current health status and behaviors. The ACEs Pyramid on the left side of the image below represents the conceptual framework created, which illustrates how strongly ACEs are related to a person’s well-being throughout their lifespan.</a:t>
            </a:r>
          </a:p>
          <a:p>
            <a:pPr algn="l"/>
            <a:r>
              <a:rPr lang="en-US" sz="1100" b="0" i="0" u="none" strike="noStrike" dirty="0">
                <a:solidFill>
                  <a:srgbClr val="333333"/>
                </a:solidFill>
                <a:effectLst/>
                <a:latin typeface="Calibri" panose="020F0502020204030204" pitchFamily="34" charset="0"/>
                <a:cs typeface="Calibri" panose="020F0502020204030204" pitchFamily="34" charset="0"/>
              </a:rPr>
              <a:t>The ACE study found a direct link between childhood trauma and adult onset of chronic disease, incarceration, and employment challenges. The higher the number of ACEs, the greater the incidence of </a:t>
            </a:r>
            <a:r>
              <a:rPr lang="en-US" sz="1100" b="1" i="0" u="sng" strike="noStrike" dirty="0">
                <a:solidFill>
                  <a:srgbClr val="336A90"/>
                </a:solidFill>
                <a:effectLst/>
                <a:latin typeface="Calibri" panose="020F0502020204030204" pitchFamily="34" charset="0"/>
                <a:cs typeface="Calibri" panose="020F0502020204030204" pitchFamily="34" charset="0"/>
                <a:hlinkClick r:id="rId4"/>
              </a:rPr>
              <a:t>negative outcomes</a:t>
            </a:r>
            <a:r>
              <a:rPr lang="en-US" sz="1100" b="0" i="0" u="none" strike="noStrike" dirty="0">
                <a:solidFill>
                  <a:srgbClr val="333333"/>
                </a:solidFill>
                <a:effectLst/>
                <a:latin typeface="Calibri" panose="020F0502020204030204" pitchFamily="34" charset="0"/>
                <a:cs typeface="Calibri" panose="020F0502020204030204" pitchFamily="34" charset="0"/>
              </a:rPr>
              <a:t> as captured in the ACE Pyramid. In 2015, the RYSE Center adapted the pyramid as seen on the right side of the image below to include two layers on the bottom that account for the role historical trauma and social location play in a person’s health outcome. This revised model aligns better with the Socio-Ecological Model and accounts for the influences of each sphere on health outcomes.</a:t>
            </a: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r>
              <a:rPr lang="en-US" sz="1100" b="1" dirty="0">
                <a:latin typeface="Calibri" panose="020F0502020204030204" pitchFamily="34" charset="0"/>
                <a:cs typeface="Calibri" panose="020F0502020204030204" pitchFamily="34" charset="0"/>
              </a:rPr>
              <a:t>Reference</a:t>
            </a:r>
            <a:r>
              <a:rPr lang="en-US" sz="1100" dirty="0">
                <a:latin typeface="Calibri" panose="020F0502020204030204" pitchFamily="34" charset="0"/>
                <a:cs typeface="Calibri" panose="020F0502020204030204" pitchFamily="34" charset="0"/>
              </a:rPr>
              <a:t>:</a:t>
            </a:r>
            <a:r>
              <a:rPr lang="en-US" sz="1100" baseline="0" dirty="0">
                <a:latin typeface="Calibri" panose="020F0502020204030204" pitchFamily="34" charset="0"/>
                <a:cs typeface="Calibri" panose="020F0502020204030204" pitchFamily="34" charset="0"/>
              </a:rPr>
              <a:t> Centers for Disease Control and Prevention. (2016). Violence Prevention: The ACE pyramid (adapted by RYSE Youth Center). </a:t>
            </a:r>
            <a:r>
              <a:rPr lang="en-US" sz="1100" dirty="0">
                <a:latin typeface="Calibri" panose="020F0502020204030204" pitchFamily="34" charset="0"/>
                <a:cs typeface="Calibri" panose="020F0502020204030204" pitchFamily="34" charset="0"/>
              </a:rPr>
              <a:t>https://nhttac.acf.hhs.gov/soar/eguide/stop/adverse_childhood_experiences</a:t>
            </a:r>
            <a:endParaRPr lang="en-US" sz="1100" baseline="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r>
              <a:rPr lang="en-US" sz="1100" b="1" dirty="0">
                <a:latin typeface="Calibri" panose="020F0502020204030204" pitchFamily="34" charset="0"/>
                <a:cs typeface="Calibri" panose="020F0502020204030204" pitchFamily="34" charset="0"/>
              </a:rPr>
              <a:t>Image</a:t>
            </a:r>
            <a:r>
              <a:rPr lang="en-US" sz="1100" dirty="0">
                <a:latin typeface="Calibri" panose="020F0502020204030204" pitchFamily="34" charset="0"/>
                <a:cs typeface="Calibri" panose="020F0502020204030204" pitchFamily="34" charset="0"/>
              </a:rPr>
              <a:t>: https://nhttac.acf.hhs.gov/soar/eguide/stop/adverse_childhood_experiences</a:t>
            </a:r>
          </a:p>
        </p:txBody>
      </p:sp>
      <p:sp>
        <p:nvSpPr>
          <p:cNvPr id="4" name="Slide Number Placeholder 3"/>
          <p:cNvSpPr>
            <a:spLocks noGrp="1"/>
          </p:cNvSpPr>
          <p:nvPr>
            <p:ph type="sldNum" sz="quarter" idx="5"/>
          </p:nvPr>
        </p:nvSpPr>
        <p:spPr/>
        <p:txBody>
          <a:bodyPr/>
          <a:lstStyle/>
          <a:p>
            <a:fld id="{7E9730A5-E118-DD43-8C03-06ED1FCE0900}" type="slidenum">
              <a:rPr lang="en-US" smtClean="0"/>
              <a:t>4</a:t>
            </a:fld>
            <a:endParaRPr lang="en-US"/>
          </a:p>
        </p:txBody>
      </p:sp>
    </p:spTree>
    <p:extLst>
      <p:ext uri="{BB962C8B-B14F-4D97-AF65-F5344CB8AC3E}">
        <p14:creationId xmlns:p14="http://schemas.microsoft.com/office/powerpoint/2010/main" val="69172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Adverse Childhood Experiences (ACE’s)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Let’s talk about Adverse Childhood Experiences also referred to as ACEs.  A study done by The Kaiser Foundation which identifies the impact of ACEs experiences, on behavioral health effects, mental health, and physical health including premature death metrics.  ACEs is a 10- item questionnaire.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indent="0">
              <a:buFont typeface="Arial" panose="020B0604020202020204" pitchFamily="34" charset="0"/>
              <a:buNone/>
            </a:pPr>
            <a:r>
              <a:rPr lang="en-US" sz="1100" dirty="0"/>
              <a:t>ACEs are defined as; </a:t>
            </a:r>
          </a:p>
          <a:p>
            <a:pPr marL="285750" indent="-285750">
              <a:buFont typeface="Arial" panose="020B0604020202020204" pitchFamily="34" charset="0"/>
              <a:buChar char="•"/>
            </a:pPr>
            <a:r>
              <a:rPr lang="en-US" sz="1100" dirty="0"/>
              <a:t>Traumatic Events Occurs From 0 To 17 Years (61% of those surveyed experienced 4 or more ACEs)</a:t>
            </a:r>
          </a:p>
          <a:p>
            <a:pPr marL="285750" indent="-285750">
              <a:buFont typeface="Arial" panose="020B0604020202020204" pitchFamily="34" charset="0"/>
              <a:buChar char="•"/>
            </a:pPr>
            <a:r>
              <a:rPr lang="en-US" sz="1100" dirty="0"/>
              <a:t>Violence, Abuse, Neglect, Suicide, SUD, Mental Health, Instability, Separation, Incarceration</a:t>
            </a:r>
          </a:p>
          <a:p>
            <a:pPr marL="285750" indent="-285750">
              <a:buFont typeface="Arial" panose="020B0604020202020204" pitchFamily="34" charset="0"/>
              <a:buChar char="•"/>
            </a:pPr>
            <a:r>
              <a:rPr lang="en-US" sz="1100" dirty="0"/>
              <a:t>Impact On Future Violence Victimization And Perpetration</a:t>
            </a:r>
          </a:p>
          <a:p>
            <a:pPr marL="285750" indent="-285750">
              <a:buFont typeface="Arial" panose="020B0604020202020204" pitchFamily="34" charset="0"/>
              <a:buChar char="•"/>
            </a:pPr>
            <a:r>
              <a:rPr lang="en-US" sz="1100" dirty="0"/>
              <a:t>Lifelong Health &amp; Opportunity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sz="1100" dirty="0"/>
          </a:p>
          <a:p>
            <a:r>
              <a:rPr lang="en-US" sz="1100" baseline="0" dirty="0"/>
              <a:t>This </a:t>
            </a:r>
            <a:r>
              <a:rPr lang="en-US" sz="1100" dirty="0"/>
              <a:t>video will explore ACEs and the impact on our brain, body and behavior.</a:t>
            </a:r>
          </a:p>
          <a:p>
            <a:r>
              <a:rPr lang="en-US" sz="1100" b="1" dirty="0"/>
              <a:t>WATCH VIDEO</a:t>
            </a:r>
            <a:r>
              <a:rPr lang="en-US" sz="1100" dirty="0"/>
              <a:t>: </a:t>
            </a:r>
            <a:r>
              <a:rPr lang="en-US" sz="1100" dirty="0" err="1"/>
              <a:t>Youtube</a:t>
            </a:r>
            <a:r>
              <a:rPr lang="en-US" sz="1100" dirty="0"/>
              <a:t>: Adverse Childhood Experiences (ACEs): Impact on Brain, Body, and Behavior  (6:02 minutes) https://youtu.be/W-8jTTIsJ7Q</a:t>
            </a:r>
          </a:p>
        </p:txBody>
      </p:sp>
      <p:sp>
        <p:nvSpPr>
          <p:cNvPr id="4" name="Slide Number Placeholder 3"/>
          <p:cNvSpPr>
            <a:spLocks noGrp="1"/>
          </p:cNvSpPr>
          <p:nvPr>
            <p:ph type="sldNum" sz="quarter" idx="5"/>
          </p:nvPr>
        </p:nvSpPr>
        <p:spPr/>
        <p:txBody>
          <a:bodyPr/>
          <a:lstStyle/>
          <a:p>
            <a:fld id="{7E9730A5-E118-DD43-8C03-06ED1FCE0900}" type="slidenum">
              <a:rPr lang="en-US" smtClean="0"/>
              <a:t>5</a:t>
            </a:fld>
            <a:endParaRPr lang="en-US"/>
          </a:p>
        </p:txBody>
      </p:sp>
    </p:spTree>
    <p:extLst>
      <p:ext uri="{BB962C8B-B14F-4D97-AF65-F5344CB8AC3E}">
        <p14:creationId xmlns:p14="http://schemas.microsoft.com/office/powerpoint/2010/main" val="2135759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8313"/>
            <a:ext cx="5486400" cy="3086100"/>
          </a:xfrm>
        </p:spPr>
      </p:sp>
      <p:sp>
        <p:nvSpPr>
          <p:cNvPr id="3" name="Notes Placeholder 2"/>
          <p:cNvSpPr>
            <a:spLocks noGrp="1"/>
          </p:cNvSpPr>
          <p:nvPr>
            <p:ph type="body" idx="1"/>
          </p:nvPr>
        </p:nvSpPr>
        <p:spPr>
          <a:xfrm>
            <a:off x="331470" y="3634740"/>
            <a:ext cx="6355080" cy="5326380"/>
          </a:xfrm>
        </p:spPr>
        <p:txBody>
          <a:bodyPr/>
          <a:lstStyle/>
          <a:p>
            <a:r>
              <a:rPr lang="en-US" sz="1100" b="1" dirty="0"/>
              <a:t>SUBJECT MATTER: </a:t>
            </a:r>
            <a:r>
              <a:rPr lang="en-US" sz="1100" dirty="0"/>
              <a:t>Adverse Childhood Experiences (ACE’s)</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Preventing ACEs is a Priority for the Centers for Disease Control. ACEs refer to a Study done by The Kaiser Foundation which identifies the impact of ACES experiences, on behavioral health effects, mental health, and physical health including premature death metrics. ACEs is defined as: </a:t>
            </a:r>
          </a:p>
          <a:p>
            <a:pPr marL="0" indent="0">
              <a:buFont typeface="Arial" panose="020B0604020202020204" pitchFamily="34" charset="0"/>
              <a:buNone/>
            </a:pPr>
            <a:endParaRPr lang="en-US" sz="1100" dirty="0"/>
          </a:p>
          <a:p>
            <a:pPr marL="457200" indent="-228600">
              <a:buFont typeface="Arial" panose="020B0604020202020204" pitchFamily="34" charset="0"/>
              <a:buChar char="•"/>
            </a:pPr>
            <a:r>
              <a:rPr lang="en-US" sz="1100" dirty="0"/>
              <a:t>Traumatic Events Occurs From 0 To 17 Years (61% of those surveyed experienced 4 or more ACEs)</a:t>
            </a:r>
          </a:p>
          <a:p>
            <a:pPr marL="457200" indent="-228600">
              <a:buFont typeface="Arial" panose="020B0604020202020204" pitchFamily="34" charset="0"/>
              <a:buChar char="•"/>
            </a:pPr>
            <a:r>
              <a:rPr lang="en-US" sz="1100" dirty="0"/>
              <a:t>Violence, Abuse, Neglect, Suicide, SUD, MH, Instability, Separation, Incarceration</a:t>
            </a:r>
          </a:p>
          <a:p>
            <a:pPr marL="457200" indent="-228600">
              <a:buFont typeface="Arial" panose="020B0604020202020204" pitchFamily="34" charset="0"/>
              <a:buChar char="•"/>
            </a:pPr>
            <a:r>
              <a:rPr lang="en-US" sz="1100" dirty="0"/>
              <a:t>Impact On Future Violence Victimization And Perpetration</a:t>
            </a:r>
          </a:p>
          <a:p>
            <a:pPr marL="457200" indent="-228600">
              <a:buFont typeface="Arial" panose="020B0604020202020204" pitchFamily="34" charset="0"/>
              <a:buChar char="•"/>
            </a:pPr>
            <a:r>
              <a:rPr lang="en-US" sz="1100" dirty="0"/>
              <a:t>Lifelong Health &amp; Opportunity</a:t>
            </a:r>
          </a:p>
          <a:p>
            <a:pPr marL="0" indent="0">
              <a:buFont typeface="Arial" panose="020B0604020202020204" pitchFamily="34" charset="0"/>
              <a:buNone/>
            </a:pPr>
            <a:endParaRPr lang="en-US" sz="1100" dirty="0"/>
          </a:p>
          <a:p>
            <a:r>
              <a:rPr lang="en-US" sz="1100" dirty="0"/>
              <a:t>An estimated 62% of those surveyed reported at least 1 ACE during childhood.</a:t>
            </a:r>
          </a:p>
          <a:p>
            <a:r>
              <a:rPr lang="en-US" sz="1100" dirty="0"/>
              <a:t>And nearly ¼ reported they had experienced 3 or more ACEs.</a:t>
            </a:r>
          </a:p>
          <a:p>
            <a:pPr marL="171450" indent="-171450">
              <a:buFont typeface="Arial" panose="020B0604020202020204" pitchFamily="34" charset="0"/>
              <a:buChar char="•"/>
            </a:pPr>
            <a:endParaRPr lang="en-US" sz="1100" dirty="0"/>
          </a:p>
          <a:p>
            <a:pPr marR="0" lvl="0" algn="l" defTabSz="914400" rtl="0" eaLnBrk="1" fontAlgn="auto" latinLnBrk="0" hangingPunct="1">
              <a:lnSpc>
                <a:spcPct val="100000"/>
              </a:lnSpc>
              <a:spcBef>
                <a:spcPts val="0"/>
              </a:spcBef>
              <a:spcAft>
                <a:spcPts val="0"/>
              </a:spcAft>
              <a:buClrTx/>
              <a:buSzTx/>
              <a:tabLst/>
              <a:defRPr/>
            </a:pPr>
            <a:r>
              <a:rPr lang="en-US" sz="1100" dirty="0"/>
              <a:t>Evidence confirms that these exposures increase the risk of injury, sexually transmitted infections, including HIV, mental health problems, maternal and child health problems, teen pregnancy, involvement in sex trafficking, a wide range of chronic diseases, and the leading causes of death such as cancer, diabetes, heart disease, and suicide.</a:t>
            </a:r>
          </a:p>
          <a:p>
            <a:endParaRPr lang="en-US" sz="1100" dirty="0"/>
          </a:p>
          <a:p>
            <a:r>
              <a:rPr lang="en-US" sz="1100" b="1" dirty="0"/>
              <a:t>Reference:</a:t>
            </a:r>
          </a:p>
          <a:p>
            <a:r>
              <a:rPr lang="en-US" sz="1100" dirty="0"/>
              <a:t>Preventing Adverse Childhood Experiences (ACEs): Leveraging the Best Available Evidence. (2019). Division of Violence Prevention, National Center for Injury Prevention, and Control Centers for Disease Control and Prevention. https://www.cdc.gov/violenceprevention/pdf/preventingACEs.pdf. </a:t>
            </a:r>
          </a:p>
          <a:p>
            <a:endParaRPr lang="en-US" sz="1100" dirty="0"/>
          </a:p>
          <a:p>
            <a:r>
              <a:rPr lang="en-US" sz="1100" b="1" dirty="0"/>
              <a:t>Image Credit: </a:t>
            </a:r>
            <a:r>
              <a:rPr lang="en-US" sz="1100" dirty="0"/>
              <a:t>Preventing Adverse Childhood Experiences (ACEs): Leveraging the Best Available </a:t>
            </a:r>
            <a:r>
              <a:rPr lang="en-US" sz="1100" dirty="0" err="1"/>
              <a:t>Evidence_PDF</a:t>
            </a:r>
            <a:r>
              <a:rPr lang="en-US" sz="1100" dirty="0"/>
              <a:t>, Page 7</a:t>
            </a:r>
            <a:endParaRPr lang="en-US" sz="1100" b="1" dirty="0"/>
          </a:p>
          <a:p>
            <a:endParaRPr lang="en-US" sz="1100" dirty="0"/>
          </a:p>
        </p:txBody>
      </p:sp>
      <p:sp>
        <p:nvSpPr>
          <p:cNvPr id="4" name="Slide Number Placeholder 3"/>
          <p:cNvSpPr>
            <a:spLocks noGrp="1"/>
          </p:cNvSpPr>
          <p:nvPr>
            <p:ph type="sldNum" sz="quarter" idx="5"/>
          </p:nvPr>
        </p:nvSpPr>
        <p:spPr/>
        <p:txBody>
          <a:bodyPr/>
          <a:lstStyle/>
          <a:p>
            <a:fld id="{7E9730A5-E118-DD43-8C03-06ED1FCE0900}" type="slidenum">
              <a:rPr lang="en-US" smtClean="0"/>
              <a:t>6</a:t>
            </a:fld>
            <a:endParaRPr lang="en-US"/>
          </a:p>
        </p:txBody>
      </p:sp>
    </p:spTree>
    <p:extLst>
      <p:ext uri="{BB962C8B-B14F-4D97-AF65-F5344CB8AC3E}">
        <p14:creationId xmlns:p14="http://schemas.microsoft.com/office/powerpoint/2010/main" val="2719537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7200"/>
            <a:ext cx="5486400" cy="3086100"/>
          </a:xfrm>
        </p:spPr>
      </p:sp>
      <p:sp>
        <p:nvSpPr>
          <p:cNvPr id="3" name="Notes Placeholder 2"/>
          <p:cNvSpPr>
            <a:spLocks noGrp="1"/>
          </p:cNvSpPr>
          <p:nvPr>
            <p:ph type="body" idx="1"/>
          </p:nvPr>
        </p:nvSpPr>
        <p:spPr>
          <a:xfrm>
            <a:off x="240030" y="3714750"/>
            <a:ext cx="6275070" cy="5212080"/>
          </a:xfrm>
        </p:spPr>
        <p:txBody>
          <a:bodyPr/>
          <a:lstStyle/>
          <a:p>
            <a:r>
              <a:rPr lang="en-US" sz="1100" b="1" dirty="0"/>
              <a:t>SUBJECT MATTER: </a:t>
            </a:r>
            <a:r>
              <a:rPr lang="en-US" sz="1100" dirty="0"/>
              <a:t>Adverse Childhood Experiences (ACEs)</a:t>
            </a:r>
          </a:p>
          <a:p>
            <a:endParaRPr lang="en-US" sz="1100" dirty="0"/>
          </a:p>
          <a:p>
            <a:r>
              <a:rPr lang="en-US" sz="1100" dirty="0"/>
              <a:t>This slide depicts the Preventing ACEs, strategy and Approach. There are</a:t>
            </a:r>
            <a:r>
              <a:rPr lang="en-US" sz="1100" baseline="0" dirty="0"/>
              <a:t> several strategies and approaches listed here that can be discussed and reverenced with students. </a:t>
            </a:r>
            <a:endParaRPr lang="en-US" sz="1100" dirty="0"/>
          </a:p>
          <a:p>
            <a:endParaRPr lang="en-US" sz="1100" dirty="0"/>
          </a:p>
          <a:p>
            <a:r>
              <a:rPr lang="en-US" sz="1100" b="1" dirty="0"/>
              <a:t>Reference:</a:t>
            </a:r>
          </a:p>
          <a:p>
            <a:r>
              <a:rPr lang="en-US" sz="1100" dirty="0"/>
              <a:t>Preventing Adverse Childhood Experiences (ACEs): Leveraging the Best Available Evidence. (2019). Division of Violence Prevention, National Center for Injury Prevention, and Control Centers for Disease Control and Prevention. </a:t>
            </a:r>
            <a:r>
              <a:rPr lang="en-US" sz="1100" dirty="0">
                <a:solidFill>
                  <a:srgbClr val="FF0000"/>
                </a:solidFill>
              </a:rPr>
              <a:t>https://www.cdc.gov/violenceprevention/pdf/preventingACEs</a:t>
            </a:r>
          </a:p>
          <a:p>
            <a:endParaRPr lang="en-US" sz="1100" dirty="0"/>
          </a:p>
          <a:p>
            <a:r>
              <a:rPr lang="en-US" sz="1100" b="1" dirty="0"/>
              <a:t>Image Credit: </a:t>
            </a:r>
            <a:r>
              <a:rPr lang="en-US" sz="1100" dirty="0"/>
              <a:t>Preventing Adverse Childhood Experiences (ACEs): Leveraging the Best Available Evidence  PDF, Page 9  </a:t>
            </a:r>
          </a:p>
          <a:p>
            <a:endParaRPr lang="en-US" sz="1100" dirty="0"/>
          </a:p>
          <a:p>
            <a:r>
              <a:rPr lang="en-US" sz="1100" b="1" dirty="0"/>
              <a:t>Trainers Note:  </a:t>
            </a:r>
            <a:r>
              <a:rPr lang="en-US" sz="1100" dirty="0"/>
              <a:t>The 40-page document referenced in this slide could be a resource utilized for additional reading material for students. </a:t>
            </a:r>
          </a:p>
        </p:txBody>
      </p:sp>
      <p:sp>
        <p:nvSpPr>
          <p:cNvPr id="4" name="Slide Number Placeholder 3"/>
          <p:cNvSpPr>
            <a:spLocks noGrp="1"/>
          </p:cNvSpPr>
          <p:nvPr>
            <p:ph type="sldNum" sz="quarter" idx="5"/>
          </p:nvPr>
        </p:nvSpPr>
        <p:spPr/>
        <p:txBody>
          <a:bodyPr/>
          <a:lstStyle/>
          <a:p>
            <a:fld id="{7E9730A5-E118-DD43-8C03-06ED1FCE0900}" type="slidenum">
              <a:rPr lang="en-US" smtClean="0"/>
              <a:t>7</a:t>
            </a:fld>
            <a:endParaRPr lang="en-US"/>
          </a:p>
        </p:txBody>
      </p:sp>
    </p:spTree>
    <p:extLst>
      <p:ext uri="{BB962C8B-B14F-4D97-AF65-F5344CB8AC3E}">
        <p14:creationId xmlns:p14="http://schemas.microsoft.com/office/powerpoint/2010/main" val="3836455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Adverse Childhood Experiences (ACEs)</a:t>
            </a:r>
          </a:p>
          <a:p>
            <a:endParaRPr lang="en-US" sz="1100" dirty="0"/>
          </a:p>
          <a:p>
            <a:r>
              <a:rPr lang="en-US" sz="1100" dirty="0"/>
              <a:t>Ways to lessen immediate and long-term harms:</a:t>
            </a:r>
          </a:p>
          <a:p>
            <a:endParaRPr lang="en-US" sz="1100" dirty="0"/>
          </a:p>
          <a:p>
            <a:pPr marL="171450" indent="-171450">
              <a:buFont typeface="Arial" panose="020B0604020202020204" pitchFamily="34" charset="0"/>
              <a:buChar char="•"/>
            </a:pPr>
            <a:r>
              <a:rPr lang="en-US" sz="1100" b="1" dirty="0"/>
              <a:t>Primary Care Settings: </a:t>
            </a:r>
            <a:r>
              <a:rPr lang="en-US" sz="1100" dirty="0"/>
              <a:t>This setting offers a unique opportunity to identify and address ACE exposures.  Randomized trials of the Safe Environment for Every Kid (SEEK) model (which screens for ACE exposures in the family environment), have demonstrated a number of positive effects including fewer reports to child protective services, fewer reported occurrences of harsh physical punishment by parents, better adherence to medical care, and more timely childhood immunizations.</a:t>
            </a:r>
          </a:p>
          <a:p>
            <a:pPr marL="628650" lvl="1"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b="1" dirty="0"/>
              <a:t>Victim-Centered Services: </a:t>
            </a:r>
            <a:r>
              <a:rPr lang="en-US" sz="1100" dirty="0"/>
              <a:t>Women receiving victim-centered services report less abuse from former intimate partners, less depression, decreased feelings of distress, and overall improvements in self-esteem, safety and well-being. Many victims of partner violence have a history of ACEs.  Victim-centered services in this regard also help women cope with their own history of ACEs and access support.</a:t>
            </a:r>
          </a:p>
          <a:p>
            <a:pPr marL="628650" lvl="1"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b="1" dirty="0"/>
              <a:t>Evidence-Based Treatment: </a:t>
            </a:r>
            <a:r>
              <a:rPr lang="en-US" sz="1100" dirty="0"/>
              <a:t>Effective treatments such as Trauma-focused Cognitive Behavioral Therapy (TF-CBT) have demonstrated many benefits for children, youth, and families with ACE exposures.  TF-CBT reduces symptoms of PTSD, depression, fear, anxiety, shame, and behavioral problems.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b="1" dirty="0"/>
              <a:t>Family Therapy: </a:t>
            </a:r>
            <a:r>
              <a:rPr lang="en-US" sz="1100" dirty="0"/>
              <a:t>Children with a history of ACE exposures are at an increased risk of becoming involved in crime and violence, using alcohol or drugs, and engaging in other health-compromising behaviors. Effective treatments such as Multisystemic Therapy (MST) have demonstrated short-and-long term benefits in reducing rates of arrest for violent felonies and other crimes.</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b="1" dirty="0"/>
              <a:t>Substance Use Disorder Treatment:  </a:t>
            </a:r>
            <a:r>
              <a:rPr lang="en-US" sz="1100" dirty="0"/>
              <a:t>Integrated programs that combine evidence-based treatments for substance use disorders (i.e. medication-assisted treatment for opioid use disorder) with a range of preventive services benefit both children and parents and pairing effective parenting interventions with substance use treatment has benefits that go beyond substance use treatment alone.</a:t>
            </a:r>
          </a:p>
          <a:p>
            <a:endParaRPr lang="en-US" sz="1100" dirty="0"/>
          </a:p>
          <a:p>
            <a:endParaRPr lang="en-US" sz="1100" dirty="0"/>
          </a:p>
          <a:p>
            <a:r>
              <a:rPr lang="en-US" sz="1100" b="1" dirty="0"/>
              <a:t>Reference: </a:t>
            </a:r>
            <a:r>
              <a:rPr lang="en-US" sz="1100" dirty="0"/>
              <a:t>Preventing Adverse Childhood Experiences (ACEs): Leveraging the Best Available Evidence. (2019). Division of Violence Prevention, National Center for Injury Prevention, and Control Centers for Disease Control and Prevention. </a:t>
            </a:r>
            <a:r>
              <a:rPr lang="en-US" sz="1100" dirty="0">
                <a:solidFill>
                  <a:srgbClr val="FF0000"/>
                </a:solidFill>
              </a:rPr>
              <a:t>https://www.cdc.gov/violenceprevention/pdf/preventingACEs</a:t>
            </a:r>
          </a:p>
          <a:p>
            <a:endParaRPr lang="en-US" sz="1100" b="1" dirty="0"/>
          </a:p>
          <a:p>
            <a:endParaRPr lang="en-US" sz="1100" b="1" dirty="0"/>
          </a:p>
          <a:p>
            <a:r>
              <a:rPr lang="en-US" sz="1100" b="1" dirty="0"/>
              <a:t>Image Credit: </a:t>
            </a:r>
            <a:r>
              <a:rPr lang="en-US" sz="1100" dirty="0"/>
              <a:t>Preventing Adverse Childhood Experiences (ACEs): Leveraging the Best Available </a:t>
            </a:r>
            <a:r>
              <a:rPr lang="en-US" sz="1100" dirty="0" err="1"/>
              <a:t>Evidence_PDF</a:t>
            </a:r>
            <a:r>
              <a:rPr lang="en-US" sz="1100" dirty="0"/>
              <a:t>, Page 22 </a:t>
            </a:r>
          </a:p>
          <a:p>
            <a:endParaRPr lang="en-US" sz="1100" dirty="0"/>
          </a:p>
          <a:p>
            <a:endParaRPr lang="en-US" sz="1100" dirty="0"/>
          </a:p>
          <a:p>
            <a:r>
              <a:rPr lang="en-US" sz="1100" dirty="0"/>
              <a:t>Preventing Adverse Childhood Experiences (ACEs): Leveraging the Best Available Evidence by Division of Violence Prevention, National Center for Injury Prevention, and Control Centers for Disease Control and Prevention (2019)</a:t>
            </a:r>
          </a:p>
          <a:p>
            <a:r>
              <a:rPr lang="en-US" sz="1100" dirty="0"/>
              <a:t>PDF: https://</a:t>
            </a:r>
            <a:r>
              <a:rPr lang="en-US" sz="1100" dirty="0" err="1"/>
              <a:t>www.cdc.gov</a:t>
            </a:r>
            <a:r>
              <a:rPr lang="en-US" sz="1100" dirty="0"/>
              <a:t>/</a:t>
            </a:r>
            <a:r>
              <a:rPr lang="en-US" sz="1100" dirty="0" err="1"/>
              <a:t>violenceprevention</a:t>
            </a:r>
            <a:r>
              <a:rPr lang="en-US" sz="1100" dirty="0"/>
              <a:t>/pdf/</a:t>
            </a:r>
            <a:r>
              <a:rPr lang="en-US" sz="1100" dirty="0" err="1"/>
              <a:t>preventingACEs.pdf</a:t>
            </a:r>
            <a:r>
              <a:rPr lang="en-US" sz="1100" dirty="0"/>
              <a:t>. (40 pages) –might be a good resource to link on </a:t>
            </a:r>
            <a:r>
              <a:rPr lang="en-US" sz="1100" dirty="0" err="1"/>
              <a:t>webcampus</a:t>
            </a:r>
            <a:r>
              <a:rPr lang="en-US" sz="1100" dirty="0"/>
              <a:t> for students to review if they choose. </a:t>
            </a:r>
          </a:p>
          <a:p>
            <a:endParaRPr lang="en-US" sz="1100"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8</a:t>
            </a:fld>
            <a:endParaRPr lang="en-US"/>
          </a:p>
        </p:txBody>
      </p:sp>
    </p:spTree>
    <p:extLst>
      <p:ext uri="{BB962C8B-B14F-4D97-AF65-F5344CB8AC3E}">
        <p14:creationId xmlns:p14="http://schemas.microsoft.com/office/powerpoint/2010/main" val="863438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100" b="1" dirty="0"/>
              <a:t>SUBJECT MATTER: </a:t>
            </a:r>
            <a:r>
              <a:rPr lang="en-US" sz="1100" dirty="0"/>
              <a:t>Adverse Childhood Experiences (ACEs)</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Now I want to share a video about ACEs</a:t>
            </a:r>
            <a:r>
              <a:rPr lang="en-US" sz="1100" baseline="0" dirty="0"/>
              <a:t> that can depict the concept a little bit more. Before playing the video, here </a:t>
            </a:r>
            <a:r>
              <a:rPr lang="en-US" sz="1100" dirty="0"/>
              <a:t>are a few ACE Statistics:</a:t>
            </a:r>
          </a:p>
          <a:p>
            <a:pPr marL="0" indent="0">
              <a:buFont typeface="Arial" panose="020B0604020202020204" pitchFamily="34" charset="0"/>
              <a:buNone/>
            </a:pPr>
            <a:endParaRPr lang="en-US" sz="1100" dirty="0"/>
          </a:p>
          <a:p>
            <a:pPr marL="171450" indent="-171450">
              <a:buFont typeface="Arial" panose="020B0604020202020204" pitchFamily="34" charset="0"/>
              <a:buChar char="•"/>
            </a:pPr>
            <a:r>
              <a:rPr lang="en-US" sz="1100" dirty="0"/>
              <a:t>5 of the top 10 leading causes of death (i.e. heart disease, asthma, cancer, obesity, depression) are associated with ACEs</a:t>
            </a:r>
          </a:p>
          <a:p>
            <a:pPr marL="171450" indent="-171450">
              <a:buFont typeface="Arial" panose="020B0604020202020204" pitchFamily="34" charset="0"/>
              <a:buChar char="•"/>
            </a:pPr>
            <a:r>
              <a:rPr lang="en-US" sz="1100" dirty="0"/>
              <a:t>4 or more ACEs can lead to:</a:t>
            </a:r>
          </a:p>
          <a:p>
            <a:pPr marL="628650" lvl="1" indent="-171450">
              <a:buFont typeface="Arial" panose="020B0604020202020204" pitchFamily="34" charset="0"/>
              <a:buChar char="•"/>
            </a:pPr>
            <a:r>
              <a:rPr lang="en-US" sz="1100" dirty="0"/>
              <a:t>3x the level of lung disease and smoking</a:t>
            </a:r>
          </a:p>
          <a:p>
            <a:pPr marL="628650" lvl="1" indent="-171450">
              <a:buFont typeface="Arial" panose="020B0604020202020204" pitchFamily="34" charset="0"/>
              <a:buChar char="•"/>
            </a:pPr>
            <a:r>
              <a:rPr lang="en-US" sz="1100" dirty="0"/>
              <a:t>14x the number of suicide attempts</a:t>
            </a:r>
          </a:p>
          <a:p>
            <a:pPr marL="628650" lvl="1" indent="-171450">
              <a:buFont typeface="Arial" panose="020B0604020202020204" pitchFamily="34" charset="0"/>
              <a:buChar char="•"/>
            </a:pPr>
            <a:r>
              <a:rPr lang="en-US" sz="1100" dirty="0"/>
              <a:t>11x the level of IV drug use</a:t>
            </a:r>
          </a:p>
          <a:p>
            <a:pPr marL="628650" lvl="1" indent="-171450">
              <a:buFont typeface="Arial" panose="020B0604020202020204" pitchFamily="34" charset="0"/>
              <a:buChar char="•"/>
            </a:pPr>
            <a:r>
              <a:rPr lang="en-US" sz="1100" dirty="0"/>
              <a:t>4x as likely to have sexual intercourse by the age of 15</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6 or more ACES can lead to: </a:t>
            </a:r>
          </a:p>
          <a:p>
            <a:pPr marL="628650" lvl="1" indent="-171450">
              <a:buFont typeface="Arial" panose="020B0604020202020204" pitchFamily="34" charset="0"/>
              <a:buChar char="•"/>
            </a:pPr>
            <a:r>
              <a:rPr lang="en-US" sz="1100" dirty="0"/>
              <a:t>DEATH 20 years earlier than those who have none</a:t>
            </a:r>
          </a:p>
          <a:p>
            <a:pPr marL="0" indent="0">
              <a:buFont typeface="Arial" panose="020B0604020202020204" pitchFamily="34" charset="0"/>
              <a:buNone/>
            </a:pPr>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This video talks about a community level approach and how to reduce ACES.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WATCH VIDEO: </a:t>
            </a:r>
            <a:r>
              <a:rPr lang="en-US" sz="1100" dirty="0"/>
              <a:t>We Can Prevent ACEs (4:33) https://</a:t>
            </a:r>
            <a:r>
              <a:rPr lang="en-US" sz="1100" dirty="0" err="1"/>
              <a:t>youtu.be</a:t>
            </a:r>
            <a:r>
              <a:rPr lang="en-US" sz="1100" dirty="0"/>
              <a:t>/8gm-lNpzU4g</a:t>
            </a:r>
          </a:p>
          <a:p>
            <a:pPr marL="0" marR="0" lvl="0" indent="0" algn="l" defTabSz="914400">
              <a:lnSpc>
                <a:spcPct val="100000"/>
              </a:lnSpc>
              <a:spcBef>
                <a:spcPts val="0"/>
              </a:spcBef>
              <a:spcAft>
                <a:spcPts val="0"/>
              </a:spcAft>
              <a:buClrTx/>
              <a:buSzTx/>
              <a:buFontTx/>
              <a:buNone/>
              <a:tabLst/>
              <a:defRPr/>
            </a:pPr>
            <a:endParaRPr lang="en-US" sz="1050" dirty="0">
              <a:cs typeface="Calibri"/>
            </a:endParaRPr>
          </a:p>
          <a:p>
            <a:pPr>
              <a:defRPr/>
            </a:pPr>
            <a:r>
              <a:rPr lang="en-US" sz="1050" b="1" dirty="0">
                <a:cs typeface="Calibri"/>
              </a:rPr>
              <a:t>Reference:  </a:t>
            </a:r>
            <a:r>
              <a:rPr lang="en-US" sz="1100" dirty="0"/>
              <a:t>Preventing Adverse Childhood Experiences (ACEs): Leveraging the Best Available Evidence by Division of Violence Prevention, National Center for Injury Prevention, and Control Centers for Disease Control and Prevention (2019) PDF: </a:t>
            </a:r>
            <a:r>
              <a:rPr lang="en-US" sz="1100" dirty="0">
                <a:hlinkClick r:id="rId3"/>
              </a:rPr>
              <a:t>https://www.cdc.gov/violenceprevention/pdf/preventingACEs.pdf.</a:t>
            </a:r>
            <a:r>
              <a:rPr lang="en-US" sz="1100" dirty="0"/>
              <a:t> </a:t>
            </a:r>
            <a:endParaRPr lang="en-US" sz="1100" dirty="0">
              <a:cs typeface="Calibri"/>
            </a:endParaRPr>
          </a:p>
          <a:p>
            <a:pPr>
              <a:defRPr/>
            </a:pPr>
            <a:endParaRPr lang="en-US" sz="1050"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70B0B6-4A54-0944-91E3-FECC2ED21D47}" type="slidenum">
              <a:rPr lang="en-US" smtClean="0"/>
              <a:t>9</a:t>
            </a:fld>
            <a:endParaRPr lang="en-US"/>
          </a:p>
        </p:txBody>
      </p:sp>
    </p:spTree>
    <p:extLst>
      <p:ext uri="{BB962C8B-B14F-4D97-AF65-F5344CB8AC3E}">
        <p14:creationId xmlns:p14="http://schemas.microsoft.com/office/powerpoint/2010/main" val="1034699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4"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9" name="Picture 8">
            <a:extLst>
              <a:ext uri="{FF2B5EF4-FFF2-40B4-BE49-F238E27FC236}">
                <a16:creationId xmlns:a16="http://schemas.microsoft.com/office/drawing/2014/main" id="{CA028D28-FA3D-A253-7909-9E511FB6C974}"/>
              </a:ext>
            </a:extLst>
          </p:cNvPr>
          <p:cNvPicPr>
            <a:picLocks noChangeAspect="1"/>
          </p:cNvPicPr>
          <p:nvPr userDrawn="1"/>
        </p:nvPicPr>
        <p:blipFill>
          <a:blip r:embed="rId2"/>
          <a:stretch>
            <a:fillRect/>
          </a:stretch>
        </p:blipFill>
        <p:spPr>
          <a:xfrm>
            <a:off x="51155" y="-1"/>
            <a:ext cx="12237725" cy="693344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DB47B833-550B-1040-8EF1-275DDB3C104B}" type="datetime1">
              <a:rPr lang="en-US" smtClean="0"/>
              <a:t>10/2/23</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2" y="996435"/>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2" y="3477555"/>
            <a:ext cx="5953225" cy="589764"/>
          </a:xfrm>
        </p:spPr>
        <p:txBody>
          <a:bodyPr/>
          <a:lstStyle>
            <a:lvl1pPr marL="0" indent="0" algn="l">
              <a:buNone/>
              <a:defRPr sz="2400">
                <a:solidFill>
                  <a:schemeClr val="tx1">
                    <a:lumMod val="50000"/>
                    <a:lumOff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pic>
        <p:nvPicPr>
          <p:cNvPr id="36" name="Picture 35">
            <a:extLst>
              <a:ext uri="{FF2B5EF4-FFF2-40B4-BE49-F238E27FC236}">
                <a16:creationId xmlns:a16="http://schemas.microsoft.com/office/drawing/2014/main" id="{1D723CC9-E871-B295-B5C8-511012B37A85}"/>
              </a:ext>
            </a:extLst>
          </p:cNvPr>
          <p:cNvPicPr>
            <a:picLocks noChangeAspect="1"/>
          </p:cNvPicPr>
          <p:nvPr userDrawn="1"/>
        </p:nvPicPr>
        <p:blipFill>
          <a:blip r:embed="rId3"/>
          <a:stretch>
            <a:fillRect/>
          </a:stretch>
        </p:blipFill>
        <p:spPr>
          <a:xfrm>
            <a:off x="-215898" y="4773275"/>
            <a:ext cx="3797300" cy="2374900"/>
          </a:xfrm>
          <a:prstGeom prst="rect">
            <a:avLst/>
          </a:prstGeom>
        </p:spPr>
      </p:pic>
    </p:spTree>
    <p:extLst>
      <p:ext uri="{BB962C8B-B14F-4D97-AF65-F5344CB8AC3E}">
        <p14:creationId xmlns:p14="http://schemas.microsoft.com/office/powerpoint/2010/main" val="50768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D3A07754-0D83-5848-BD99-F4B92F0B0867}" type="datetime1">
              <a:rPr lang="en-US" smtClean="0"/>
              <a:t>10/2/23</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38753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41"/>
            <a:ext cx="10084735"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6" y="4589465"/>
            <a:ext cx="10084735"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ED1A8498-B8CF-D648-9B75-D9F3A2027DFC}" type="datetime1">
              <a:rPr lang="en-US" smtClean="0"/>
              <a:t>10/2/23</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76561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8" y="1825624"/>
            <a:ext cx="4757084"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8" y="1825624"/>
            <a:ext cx="4757084"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1E98A10A-0E5F-5743-9310-F7E595F558E2}" type="datetime1">
              <a:rPr lang="en-US" smtClean="0"/>
              <a:t>10/2/23</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454301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7" y="1681163"/>
            <a:ext cx="4734859"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7"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3" y="1681163"/>
            <a:ext cx="475817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3"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1E837300-2F8E-9643-AE95-238CD26A85FE}" type="datetime1">
              <a:rPr lang="en-US" smtClean="0"/>
              <a:t>10/2/23</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707592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DCA48C45-222E-EB4B-806D-58043F1F5382}" type="datetime1">
              <a:rPr lang="en-US" smtClean="0"/>
              <a:t>10/2/23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197793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F179378-98F3-1247-5665-D0E206651325}"/>
              </a:ext>
            </a:extLst>
          </p:cNvPr>
          <p:cNvSpPr/>
          <p:nvPr userDrawn="1"/>
        </p:nvSpPr>
        <p:spPr>
          <a:xfrm>
            <a:off x="-193286" y="-104076"/>
            <a:ext cx="12556273" cy="7084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3" y="2718535"/>
            <a:ext cx="8995317" cy="1839093"/>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sz="1351" dirty="0">
              <a:solidFill>
                <a:schemeClr val="bg2">
                  <a:lumMod val="50000"/>
                </a:schemeClr>
              </a:solidFill>
            </a:endParaRPr>
          </a:p>
        </p:txBody>
      </p:sp>
      <p:pic>
        <p:nvPicPr>
          <p:cNvPr id="20" name="Picture 19">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3"/>
            <a:ext cx="6063872" cy="3792455"/>
          </a:xfrm>
          <a:prstGeom prst="rect">
            <a:avLst/>
          </a:prstGeom>
        </p:spPr>
      </p:pic>
      <p:pic>
        <p:nvPicPr>
          <p:cNvPr id="22" name="Picture 21">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7" y="5110345"/>
            <a:ext cx="947745" cy="947745"/>
          </a:xfrm>
          <a:prstGeom prst="rect">
            <a:avLst/>
          </a:prstGeom>
        </p:spPr>
      </p:pic>
      <p:pic>
        <p:nvPicPr>
          <p:cNvPr id="24" name="Picture 23">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3" y="5110345"/>
            <a:ext cx="806893" cy="1026681"/>
          </a:xfrm>
          <a:prstGeom prst="rect">
            <a:avLst/>
          </a:prstGeom>
        </p:spPr>
      </p:pic>
      <p:pic>
        <p:nvPicPr>
          <p:cNvPr id="26" name="Picture 25">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9" y="5110343"/>
            <a:ext cx="2024727" cy="947744"/>
          </a:xfrm>
          <a:prstGeom prst="rect">
            <a:avLst/>
          </a:prstGeom>
        </p:spPr>
      </p:pic>
    </p:spTree>
    <p:extLst>
      <p:ext uri="{BB962C8B-B14F-4D97-AF65-F5344CB8AC3E}">
        <p14:creationId xmlns:p14="http://schemas.microsoft.com/office/powerpoint/2010/main" val="143518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2"/>
            <a:ext cx="350930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0C785498-CD91-E244-A96A-FB867A3B9771}" type="datetime1">
              <a:rPr lang="en-US" smtClean="0"/>
              <a:t>10/2/23</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66027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FE3876ED-ECEB-9444-BF5F-000785718CAD}" type="datetime1">
              <a:rPr lang="en-US" smtClean="0"/>
              <a:t>10/2/23</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38753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41"/>
            <a:ext cx="10084735"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6" y="4589465"/>
            <a:ext cx="10084735"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F946CDDF-2385-E843-8C42-452AD7C08498}" type="datetime1">
              <a:rPr lang="en-US" smtClean="0"/>
              <a:t>10/2/23</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76561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8" y="1825624"/>
            <a:ext cx="4757084"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8" y="1825624"/>
            <a:ext cx="4757084"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B8B820BA-73A6-C94B-BCA5-6F2A77F7E17A}" type="datetime1">
              <a:rPr lang="en-US" smtClean="0"/>
              <a:t>10/2/23</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45430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7" y="1681163"/>
            <a:ext cx="4734859"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7"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3" y="1681163"/>
            <a:ext cx="475817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3"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54D3BF85-EE04-4C40-854D-7908CE164A3B}" type="datetime1">
              <a:rPr lang="en-US" smtClean="0"/>
              <a:t>10/2/23</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70759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55D279FA-F9AC-A343-B1A6-030ED48AE251}" type="datetime1">
              <a:rPr lang="en-US" smtClean="0"/>
              <a:t>10/2/23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19779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F179378-98F3-1247-5665-D0E206651325}"/>
              </a:ext>
            </a:extLst>
          </p:cNvPr>
          <p:cNvSpPr/>
          <p:nvPr userDrawn="1"/>
        </p:nvSpPr>
        <p:spPr>
          <a:xfrm>
            <a:off x="-193286" y="-104076"/>
            <a:ext cx="12556273" cy="7084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3" y="2718535"/>
            <a:ext cx="8995317" cy="1839093"/>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sz="1351" dirty="0">
              <a:solidFill>
                <a:schemeClr val="bg2">
                  <a:lumMod val="50000"/>
                </a:schemeClr>
              </a:solidFill>
            </a:endParaRPr>
          </a:p>
        </p:txBody>
      </p:sp>
      <p:pic>
        <p:nvPicPr>
          <p:cNvPr id="20" name="Picture 19">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3"/>
            <a:ext cx="6063872" cy="3792455"/>
          </a:xfrm>
          <a:prstGeom prst="rect">
            <a:avLst/>
          </a:prstGeom>
        </p:spPr>
      </p:pic>
      <p:pic>
        <p:nvPicPr>
          <p:cNvPr id="22" name="Picture 21">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7" y="5110345"/>
            <a:ext cx="947745" cy="947745"/>
          </a:xfrm>
          <a:prstGeom prst="rect">
            <a:avLst/>
          </a:prstGeom>
        </p:spPr>
      </p:pic>
      <p:pic>
        <p:nvPicPr>
          <p:cNvPr id="24" name="Picture 23">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3" y="5110345"/>
            <a:ext cx="806893" cy="1026681"/>
          </a:xfrm>
          <a:prstGeom prst="rect">
            <a:avLst/>
          </a:prstGeom>
        </p:spPr>
      </p:pic>
      <p:pic>
        <p:nvPicPr>
          <p:cNvPr id="26" name="Picture 25">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9" y="5110343"/>
            <a:ext cx="2024727" cy="947744"/>
          </a:xfrm>
          <a:prstGeom prst="rect">
            <a:avLst/>
          </a:prstGeom>
        </p:spPr>
      </p:pic>
    </p:spTree>
    <p:extLst>
      <p:ext uri="{BB962C8B-B14F-4D97-AF65-F5344CB8AC3E}">
        <p14:creationId xmlns:p14="http://schemas.microsoft.com/office/powerpoint/2010/main" val="143518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2"/>
            <a:ext cx="350930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19F12E27-9955-334A-B22F-7771FCE21D82}" type="datetime1">
              <a:rPr lang="en-US" smtClean="0"/>
              <a:t>10/2/23</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66027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4"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9" name="Picture 8">
            <a:extLst>
              <a:ext uri="{FF2B5EF4-FFF2-40B4-BE49-F238E27FC236}">
                <a16:creationId xmlns:a16="http://schemas.microsoft.com/office/drawing/2014/main" id="{CA028D28-FA3D-A253-7909-9E511FB6C974}"/>
              </a:ext>
            </a:extLst>
          </p:cNvPr>
          <p:cNvPicPr>
            <a:picLocks noChangeAspect="1"/>
          </p:cNvPicPr>
          <p:nvPr userDrawn="1"/>
        </p:nvPicPr>
        <p:blipFill>
          <a:blip r:embed="rId2"/>
          <a:stretch>
            <a:fillRect/>
          </a:stretch>
        </p:blipFill>
        <p:spPr>
          <a:xfrm>
            <a:off x="51155" y="-1"/>
            <a:ext cx="12237725" cy="693344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CED6901C-541D-A642-84CF-614762182FFC}" type="datetime1">
              <a:rPr lang="en-US" smtClean="0"/>
              <a:t>10/2/23</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2" y="996435"/>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2" y="3477555"/>
            <a:ext cx="5953225" cy="589764"/>
          </a:xfrm>
        </p:spPr>
        <p:txBody>
          <a:bodyPr/>
          <a:lstStyle>
            <a:lvl1pPr marL="0" indent="0" algn="l">
              <a:buNone/>
              <a:defRPr sz="2400">
                <a:solidFill>
                  <a:schemeClr val="tx1">
                    <a:lumMod val="50000"/>
                    <a:lumOff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pic>
        <p:nvPicPr>
          <p:cNvPr id="36" name="Picture 35">
            <a:extLst>
              <a:ext uri="{FF2B5EF4-FFF2-40B4-BE49-F238E27FC236}">
                <a16:creationId xmlns:a16="http://schemas.microsoft.com/office/drawing/2014/main" id="{1D723CC9-E871-B295-B5C8-511012B37A85}"/>
              </a:ext>
            </a:extLst>
          </p:cNvPr>
          <p:cNvPicPr>
            <a:picLocks noChangeAspect="1"/>
          </p:cNvPicPr>
          <p:nvPr userDrawn="1"/>
        </p:nvPicPr>
        <p:blipFill>
          <a:blip r:embed="rId3"/>
          <a:stretch>
            <a:fillRect/>
          </a:stretch>
        </p:blipFill>
        <p:spPr>
          <a:xfrm>
            <a:off x="-215898" y="4773275"/>
            <a:ext cx="3797300" cy="2374900"/>
          </a:xfrm>
          <a:prstGeom prst="rect">
            <a:avLst/>
          </a:prstGeom>
        </p:spPr>
      </p:pic>
    </p:spTree>
    <p:extLst>
      <p:ext uri="{BB962C8B-B14F-4D97-AF65-F5344CB8AC3E}">
        <p14:creationId xmlns:p14="http://schemas.microsoft.com/office/powerpoint/2010/main" val="50768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8" y="981636"/>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8"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7" y="6194988"/>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6D8FC-2118-E749-BDF3-19DE27BC0B7F}" type="datetime1">
              <a:rPr lang="en-US" smtClean="0"/>
              <a:t>10/2/23</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9" y="61949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9" name="Picture 8">
            <a:extLst>
              <a:ext uri="{FF2B5EF4-FFF2-40B4-BE49-F238E27FC236}">
                <a16:creationId xmlns:a16="http://schemas.microsoft.com/office/drawing/2014/main" id="{63EDC2C6-4872-BC9A-A07C-0E0B6C6433CB}"/>
              </a:ext>
            </a:extLst>
          </p:cNvPr>
          <p:cNvPicPr>
            <a:picLocks noChangeAspect="1"/>
          </p:cNvPicPr>
          <p:nvPr userDrawn="1"/>
        </p:nvPicPr>
        <p:blipFill>
          <a:blip r:embed="rId10"/>
          <a:stretch>
            <a:fillRect/>
          </a:stretch>
        </p:blipFill>
        <p:spPr>
          <a:xfrm>
            <a:off x="-22412" y="0"/>
            <a:ext cx="920751" cy="6858000"/>
          </a:xfrm>
          <a:prstGeom prst="rect">
            <a:avLst/>
          </a:prstGeom>
        </p:spPr>
      </p:pic>
      <p:pic>
        <p:nvPicPr>
          <p:cNvPr id="12" name="Picture 11">
            <a:extLst>
              <a:ext uri="{FF2B5EF4-FFF2-40B4-BE49-F238E27FC236}">
                <a16:creationId xmlns:a16="http://schemas.microsoft.com/office/drawing/2014/main" id="{268DBBD6-6FFE-09CB-F908-E202C77D90C5}"/>
              </a:ext>
            </a:extLst>
          </p:cNvPr>
          <p:cNvPicPr>
            <a:picLocks noChangeAspect="1"/>
          </p:cNvPicPr>
          <p:nvPr userDrawn="1"/>
        </p:nvPicPr>
        <p:blipFill>
          <a:blip r:embed="rId11"/>
          <a:stretch>
            <a:fillRect/>
          </a:stretch>
        </p:blipFill>
        <p:spPr>
          <a:xfrm>
            <a:off x="797862" y="5597385"/>
            <a:ext cx="2427065" cy="1517931"/>
          </a:xfrm>
          <a:prstGeom prst="rect">
            <a:avLst/>
          </a:prstGeom>
        </p:spPr>
      </p:pic>
    </p:spTree>
    <p:extLst>
      <p:ext uri="{BB962C8B-B14F-4D97-AF65-F5344CB8AC3E}">
        <p14:creationId xmlns:p14="http://schemas.microsoft.com/office/powerpoint/2010/main" val="409527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354"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8" y="981636"/>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8"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7" y="6194988"/>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B9459-73B6-BB40-9AAE-F6915D16B022}" type="datetime1">
              <a:rPr lang="en-US" smtClean="0"/>
              <a:t>10/2/23</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9" y="61949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9" name="Picture 8">
            <a:extLst>
              <a:ext uri="{FF2B5EF4-FFF2-40B4-BE49-F238E27FC236}">
                <a16:creationId xmlns:a16="http://schemas.microsoft.com/office/drawing/2014/main" id="{63EDC2C6-4872-BC9A-A07C-0E0B6C6433CB}"/>
              </a:ext>
            </a:extLst>
          </p:cNvPr>
          <p:cNvPicPr>
            <a:picLocks noChangeAspect="1"/>
          </p:cNvPicPr>
          <p:nvPr userDrawn="1"/>
        </p:nvPicPr>
        <p:blipFill>
          <a:blip r:embed="rId10"/>
          <a:stretch>
            <a:fillRect/>
          </a:stretch>
        </p:blipFill>
        <p:spPr>
          <a:xfrm>
            <a:off x="-22412" y="0"/>
            <a:ext cx="920751" cy="6858000"/>
          </a:xfrm>
          <a:prstGeom prst="rect">
            <a:avLst/>
          </a:prstGeom>
        </p:spPr>
      </p:pic>
      <p:pic>
        <p:nvPicPr>
          <p:cNvPr id="12" name="Picture 11">
            <a:extLst>
              <a:ext uri="{FF2B5EF4-FFF2-40B4-BE49-F238E27FC236}">
                <a16:creationId xmlns:a16="http://schemas.microsoft.com/office/drawing/2014/main" id="{268DBBD6-6FFE-09CB-F908-E202C77D90C5}"/>
              </a:ext>
            </a:extLst>
          </p:cNvPr>
          <p:cNvPicPr>
            <a:picLocks noChangeAspect="1"/>
          </p:cNvPicPr>
          <p:nvPr userDrawn="1"/>
        </p:nvPicPr>
        <p:blipFill>
          <a:blip r:embed="rId11"/>
          <a:stretch>
            <a:fillRect/>
          </a:stretch>
        </p:blipFill>
        <p:spPr>
          <a:xfrm>
            <a:off x="797862" y="5597385"/>
            <a:ext cx="2427065" cy="1517931"/>
          </a:xfrm>
          <a:prstGeom prst="rect">
            <a:avLst/>
          </a:prstGeom>
        </p:spPr>
      </p:pic>
    </p:spTree>
    <p:extLst>
      <p:ext uri="{BB962C8B-B14F-4D97-AF65-F5344CB8AC3E}">
        <p14:creationId xmlns:p14="http://schemas.microsoft.com/office/powerpoint/2010/main" val="409527399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hdr="0" ftr="0" dt="0"/>
  <p:txStyles>
    <p:titleStyle>
      <a:lvl1pPr algn="l" defTabSz="914354"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pnhFmdz-ig?feature=oembed"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W-8jTTIsJ7Q?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https://www.youtube.com/embed/8gm-lNpzU4g?feature=oembed"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A7D7-3040-9625-A9C1-80AB1D0A71EF}"/>
              </a:ext>
            </a:extLst>
          </p:cNvPr>
          <p:cNvSpPr>
            <a:spLocks noGrp="1"/>
          </p:cNvSpPr>
          <p:nvPr>
            <p:ph type="ctrTitle"/>
          </p:nvPr>
        </p:nvSpPr>
        <p:spPr>
          <a:xfrm>
            <a:off x="457200" y="996435"/>
            <a:ext cx="6451600" cy="2432567"/>
          </a:xfrm>
        </p:spPr>
        <p:txBody>
          <a:bodyPr>
            <a:normAutofit/>
          </a:bodyPr>
          <a:lstStyle/>
          <a:p>
            <a:r>
              <a:rPr lang="en-US" dirty="0"/>
              <a:t>Pathways in Crisis Services Project</a:t>
            </a:r>
          </a:p>
        </p:txBody>
      </p:sp>
      <p:sp>
        <p:nvSpPr>
          <p:cNvPr id="3" name="Subtitle 2">
            <a:extLst>
              <a:ext uri="{FF2B5EF4-FFF2-40B4-BE49-F238E27FC236}">
                <a16:creationId xmlns:a16="http://schemas.microsoft.com/office/drawing/2014/main" id="{BF531154-5AB0-3A0C-4B3B-B26D7FEB4591}"/>
              </a:ext>
            </a:extLst>
          </p:cNvPr>
          <p:cNvSpPr>
            <a:spLocks noGrp="1"/>
          </p:cNvSpPr>
          <p:nvPr>
            <p:ph type="subTitle" idx="1"/>
          </p:nvPr>
        </p:nvSpPr>
        <p:spPr>
          <a:xfrm>
            <a:off x="457202" y="2977471"/>
            <a:ext cx="6806401" cy="903061"/>
          </a:xfrm>
        </p:spPr>
        <p:txBody>
          <a:bodyPr>
            <a:normAutofit/>
          </a:bodyPr>
          <a:lstStyle/>
          <a:p>
            <a:endParaRPr lang="en-US" dirty="0"/>
          </a:p>
          <a:p>
            <a:r>
              <a:rPr lang="en-US" dirty="0"/>
              <a:t>Adverse Childhood Experiences  (ACEs)</a:t>
            </a:r>
          </a:p>
        </p:txBody>
      </p:sp>
      <p:sp>
        <p:nvSpPr>
          <p:cNvPr id="4" name="Slide Number Placeholder 3">
            <a:extLst>
              <a:ext uri="{FF2B5EF4-FFF2-40B4-BE49-F238E27FC236}">
                <a16:creationId xmlns:a16="http://schemas.microsoft.com/office/drawing/2014/main" id="{52137C8C-0C71-A2F4-8354-D5715CB05C4E}"/>
              </a:ext>
            </a:extLst>
          </p:cNvPr>
          <p:cNvSpPr>
            <a:spLocks noGrp="1"/>
          </p:cNvSpPr>
          <p:nvPr>
            <p:ph type="sldNum" sz="quarter" idx="12"/>
          </p:nvPr>
        </p:nvSpPr>
        <p:spPr/>
        <p:txBody>
          <a:bodyPr/>
          <a:lstStyle/>
          <a:p>
            <a:fld id="{6D486360-FF34-7B48-AD05-62F8407C4C7E}" type="slidenum">
              <a:rPr lang="en-US" smtClean="0"/>
              <a:t>1</a:t>
            </a:fld>
            <a:endParaRPr lang="en-US"/>
          </a:p>
        </p:txBody>
      </p:sp>
    </p:spTree>
    <p:extLst>
      <p:ext uri="{BB962C8B-B14F-4D97-AF65-F5344CB8AC3E}">
        <p14:creationId xmlns:p14="http://schemas.microsoft.com/office/powerpoint/2010/main" val="312012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88315-6E4E-3B8F-35F4-42A12A3C9E33}"/>
              </a:ext>
            </a:extLst>
          </p:cNvPr>
          <p:cNvSpPr>
            <a:spLocks noGrp="1"/>
          </p:cNvSpPr>
          <p:nvPr>
            <p:ph type="title"/>
          </p:nvPr>
        </p:nvSpPr>
        <p:spPr>
          <a:xfrm>
            <a:off x="882726" y="0"/>
            <a:ext cx="10091084" cy="709053"/>
          </a:xfrm>
        </p:spPr>
        <p:txBody>
          <a:bodyPr>
            <a:normAutofit/>
          </a:bodyPr>
          <a:lstStyle/>
          <a:p>
            <a:r>
              <a:rPr lang="en-US" sz="4000" dirty="0"/>
              <a:t>Moving from ACEs to Resilience</a:t>
            </a:r>
          </a:p>
        </p:txBody>
      </p:sp>
      <p:sp>
        <p:nvSpPr>
          <p:cNvPr id="3" name="Slide Number Placeholder 2">
            <a:extLst>
              <a:ext uri="{FF2B5EF4-FFF2-40B4-BE49-F238E27FC236}">
                <a16:creationId xmlns:a16="http://schemas.microsoft.com/office/drawing/2014/main" id="{F9B7267A-1DA6-E19C-6C98-BAF4F60FD933}"/>
              </a:ext>
            </a:extLst>
          </p:cNvPr>
          <p:cNvSpPr>
            <a:spLocks noGrp="1"/>
          </p:cNvSpPr>
          <p:nvPr>
            <p:ph type="sldNum" sz="quarter" idx="12"/>
          </p:nvPr>
        </p:nvSpPr>
        <p:spPr/>
        <p:txBody>
          <a:bodyPr/>
          <a:lstStyle/>
          <a:p>
            <a:fld id="{6D486360-FF34-7B48-AD05-62F8407C4C7E}" type="slidenum">
              <a:rPr lang="en-US" smtClean="0"/>
              <a:t>10</a:t>
            </a:fld>
            <a:endParaRPr lang="en-US"/>
          </a:p>
        </p:txBody>
      </p:sp>
      <p:pic>
        <p:nvPicPr>
          <p:cNvPr id="7" name="Online Media 6" descr="Moving from ACEs to RESILIENCE">
            <a:hlinkClick r:id="" action="ppaction://media"/>
            <a:extLst>
              <a:ext uri="{FF2B5EF4-FFF2-40B4-BE49-F238E27FC236}">
                <a16:creationId xmlns:a16="http://schemas.microsoft.com/office/drawing/2014/main" id="{37A95670-AEB0-02AE-D0D0-393DBEAEDFDB}"/>
              </a:ext>
            </a:extLst>
          </p:cNvPr>
          <p:cNvPicPr>
            <a:picLocks noGrp="1" noRot="1" noChangeAspect="1"/>
          </p:cNvPicPr>
          <p:nvPr>
            <p:ph idx="1"/>
            <a:videoFile r:link="rId1"/>
          </p:nvPr>
        </p:nvPicPr>
        <p:blipFill>
          <a:blip r:embed="rId4"/>
          <a:stretch>
            <a:fillRect/>
          </a:stretch>
        </p:blipFill>
        <p:spPr>
          <a:xfrm>
            <a:off x="2683453" y="1421608"/>
            <a:ext cx="7186613" cy="4060825"/>
          </a:xfrm>
          <a:prstGeom prst="rect">
            <a:avLst/>
          </a:prstGeom>
        </p:spPr>
      </p:pic>
    </p:spTree>
    <p:extLst>
      <p:ext uri="{BB962C8B-B14F-4D97-AF65-F5344CB8AC3E}">
        <p14:creationId xmlns:p14="http://schemas.microsoft.com/office/powerpoint/2010/main" val="192741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BFE903-3C30-41CE-AD3E-AAAB9CE5707D}"/>
              </a:ext>
            </a:extLst>
          </p:cNvPr>
          <p:cNvSpPr>
            <a:spLocks noGrp="1"/>
          </p:cNvSpPr>
          <p:nvPr>
            <p:ph type="title"/>
          </p:nvPr>
        </p:nvSpPr>
        <p:spPr>
          <a:xfrm>
            <a:off x="4153063" y="734823"/>
            <a:ext cx="5127575" cy="492508"/>
          </a:xfrm>
        </p:spPr>
        <p:txBody>
          <a:bodyPr>
            <a:normAutofit fontScale="90000"/>
          </a:bodyPr>
          <a:lstStyle/>
          <a:p>
            <a:r>
              <a:rPr lang="en-US" sz="4000" dirty="0"/>
              <a:t>5 Factors that Promote Resilience</a:t>
            </a:r>
          </a:p>
        </p:txBody>
      </p:sp>
      <p:pic>
        <p:nvPicPr>
          <p:cNvPr id="5" name="Content Placeholder 4" descr="A picture containing table&#10;&#10;Description automatically generated">
            <a:extLst>
              <a:ext uri="{FF2B5EF4-FFF2-40B4-BE49-F238E27FC236}">
                <a16:creationId xmlns:a16="http://schemas.microsoft.com/office/drawing/2014/main" id="{486C3EEB-B57A-0A4D-D28E-DA2C88C12864}"/>
              </a:ext>
            </a:extLst>
          </p:cNvPr>
          <p:cNvPicPr>
            <a:picLocks noGrp="1" noChangeAspect="1"/>
          </p:cNvPicPr>
          <p:nvPr>
            <p:ph idx="1"/>
          </p:nvPr>
        </p:nvPicPr>
        <p:blipFill>
          <a:blip r:embed="rId3"/>
          <a:stretch>
            <a:fillRect/>
          </a:stretch>
        </p:blipFill>
        <p:spPr>
          <a:xfrm>
            <a:off x="3581401" y="-65182"/>
            <a:ext cx="5318234" cy="6923182"/>
          </a:xfrm>
        </p:spPr>
      </p:pic>
      <p:sp>
        <p:nvSpPr>
          <p:cNvPr id="2" name="Slide Number Placeholder 1">
            <a:extLst>
              <a:ext uri="{FF2B5EF4-FFF2-40B4-BE49-F238E27FC236}">
                <a16:creationId xmlns:a16="http://schemas.microsoft.com/office/drawing/2014/main" id="{6431B68E-5CBC-86F2-5B4E-500F72D782CF}"/>
              </a:ext>
            </a:extLst>
          </p:cNvPr>
          <p:cNvSpPr>
            <a:spLocks noGrp="1"/>
          </p:cNvSpPr>
          <p:nvPr>
            <p:ph type="sldNum" sz="quarter" idx="12"/>
          </p:nvPr>
        </p:nvSpPr>
        <p:spPr/>
        <p:txBody>
          <a:bodyPr/>
          <a:lstStyle/>
          <a:p>
            <a:fld id="{6D486360-FF34-7B48-AD05-62F8407C4C7E}" type="slidenum">
              <a:rPr lang="en-US" smtClean="0"/>
              <a:pPr/>
              <a:t>11</a:t>
            </a:fld>
            <a:endParaRPr lang="en-US"/>
          </a:p>
        </p:txBody>
      </p:sp>
    </p:spTree>
    <p:extLst>
      <p:ext uri="{BB962C8B-B14F-4D97-AF65-F5344CB8AC3E}">
        <p14:creationId xmlns:p14="http://schemas.microsoft.com/office/powerpoint/2010/main" val="183647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79C0E-14ED-8250-4A37-AD9931796A78}"/>
              </a:ext>
            </a:extLst>
          </p:cNvPr>
          <p:cNvSpPr>
            <a:spLocks noGrp="1"/>
          </p:cNvSpPr>
          <p:nvPr>
            <p:ph type="title"/>
          </p:nvPr>
        </p:nvSpPr>
        <p:spPr>
          <a:xfrm>
            <a:off x="908987" y="0"/>
            <a:ext cx="10091084" cy="709053"/>
          </a:xfrm>
        </p:spPr>
        <p:txBody>
          <a:bodyPr>
            <a:normAutofit fontScale="90000"/>
          </a:bodyPr>
          <a:lstStyle/>
          <a:p>
            <a:r>
              <a:rPr lang="en-US" dirty="0"/>
              <a:t>Adverse Childhood Experiences (ACEs)</a:t>
            </a:r>
          </a:p>
        </p:txBody>
      </p:sp>
      <p:sp>
        <p:nvSpPr>
          <p:cNvPr id="3" name="Content Placeholder 2">
            <a:extLst>
              <a:ext uri="{FF2B5EF4-FFF2-40B4-BE49-F238E27FC236}">
                <a16:creationId xmlns:a16="http://schemas.microsoft.com/office/drawing/2014/main" id="{F602A298-1E91-7A3E-DB6A-BCD9903EF362}"/>
              </a:ext>
            </a:extLst>
          </p:cNvPr>
          <p:cNvSpPr>
            <a:spLocks noGrp="1"/>
          </p:cNvSpPr>
          <p:nvPr>
            <p:ph idx="1"/>
          </p:nvPr>
        </p:nvSpPr>
        <p:spPr>
          <a:xfrm>
            <a:off x="1050460" y="941011"/>
            <a:ext cx="11023009" cy="4975981"/>
          </a:xfrm>
        </p:spPr>
        <p:txBody>
          <a:bodyPr>
            <a:noAutofit/>
          </a:bodyPr>
          <a:lstStyle/>
          <a:p>
            <a:pPr marL="0" indent="0">
              <a:buNone/>
            </a:pPr>
            <a:r>
              <a:rPr lang="en-US" sz="4400" b="1" dirty="0">
                <a:solidFill>
                  <a:srgbClr val="F59040"/>
                </a:solidFill>
              </a:rPr>
              <a:t>Discussion</a:t>
            </a:r>
          </a:p>
          <a:p>
            <a:pPr lvl="1"/>
            <a:endParaRPr lang="en-US" sz="4000" dirty="0"/>
          </a:p>
          <a:p>
            <a:pPr lvl="1"/>
            <a:r>
              <a:rPr lang="en-US" sz="3600" dirty="0"/>
              <a:t>How might ACEs present in a group therapy session?</a:t>
            </a:r>
          </a:p>
          <a:p>
            <a:pPr lvl="1"/>
            <a:endParaRPr lang="en-US" sz="3600" dirty="0"/>
          </a:p>
          <a:p>
            <a:pPr lvl="1"/>
            <a:r>
              <a:rPr lang="en-US" sz="3600" dirty="0"/>
              <a:t>What are protective factors for ACEs?</a:t>
            </a:r>
          </a:p>
          <a:p>
            <a:pPr lvl="1"/>
            <a:endParaRPr lang="en-US" sz="3600" dirty="0"/>
          </a:p>
          <a:p>
            <a:pPr lvl="1"/>
            <a:r>
              <a:rPr lang="en-US" sz="3600" dirty="0"/>
              <a:t>What are risk factors for ACEs?</a:t>
            </a:r>
          </a:p>
        </p:txBody>
      </p:sp>
      <p:sp>
        <p:nvSpPr>
          <p:cNvPr id="4" name="Slide Number Placeholder 3">
            <a:extLst>
              <a:ext uri="{FF2B5EF4-FFF2-40B4-BE49-F238E27FC236}">
                <a16:creationId xmlns:a16="http://schemas.microsoft.com/office/drawing/2014/main" id="{3A21EDF5-8D73-813C-02A5-BFA73356491D}"/>
              </a:ext>
            </a:extLst>
          </p:cNvPr>
          <p:cNvSpPr>
            <a:spLocks noGrp="1"/>
          </p:cNvSpPr>
          <p:nvPr>
            <p:ph type="sldNum" sz="quarter" idx="12"/>
          </p:nvPr>
        </p:nvSpPr>
        <p:spPr/>
        <p:txBody>
          <a:bodyPr/>
          <a:lstStyle/>
          <a:p>
            <a:fld id="{6D486360-FF34-7B48-AD05-62F8407C4C7E}" type="slidenum">
              <a:rPr lang="en-US" smtClean="0"/>
              <a:t>12</a:t>
            </a:fld>
            <a:endParaRPr lang="en-US"/>
          </a:p>
        </p:txBody>
      </p:sp>
    </p:spTree>
    <p:extLst>
      <p:ext uri="{BB962C8B-B14F-4D97-AF65-F5344CB8AC3E}">
        <p14:creationId xmlns:p14="http://schemas.microsoft.com/office/powerpoint/2010/main" val="55036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FFA32-68AC-56DD-F0A5-CE48B20E20DD}"/>
              </a:ext>
            </a:extLst>
          </p:cNvPr>
          <p:cNvSpPr>
            <a:spLocks noGrp="1"/>
          </p:cNvSpPr>
          <p:nvPr>
            <p:ph type="title"/>
          </p:nvPr>
        </p:nvSpPr>
        <p:spPr>
          <a:xfrm>
            <a:off x="1077187" y="902121"/>
            <a:ext cx="5018815" cy="4523816"/>
          </a:xfrm>
        </p:spPr>
        <p:txBody>
          <a:bodyPr>
            <a:normAutofit/>
          </a:bodyPr>
          <a:lstStyle/>
          <a:p>
            <a:r>
              <a:rPr lang="en-US" sz="4000" dirty="0"/>
              <a:t>Adverse Childhood Experience (ACE) Questionnaire</a:t>
            </a:r>
            <a:br>
              <a:rPr lang="en-US" sz="4000" dirty="0"/>
            </a:br>
            <a:r>
              <a:rPr lang="en-US" sz="4000" dirty="0"/>
              <a:t>Page 1</a:t>
            </a:r>
          </a:p>
        </p:txBody>
      </p:sp>
      <p:pic>
        <p:nvPicPr>
          <p:cNvPr id="5" name="Content Placeholder 4" descr="Text&#10;&#10;Description automatically generated">
            <a:extLst>
              <a:ext uri="{FF2B5EF4-FFF2-40B4-BE49-F238E27FC236}">
                <a16:creationId xmlns:a16="http://schemas.microsoft.com/office/drawing/2014/main" id="{4455CDE5-1B50-15F2-755A-20FBBED7FE0F}"/>
              </a:ext>
            </a:extLst>
          </p:cNvPr>
          <p:cNvPicPr>
            <a:picLocks noGrp="1" noChangeAspect="1"/>
          </p:cNvPicPr>
          <p:nvPr>
            <p:ph idx="1"/>
          </p:nvPr>
        </p:nvPicPr>
        <p:blipFill>
          <a:blip r:embed="rId3"/>
          <a:stretch>
            <a:fillRect/>
          </a:stretch>
        </p:blipFill>
        <p:spPr>
          <a:xfrm>
            <a:off x="6096001" y="0"/>
            <a:ext cx="5429251" cy="6789064"/>
          </a:xfrm>
        </p:spPr>
      </p:pic>
      <p:sp>
        <p:nvSpPr>
          <p:cNvPr id="3" name="Slide Number Placeholder 2">
            <a:extLst>
              <a:ext uri="{FF2B5EF4-FFF2-40B4-BE49-F238E27FC236}">
                <a16:creationId xmlns:a16="http://schemas.microsoft.com/office/drawing/2014/main" id="{E984E929-841E-7D6E-DEA1-2021BC2230C3}"/>
              </a:ext>
            </a:extLst>
          </p:cNvPr>
          <p:cNvSpPr>
            <a:spLocks noGrp="1"/>
          </p:cNvSpPr>
          <p:nvPr>
            <p:ph type="sldNum" sz="quarter" idx="12"/>
          </p:nvPr>
        </p:nvSpPr>
        <p:spPr/>
        <p:txBody>
          <a:bodyPr/>
          <a:lstStyle/>
          <a:p>
            <a:fld id="{6D486360-FF34-7B48-AD05-62F8407C4C7E}" type="slidenum">
              <a:rPr lang="en-US" smtClean="0"/>
              <a:t>13</a:t>
            </a:fld>
            <a:endParaRPr lang="en-US"/>
          </a:p>
        </p:txBody>
      </p:sp>
    </p:spTree>
    <p:extLst>
      <p:ext uri="{BB962C8B-B14F-4D97-AF65-F5344CB8AC3E}">
        <p14:creationId xmlns:p14="http://schemas.microsoft.com/office/powerpoint/2010/main" val="366357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FFA32-68AC-56DD-F0A5-CE48B20E20DD}"/>
              </a:ext>
            </a:extLst>
          </p:cNvPr>
          <p:cNvSpPr>
            <a:spLocks noGrp="1"/>
          </p:cNvSpPr>
          <p:nvPr>
            <p:ph type="title"/>
          </p:nvPr>
        </p:nvSpPr>
        <p:spPr>
          <a:xfrm>
            <a:off x="1012043" y="921999"/>
            <a:ext cx="5083959" cy="4523816"/>
          </a:xfrm>
        </p:spPr>
        <p:txBody>
          <a:bodyPr>
            <a:normAutofit/>
          </a:bodyPr>
          <a:lstStyle/>
          <a:p>
            <a:r>
              <a:rPr lang="en-US" sz="4000" dirty="0"/>
              <a:t>Adverse Childhood Experience (ACE) Questionnaire</a:t>
            </a:r>
            <a:br>
              <a:rPr lang="en-US" sz="4000" dirty="0"/>
            </a:br>
            <a:r>
              <a:rPr lang="en-US" sz="4000" dirty="0"/>
              <a:t>Page 2</a:t>
            </a:r>
          </a:p>
        </p:txBody>
      </p:sp>
      <p:pic>
        <p:nvPicPr>
          <p:cNvPr id="7" name="Content Placeholder 6" descr="Text&#10;&#10;Description automatically generated">
            <a:extLst>
              <a:ext uri="{FF2B5EF4-FFF2-40B4-BE49-F238E27FC236}">
                <a16:creationId xmlns:a16="http://schemas.microsoft.com/office/drawing/2014/main" id="{F5DABD32-7528-88A4-142C-16FFAEE1BC93}"/>
              </a:ext>
            </a:extLst>
          </p:cNvPr>
          <p:cNvPicPr>
            <a:picLocks noGrp="1" noChangeAspect="1"/>
          </p:cNvPicPr>
          <p:nvPr>
            <p:ph idx="1"/>
          </p:nvPr>
        </p:nvPicPr>
        <p:blipFill>
          <a:blip r:embed="rId3"/>
          <a:stretch>
            <a:fillRect/>
          </a:stretch>
        </p:blipFill>
        <p:spPr>
          <a:xfrm>
            <a:off x="5867403" y="1"/>
            <a:ext cx="5312559" cy="6921507"/>
          </a:xfrm>
        </p:spPr>
      </p:pic>
      <p:sp>
        <p:nvSpPr>
          <p:cNvPr id="3" name="Slide Number Placeholder 2">
            <a:extLst>
              <a:ext uri="{FF2B5EF4-FFF2-40B4-BE49-F238E27FC236}">
                <a16:creationId xmlns:a16="http://schemas.microsoft.com/office/drawing/2014/main" id="{D2256A3B-8C39-B8CE-C10A-DC099D8EB7AD}"/>
              </a:ext>
            </a:extLst>
          </p:cNvPr>
          <p:cNvSpPr>
            <a:spLocks noGrp="1"/>
          </p:cNvSpPr>
          <p:nvPr>
            <p:ph type="sldNum" sz="quarter" idx="12"/>
          </p:nvPr>
        </p:nvSpPr>
        <p:spPr/>
        <p:txBody>
          <a:bodyPr/>
          <a:lstStyle/>
          <a:p>
            <a:fld id="{6D486360-FF34-7B48-AD05-62F8407C4C7E}" type="slidenum">
              <a:rPr lang="en-US" smtClean="0"/>
              <a:t>14</a:t>
            </a:fld>
            <a:endParaRPr lang="en-US"/>
          </a:p>
        </p:txBody>
      </p:sp>
    </p:spTree>
    <p:extLst>
      <p:ext uri="{BB962C8B-B14F-4D97-AF65-F5344CB8AC3E}">
        <p14:creationId xmlns:p14="http://schemas.microsoft.com/office/powerpoint/2010/main" val="1424962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8A77-6CB8-232D-26EB-4AB9C7A29DF7}"/>
              </a:ext>
            </a:extLst>
          </p:cNvPr>
          <p:cNvSpPr>
            <a:spLocks noGrp="1"/>
          </p:cNvSpPr>
          <p:nvPr>
            <p:ph type="title"/>
          </p:nvPr>
        </p:nvSpPr>
        <p:spPr>
          <a:xfrm>
            <a:off x="904910" y="0"/>
            <a:ext cx="10091084" cy="709053"/>
          </a:xfrm>
        </p:spPr>
        <p:txBody>
          <a:bodyPr>
            <a:normAutofit fontScale="90000"/>
          </a:bodyPr>
          <a:lstStyle/>
          <a:p>
            <a:r>
              <a:rPr lang="en-US" dirty="0"/>
              <a:t>Adverse Childhood Experiences (ACEs)</a:t>
            </a:r>
          </a:p>
        </p:txBody>
      </p:sp>
      <p:sp>
        <p:nvSpPr>
          <p:cNvPr id="3" name="Content Placeholder 2">
            <a:extLst>
              <a:ext uri="{FF2B5EF4-FFF2-40B4-BE49-F238E27FC236}">
                <a16:creationId xmlns:a16="http://schemas.microsoft.com/office/drawing/2014/main" id="{F8EEBD50-6721-68B0-ACD1-C1A6DDBA1F49}"/>
              </a:ext>
            </a:extLst>
          </p:cNvPr>
          <p:cNvSpPr>
            <a:spLocks noGrp="1"/>
          </p:cNvSpPr>
          <p:nvPr>
            <p:ph idx="1"/>
          </p:nvPr>
        </p:nvSpPr>
        <p:spPr>
          <a:xfrm>
            <a:off x="904910" y="893639"/>
            <a:ext cx="11287092" cy="5301349"/>
          </a:xfrm>
        </p:spPr>
        <p:txBody>
          <a:bodyPr>
            <a:normAutofit/>
          </a:bodyPr>
          <a:lstStyle/>
          <a:p>
            <a:pPr marL="0" indent="0">
              <a:buNone/>
            </a:pPr>
            <a:r>
              <a:rPr lang="en-US" sz="4800" b="1" dirty="0"/>
              <a:t>Discussion</a:t>
            </a:r>
          </a:p>
          <a:p>
            <a:pPr marL="0" indent="0">
              <a:buNone/>
            </a:pPr>
            <a:endParaRPr lang="en-US" sz="3500" dirty="0"/>
          </a:p>
          <a:p>
            <a:pPr lvl="1"/>
            <a:r>
              <a:rPr lang="en-US" sz="3500" dirty="0"/>
              <a:t>How will you introduce a client to an ACE questionnaire?</a:t>
            </a:r>
          </a:p>
          <a:p>
            <a:pPr lvl="1"/>
            <a:endParaRPr lang="en-US" sz="3500" dirty="0"/>
          </a:p>
          <a:p>
            <a:pPr lvl="1"/>
            <a:r>
              <a:rPr lang="en-US" sz="3500" dirty="0"/>
              <a:t>After reviewing an ACE questionnaire, how might you incorporate the responses into a client’s assessment?</a:t>
            </a:r>
          </a:p>
          <a:p>
            <a:pPr lvl="1"/>
            <a:endParaRPr lang="en-US" sz="3500" dirty="0"/>
          </a:p>
          <a:p>
            <a:pPr lvl="1"/>
            <a:r>
              <a:rPr lang="en-US" sz="3500" dirty="0"/>
              <a:t>What information can be gathered by a client’s ACE score?</a:t>
            </a:r>
          </a:p>
        </p:txBody>
      </p:sp>
      <p:sp>
        <p:nvSpPr>
          <p:cNvPr id="4" name="Slide Number Placeholder 3">
            <a:extLst>
              <a:ext uri="{FF2B5EF4-FFF2-40B4-BE49-F238E27FC236}">
                <a16:creationId xmlns:a16="http://schemas.microsoft.com/office/drawing/2014/main" id="{53F24A58-5F62-EBB2-F95E-2FD2D4A64904}"/>
              </a:ext>
            </a:extLst>
          </p:cNvPr>
          <p:cNvSpPr>
            <a:spLocks noGrp="1"/>
          </p:cNvSpPr>
          <p:nvPr>
            <p:ph type="sldNum" sz="quarter" idx="12"/>
          </p:nvPr>
        </p:nvSpPr>
        <p:spPr/>
        <p:txBody>
          <a:bodyPr/>
          <a:lstStyle/>
          <a:p>
            <a:fld id="{6D486360-FF34-7B48-AD05-62F8407C4C7E}" type="slidenum">
              <a:rPr lang="en-US" smtClean="0"/>
              <a:t>15</a:t>
            </a:fld>
            <a:endParaRPr lang="en-US"/>
          </a:p>
        </p:txBody>
      </p:sp>
    </p:spTree>
    <p:extLst>
      <p:ext uri="{BB962C8B-B14F-4D97-AF65-F5344CB8AC3E}">
        <p14:creationId xmlns:p14="http://schemas.microsoft.com/office/powerpoint/2010/main" val="424969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718" y="516776"/>
            <a:ext cx="10091084" cy="709053"/>
          </a:xfrm>
        </p:spPr>
        <p:txBody>
          <a:bodyPr/>
          <a:lstStyle/>
          <a:p>
            <a:r>
              <a:rPr lang="en-US" dirty="0"/>
              <a:t>Resources</a:t>
            </a:r>
          </a:p>
        </p:txBody>
      </p:sp>
      <p:sp>
        <p:nvSpPr>
          <p:cNvPr id="3" name="Content Placeholder 2"/>
          <p:cNvSpPr>
            <a:spLocks noGrp="1"/>
          </p:cNvSpPr>
          <p:nvPr>
            <p:ph idx="1"/>
          </p:nvPr>
        </p:nvSpPr>
        <p:spPr>
          <a:xfrm>
            <a:off x="1262717" y="1520593"/>
            <a:ext cx="6396339" cy="4379633"/>
          </a:xfrm>
        </p:spPr>
        <p:txBody>
          <a:bodyPr>
            <a:normAutofit fontScale="92500" lnSpcReduction="20000"/>
          </a:bodyPr>
          <a:lstStyle/>
          <a:p>
            <a:pPr marL="0" indent="0">
              <a:buNone/>
            </a:pPr>
            <a:r>
              <a:rPr lang="en-US" b="1" dirty="0">
                <a:solidFill>
                  <a:srgbClr val="ED7D31"/>
                </a:solidFill>
              </a:rPr>
              <a:t>Suicide Prevention: </a:t>
            </a:r>
          </a:p>
          <a:p>
            <a:pPr marL="457178">
              <a:lnSpc>
                <a:spcPct val="150000"/>
              </a:lnSpc>
            </a:pPr>
            <a:r>
              <a:rPr lang="en-US" dirty="0"/>
              <a:t>Zero Suicide Institute</a:t>
            </a:r>
          </a:p>
          <a:p>
            <a:pPr marL="457178">
              <a:lnSpc>
                <a:spcPct val="150000"/>
              </a:lnSpc>
            </a:pPr>
            <a:r>
              <a:rPr lang="en-US" dirty="0"/>
              <a:t>Zero Suicide Listserv</a:t>
            </a:r>
          </a:p>
          <a:p>
            <a:pPr marL="457178">
              <a:lnSpc>
                <a:spcPct val="150000"/>
              </a:lnSpc>
            </a:pPr>
            <a:r>
              <a:rPr lang="en-US" dirty="0"/>
              <a:t>NV Office for Suicide Prevention</a:t>
            </a:r>
          </a:p>
          <a:p>
            <a:pPr marL="457178">
              <a:lnSpc>
                <a:spcPct val="150000"/>
              </a:lnSpc>
            </a:pPr>
            <a:r>
              <a:rPr lang="en-US" dirty="0"/>
              <a:t>NV Zero Suicide Initiative</a:t>
            </a:r>
          </a:p>
          <a:p>
            <a:pPr marL="457178">
              <a:lnSpc>
                <a:spcPct val="150000"/>
              </a:lnSpc>
            </a:pPr>
            <a:r>
              <a:rPr lang="en-US" dirty="0"/>
              <a:t>The Lifeline and 988</a:t>
            </a:r>
          </a:p>
          <a:p>
            <a:pPr marL="457178">
              <a:lnSpc>
                <a:spcPct val="150000"/>
              </a:lnSpc>
            </a:pPr>
            <a:r>
              <a:rPr lang="en-US" dirty="0"/>
              <a:t>UNR </a:t>
            </a:r>
            <a:r>
              <a:rPr lang="en-US" dirty="0" err="1"/>
              <a:t>LiveWell</a:t>
            </a:r>
            <a:r>
              <a:rPr lang="en-US" dirty="0"/>
              <a:t> Resource Page</a:t>
            </a:r>
          </a:p>
        </p:txBody>
      </p:sp>
      <p:sp>
        <p:nvSpPr>
          <p:cNvPr id="4" name="Slide Number Placeholder 3"/>
          <p:cNvSpPr>
            <a:spLocks noGrp="1"/>
          </p:cNvSpPr>
          <p:nvPr>
            <p:ph type="sldNum" sz="quarter" idx="12"/>
          </p:nvPr>
        </p:nvSpPr>
        <p:spPr/>
        <p:txBody>
          <a:bodyPr/>
          <a:lstStyle/>
          <a:p>
            <a:fld id="{6D486360-FF34-7B48-AD05-62F8407C4C7E}" type="slidenum">
              <a:rPr lang="en-US" smtClean="0"/>
              <a:t>16</a:t>
            </a:fld>
            <a:endParaRPr lang="en-US"/>
          </a:p>
        </p:txBody>
      </p:sp>
      <p:pic>
        <p:nvPicPr>
          <p:cNvPr id="5" name="Picture 4" descr="If you or someone you know needs support now, call or text 988 or chat 988lifeline.org"/>
          <p:cNvPicPr>
            <a:picLocks noChangeAspect="1"/>
          </p:cNvPicPr>
          <p:nvPr/>
        </p:nvPicPr>
        <p:blipFill>
          <a:blip r:embed="rId3"/>
          <a:stretch>
            <a:fillRect/>
          </a:stretch>
        </p:blipFill>
        <p:spPr>
          <a:xfrm>
            <a:off x="8061963" y="516777"/>
            <a:ext cx="2888932" cy="5340147"/>
          </a:xfrm>
          <a:prstGeom prst="rect">
            <a:avLst/>
          </a:prstGeom>
        </p:spPr>
      </p:pic>
    </p:spTree>
    <p:extLst>
      <p:ext uri="{BB962C8B-B14F-4D97-AF65-F5344CB8AC3E}">
        <p14:creationId xmlns:p14="http://schemas.microsoft.com/office/powerpoint/2010/main" val="3263796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718" y="615876"/>
            <a:ext cx="10091084" cy="709053"/>
          </a:xfrm>
        </p:spPr>
        <p:txBody>
          <a:bodyPr/>
          <a:lstStyle/>
          <a:p>
            <a:r>
              <a:rPr lang="en-US" dirty="0"/>
              <a:t>Resources </a:t>
            </a:r>
          </a:p>
        </p:txBody>
      </p:sp>
      <p:sp>
        <p:nvSpPr>
          <p:cNvPr id="3" name="Content Placeholder 2"/>
          <p:cNvSpPr>
            <a:spLocks noGrp="1"/>
          </p:cNvSpPr>
          <p:nvPr>
            <p:ph idx="1"/>
          </p:nvPr>
        </p:nvSpPr>
        <p:spPr>
          <a:xfrm>
            <a:off x="993915" y="1450230"/>
            <a:ext cx="11198087" cy="4744759"/>
          </a:xfrm>
        </p:spPr>
        <p:txBody>
          <a:bodyPr>
            <a:normAutofit/>
          </a:bodyPr>
          <a:lstStyle/>
          <a:p>
            <a:pPr marL="344470" indent="0">
              <a:buNone/>
            </a:pPr>
            <a:r>
              <a:rPr lang="en-US" sz="2400" b="1" dirty="0">
                <a:solidFill>
                  <a:srgbClr val="ED7D31"/>
                </a:solidFill>
              </a:rPr>
              <a:t>Community Resources:</a:t>
            </a:r>
          </a:p>
          <a:p>
            <a:pPr marL="688940" indent="-344470"/>
            <a:r>
              <a:rPr lang="en-US" dirty="0">
                <a:solidFill>
                  <a:schemeClr val="tx1">
                    <a:lumMod val="50000"/>
                    <a:lumOff val="50000"/>
                  </a:schemeClr>
                </a:solidFill>
              </a:rPr>
              <a:t>UNR Disabilities Resource Center</a:t>
            </a:r>
          </a:p>
          <a:p>
            <a:pPr marL="688940" indent="-344470"/>
            <a:r>
              <a:rPr lang="en-US" dirty="0">
                <a:solidFill>
                  <a:schemeClr val="tx1">
                    <a:lumMod val="50000"/>
                    <a:lumOff val="50000"/>
                  </a:schemeClr>
                </a:solidFill>
              </a:rPr>
              <a:t>Nevada Center for Excellence in Disabilities Directory</a:t>
            </a:r>
          </a:p>
          <a:p>
            <a:pPr marL="688940" indent="-344470"/>
            <a:r>
              <a:rPr lang="en-US" dirty="0">
                <a:solidFill>
                  <a:schemeClr val="tx1">
                    <a:lumMod val="50000"/>
                    <a:lumOff val="50000"/>
                  </a:schemeClr>
                </a:solidFill>
              </a:rPr>
              <a:t>CASAT on Demand Resources &amp; Downloads</a:t>
            </a:r>
          </a:p>
          <a:p>
            <a:pPr marL="688940" indent="-344470"/>
            <a:r>
              <a:rPr lang="en-US" dirty="0">
                <a:solidFill>
                  <a:schemeClr val="tx1">
                    <a:lumMod val="50000"/>
                    <a:lumOff val="50000"/>
                  </a:schemeClr>
                </a:solidFill>
              </a:rPr>
              <a:t>Pacific Southwest Addiction Technology Transfer Center (PSATTC)</a:t>
            </a:r>
          </a:p>
          <a:p>
            <a:pPr marL="688940" indent="-344470"/>
            <a:r>
              <a:rPr lang="en-US" dirty="0">
                <a:solidFill>
                  <a:schemeClr val="tx1">
                    <a:lumMod val="50000"/>
                    <a:lumOff val="50000"/>
                  </a:schemeClr>
                </a:solidFill>
              </a:rPr>
              <a:t>The Mental Health Technology Transfer Center Network</a:t>
            </a:r>
          </a:p>
          <a:p>
            <a:pPr marL="688940" indent="-344470"/>
            <a:r>
              <a:rPr lang="en-US" dirty="0"/>
              <a:t>The Prevention Technology Transfer Center Network</a:t>
            </a:r>
          </a:p>
          <a:p>
            <a:pPr marL="688940" indent="-344470"/>
            <a:r>
              <a:rPr lang="en-US" dirty="0"/>
              <a:t>Dep. of Health &amp; Human Services Aging and Disability Services Division</a:t>
            </a:r>
          </a:p>
          <a:p>
            <a:pPr marL="688940" indent="-344470"/>
            <a:r>
              <a:rPr lang="en-US" dirty="0"/>
              <a:t>SAMHSA’s Technology Transfer Center (TTC) Programs</a:t>
            </a:r>
          </a:p>
        </p:txBody>
      </p:sp>
      <p:sp>
        <p:nvSpPr>
          <p:cNvPr id="4" name="Slide Number Placeholder 3"/>
          <p:cNvSpPr>
            <a:spLocks noGrp="1"/>
          </p:cNvSpPr>
          <p:nvPr>
            <p:ph type="sldNum" sz="quarter" idx="12"/>
          </p:nvPr>
        </p:nvSpPr>
        <p:spPr/>
        <p:txBody>
          <a:bodyPr/>
          <a:lstStyle/>
          <a:p>
            <a:pPr>
              <a:defRPr/>
            </a:pPr>
            <a:fld id="{6D486360-FF34-7B48-AD05-62F8407C4C7E}" type="slidenum">
              <a:rPr lang="en-US">
                <a:solidFill>
                  <a:prstClr val="black">
                    <a:tint val="75000"/>
                  </a:prstClr>
                </a:solidFill>
                <a:latin typeface="Calibri" panose="020F0502020204030204"/>
              </a:rPr>
              <a:pPr>
                <a:defRPr/>
              </a:pPr>
              <a:t>17</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521613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20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480D-0383-4C82-8FA7-29BCCBAF3450}"/>
              </a:ext>
            </a:extLst>
          </p:cNvPr>
          <p:cNvSpPr>
            <a:spLocks noGrp="1"/>
          </p:cNvSpPr>
          <p:nvPr>
            <p:ph type="title"/>
          </p:nvPr>
        </p:nvSpPr>
        <p:spPr/>
        <p:txBody>
          <a:bodyPr/>
          <a:lstStyle/>
          <a:p>
            <a:r>
              <a:rPr lang="en-US" dirty="0"/>
              <a:t>Overview of ACEs</a:t>
            </a:r>
          </a:p>
        </p:txBody>
      </p:sp>
      <p:sp>
        <p:nvSpPr>
          <p:cNvPr id="4" name="Slide Number Placeholder 3">
            <a:extLst>
              <a:ext uri="{FF2B5EF4-FFF2-40B4-BE49-F238E27FC236}">
                <a16:creationId xmlns:a16="http://schemas.microsoft.com/office/drawing/2014/main" id="{CCFE8632-CBA2-4206-866F-917334C98CA5}"/>
              </a:ext>
            </a:extLst>
          </p:cNvPr>
          <p:cNvSpPr>
            <a:spLocks noGrp="1"/>
          </p:cNvSpPr>
          <p:nvPr>
            <p:ph type="sldNum" sz="quarter" idx="12"/>
          </p:nvPr>
        </p:nvSpPr>
        <p:spPr/>
        <p:txBody>
          <a:bodyPr/>
          <a:lstStyle/>
          <a:p>
            <a:fld id="{6D486360-FF34-7B48-AD05-62F8407C4C7E}" type="slidenum">
              <a:rPr lang="en-US" smtClean="0"/>
              <a:t>2</a:t>
            </a:fld>
            <a:endParaRPr lang="en-US"/>
          </a:p>
        </p:txBody>
      </p:sp>
    </p:spTree>
    <p:extLst>
      <p:ext uri="{BB962C8B-B14F-4D97-AF65-F5344CB8AC3E}">
        <p14:creationId xmlns:p14="http://schemas.microsoft.com/office/powerpoint/2010/main" val="2023135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F302-9111-E8DA-9263-44FB5D73B1DF}"/>
              </a:ext>
            </a:extLst>
          </p:cNvPr>
          <p:cNvSpPr>
            <a:spLocks noGrp="1"/>
          </p:cNvSpPr>
          <p:nvPr>
            <p:ph type="title"/>
          </p:nvPr>
        </p:nvSpPr>
        <p:spPr>
          <a:xfrm>
            <a:off x="1262718" y="531520"/>
            <a:ext cx="10091084" cy="709053"/>
          </a:xfrm>
        </p:spPr>
        <p:txBody>
          <a:bodyPr vert="horz" lIns="91440" tIns="45720" rIns="91440" bIns="45720" rtlCol="0" anchor="ctr">
            <a:normAutofit/>
          </a:bodyPr>
          <a:lstStyle/>
          <a:p>
            <a:pPr algn="ctr"/>
            <a:r>
              <a:rPr lang="en-US" dirty="0">
                <a:latin typeface="Arial"/>
                <a:cs typeface="Arial"/>
              </a:rPr>
              <a:t>Disclaimer</a:t>
            </a:r>
            <a:endParaRPr lang="en-US" dirty="0"/>
          </a:p>
        </p:txBody>
      </p:sp>
      <p:sp>
        <p:nvSpPr>
          <p:cNvPr id="3" name="Content Placeholder 2">
            <a:extLst>
              <a:ext uri="{FF2B5EF4-FFF2-40B4-BE49-F238E27FC236}">
                <a16:creationId xmlns:a16="http://schemas.microsoft.com/office/drawing/2014/main" id="{3E337E44-92A8-6717-F67C-1B9A6F2DCC67}"/>
              </a:ext>
            </a:extLst>
          </p:cNvPr>
          <p:cNvSpPr>
            <a:spLocks noGrp="1"/>
          </p:cNvSpPr>
          <p:nvPr>
            <p:ph idx="1"/>
          </p:nvPr>
        </p:nvSpPr>
        <p:spPr>
          <a:xfrm>
            <a:off x="838019" y="1281532"/>
            <a:ext cx="11353983" cy="5278581"/>
          </a:xfrm>
        </p:spPr>
        <p:txBody>
          <a:bodyPr vert="horz" lIns="91440" tIns="45720" rIns="91440" bIns="45720" rtlCol="0" anchor="t">
            <a:noAutofit/>
          </a:bodyPr>
          <a:lstStyle/>
          <a:p>
            <a:pPr marL="0" indent="0" algn="ctr">
              <a:lnSpc>
                <a:spcPct val="100000"/>
              </a:lnSpc>
              <a:buNone/>
            </a:pPr>
            <a:r>
              <a:rPr lang="en-US" sz="4400" dirty="0">
                <a:ea typeface="+mn-lt"/>
                <a:cs typeface="+mn-lt"/>
              </a:rPr>
              <a:t>This presentation may include readings, media, and discussion on topics which include suicide, trauma, and crisis intervention. These topics may result in stress reactions. </a:t>
            </a:r>
          </a:p>
          <a:p>
            <a:pPr marL="0" indent="0" algn="ctr">
              <a:lnSpc>
                <a:spcPct val="100000"/>
              </a:lnSpc>
              <a:buNone/>
            </a:pPr>
            <a:r>
              <a:rPr lang="en-US" sz="4400" dirty="0">
                <a:ea typeface="+mn-lt"/>
                <a:cs typeface="+mn-lt"/>
              </a:rPr>
              <a:t>Please monitor your reactions and if necessary, reach out to someone you trust if these topics cause considerable  discomfort. </a:t>
            </a:r>
            <a:endParaRPr lang="en-US" sz="4400" dirty="0">
              <a:cs typeface="Calibri"/>
            </a:endParaRPr>
          </a:p>
        </p:txBody>
      </p:sp>
      <p:sp>
        <p:nvSpPr>
          <p:cNvPr id="4" name="Slide Number Placeholder 3">
            <a:extLst>
              <a:ext uri="{FF2B5EF4-FFF2-40B4-BE49-F238E27FC236}">
                <a16:creationId xmlns:a16="http://schemas.microsoft.com/office/drawing/2014/main" id="{7D138B9D-F6DC-6A3B-C57A-1B0A90704012}"/>
              </a:ext>
            </a:extLst>
          </p:cNvPr>
          <p:cNvSpPr>
            <a:spLocks noGrp="1"/>
          </p:cNvSpPr>
          <p:nvPr>
            <p:ph type="sldNum" sz="quarter" idx="12"/>
          </p:nvPr>
        </p:nvSpPr>
        <p:spPr/>
        <p:txBody>
          <a:bodyPr/>
          <a:lstStyle/>
          <a:p>
            <a:fld id="{6D486360-FF34-7B48-AD05-62F8407C4C7E}" type="slidenum">
              <a:rPr lang="en-US" smtClean="0"/>
              <a:t>3</a:t>
            </a:fld>
            <a:endParaRPr lang="en-US"/>
          </a:p>
        </p:txBody>
      </p:sp>
    </p:spTree>
    <p:extLst>
      <p:ext uri="{BB962C8B-B14F-4D97-AF65-F5344CB8AC3E}">
        <p14:creationId xmlns:p14="http://schemas.microsoft.com/office/powerpoint/2010/main" val="360019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C3D2-1E9D-07CD-83C1-ABB8C15C6BB4}"/>
              </a:ext>
            </a:extLst>
          </p:cNvPr>
          <p:cNvSpPr>
            <a:spLocks noGrp="1"/>
          </p:cNvSpPr>
          <p:nvPr>
            <p:ph type="title"/>
          </p:nvPr>
        </p:nvSpPr>
        <p:spPr>
          <a:xfrm>
            <a:off x="900831" y="0"/>
            <a:ext cx="10091084" cy="709053"/>
          </a:xfrm>
        </p:spPr>
        <p:txBody>
          <a:bodyPr>
            <a:normAutofit fontScale="90000"/>
          </a:bodyPr>
          <a:lstStyle/>
          <a:p>
            <a:r>
              <a:rPr lang="en-US" dirty="0"/>
              <a:t>Adverse Childhood Experiences (ACEs)</a:t>
            </a:r>
          </a:p>
        </p:txBody>
      </p:sp>
      <p:pic>
        <p:nvPicPr>
          <p:cNvPr id="4" name="Content Placeholder 3" descr="The ACE Pyramid describes the experiences that accompany a higher ACE score. ">
            <a:extLst>
              <a:ext uri="{FF2B5EF4-FFF2-40B4-BE49-F238E27FC236}">
                <a16:creationId xmlns:a16="http://schemas.microsoft.com/office/drawing/2014/main" id="{EAC89645-5F25-A63F-0AC6-FD8791CF47E3}"/>
              </a:ext>
            </a:extLst>
          </p:cNvPr>
          <p:cNvPicPr>
            <a:picLocks noGrp="1" noChangeAspect="1"/>
          </p:cNvPicPr>
          <p:nvPr>
            <p:ph idx="1"/>
          </p:nvPr>
        </p:nvPicPr>
        <p:blipFill>
          <a:blip r:embed="rId3"/>
          <a:stretch>
            <a:fillRect/>
          </a:stretch>
        </p:blipFill>
        <p:spPr>
          <a:xfrm>
            <a:off x="1224954" y="582021"/>
            <a:ext cx="9213012" cy="6275979"/>
          </a:xfrm>
          <a:prstGeom prst="rect">
            <a:avLst/>
          </a:prstGeom>
        </p:spPr>
      </p:pic>
      <p:sp>
        <p:nvSpPr>
          <p:cNvPr id="3" name="Slide Number Placeholder 2">
            <a:extLst>
              <a:ext uri="{FF2B5EF4-FFF2-40B4-BE49-F238E27FC236}">
                <a16:creationId xmlns:a16="http://schemas.microsoft.com/office/drawing/2014/main" id="{94FAA3A9-7D32-A519-0170-C987689F224A}"/>
              </a:ext>
            </a:extLst>
          </p:cNvPr>
          <p:cNvSpPr>
            <a:spLocks noGrp="1"/>
          </p:cNvSpPr>
          <p:nvPr>
            <p:ph type="sldNum" sz="quarter" idx="12"/>
          </p:nvPr>
        </p:nvSpPr>
        <p:spPr/>
        <p:txBody>
          <a:bodyPr/>
          <a:lstStyle/>
          <a:p>
            <a:fld id="{6D486360-FF34-7B48-AD05-62F8407C4C7E}" type="slidenum">
              <a:rPr lang="en-US" smtClean="0"/>
              <a:t>4</a:t>
            </a:fld>
            <a:endParaRPr lang="en-US"/>
          </a:p>
        </p:txBody>
      </p:sp>
    </p:spTree>
    <p:extLst>
      <p:ext uri="{BB962C8B-B14F-4D97-AF65-F5344CB8AC3E}">
        <p14:creationId xmlns:p14="http://schemas.microsoft.com/office/powerpoint/2010/main" val="3818910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4D687-252A-FBC6-3B86-794FA9E17556}"/>
              </a:ext>
            </a:extLst>
          </p:cNvPr>
          <p:cNvSpPr>
            <a:spLocks noGrp="1"/>
          </p:cNvSpPr>
          <p:nvPr>
            <p:ph type="title"/>
          </p:nvPr>
        </p:nvSpPr>
        <p:spPr>
          <a:xfrm>
            <a:off x="833563" y="0"/>
            <a:ext cx="10091084" cy="709053"/>
          </a:xfrm>
        </p:spPr>
        <p:txBody>
          <a:bodyPr>
            <a:normAutofit fontScale="90000"/>
          </a:bodyPr>
          <a:lstStyle/>
          <a:p>
            <a:pPr algn="ctr"/>
            <a:r>
              <a:rPr lang="en-US" dirty="0"/>
              <a:t>Adverse Childhood Experiences (ACEs)</a:t>
            </a:r>
          </a:p>
        </p:txBody>
      </p:sp>
      <p:pic>
        <p:nvPicPr>
          <p:cNvPr id="4" name="Online Media 3" descr="Adverse Childhood Experiences (ACEs): Impact on brain, body and behaviour">
            <a:hlinkClick r:id="" action="ppaction://media"/>
            <a:extLst>
              <a:ext uri="{FF2B5EF4-FFF2-40B4-BE49-F238E27FC236}">
                <a16:creationId xmlns:a16="http://schemas.microsoft.com/office/drawing/2014/main" id="{4464E7F9-794E-7BBD-4E51-BDD1800F0A47}"/>
              </a:ext>
            </a:extLst>
          </p:cNvPr>
          <p:cNvPicPr>
            <a:picLocks noGrp="1" noRot="1" noChangeAspect="1"/>
          </p:cNvPicPr>
          <p:nvPr>
            <p:ph idx="1"/>
            <a:videoFile r:link="rId1"/>
          </p:nvPr>
        </p:nvPicPr>
        <p:blipFill>
          <a:blip r:embed="rId4"/>
          <a:stretch>
            <a:fillRect/>
          </a:stretch>
        </p:blipFill>
        <p:spPr>
          <a:xfrm>
            <a:off x="2261873" y="1167023"/>
            <a:ext cx="8546395" cy="4829175"/>
          </a:xfrm>
          <a:prstGeom prst="rect">
            <a:avLst/>
          </a:prstGeom>
        </p:spPr>
      </p:pic>
      <p:sp>
        <p:nvSpPr>
          <p:cNvPr id="3" name="Slide Number Placeholder 2">
            <a:extLst>
              <a:ext uri="{FF2B5EF4-FFF2-40B4-BE49-F238E27FC236}">
                <a16:creationId xmlns:a16="http://schemas.microsoft.com/office/drawing/2014/main" id="{0B457C72-0826-902B-DF85-790773B64B86}"/>
              </a:ext>
            </a:extLst>
          </p:cNvPr>
          <p:cNvSpPr>
            <a:spLocks noGrp="1"/>
          </p:cNvSpPr>
          <p:nvPr>
            <p:ph type="sldNum" sz="quarter" idx="12"/>
          </p:nvPr>
        </p:nvSpPr>
        <p:spPr/>
        <p:txBody>
          <a:bodyPr/>
          <a:lstStyle/>
          <a:p>
            <a:fld id="{6D486360-FF34-7B48-AD05-62F8407C4C7E}" type="slidenum">
              <a:rPr lang="en-US" smtClean="0"/>
              <a:t>5</a:t>
            </a:fld>
            <a:endParaRPr lang="en-US"/>
          </a:p>
        </p:txBody>
      </p:sp>
    </p:spTree>
    <p:extLst>
      <p:ext uri="{BB962C8B-B14F-4D97-AF65-F5344CB8AC3E}">
        <p14:creationId xmlns:p14="http://schemas.microsoft.com/office/powerpoint/2010/main" val="252792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CA21-8B95-A15F-27C5-C52BC09A98B2}"/>
              </a:ext>
            </a:extLst>
          </p:cNvPr>
          <p:cNvSpPr>
            <a:spLocks noGrp="1"/>
          </p:cNvSpPr>
          <p:nvPr>
            <p:ph type="title"/>
          </p:nvPr>
        </p:nvSpPr>
        <p:spPr>
          <a:xfrm>
            <a:off x="1240223" y="2"/>
            <a:ext cx="9707895" cy="788276"/>
          </a:xfrm>
        </p:spPr>
        <p:txBody>
          <a:bodyPr>
            <a:normAutofit/>
          </a:bodyPr>
          <a:lstStyle/>
          <a:p>
            <a:r>
              <a:rPr lang="en-US" dirty="0"/>
              <a:t>Lasting Effects of ACEs</a:t>
            </a:r>
          </a:p>
        </p:txBody>
      </p:sp>
      <p:pic>
        <p:nvPicPr>
          <p:cNvPr id="3" name="Picture 2" descr="ACES can have lasting effects on health, behaviors, and life potential. ">
            <a:extLst>
              <a:ext uri="{FF2B5EF4-FFF2-40B4-BE49-F238E27FC236}">
                <a16:creationId xmlns:a16="http://schemas.microsoft.com/office/drawing/2014/main" id="{7B6A44F7-C765-A13C-66B6-2CD8A15E9F45}"/>
              </a:ext>
            </a:extLst>
          </p:cNvPr>
          <p:cNvPicPr>
            <a:picLocks noChangeAspect="1"/>
          </p:cNvPicPr>
          <p:nvPr/>
        </p:nvPicPr>
        <p:blipFill>
          <a:blip r:embed="rId3">
            <a:duotone>
              <a:schemeClr val="accent2">
                <a:shade val="45000"/>
                <a:satMod val="135000"/>
              </a:schemeClr>
              <a:prstClr val="white"/>
            </a:duotone>
          </a:blip>
          <a:stretch>
            <a:fillRect/>
          </a:stretch>
        </p:blipFill>
        <p:spPr>
          <a:xfrm>
            <a:off x="956441" y="59531"/>
            <a:ext cx="11352827" cy="6798471"/>
          </a:xfrm>
          <a:prstGeom prst="rect">
            <a:avLst/>
          </a:prstGeom>
          <a:effectLst/>
        </p:spPr>
      </p:pic>
      <p:sp>
        <p:nvSpPr>
          <p:cNvPr id="4" name="Slide Number Placeholder 3" hidden="1">
            <a:extLst>
              <a:ext uri="{FF2B5EF4-FFF2-40B4-BE49-F238E27FC236}">
                <a16:creationId xmlns:a16="http://schemas.microsoft.com/office/drawing/2014/main" id="{07B67138-BC10-C9A9-520E-B34D101B221A}"/>
              </a:ext>
            </a:extLst>
          </p:cNvPr>
          <p:cNvSpPr>
            <a:spLocks noGrp="1"/>
          </p:cNvSpPr>
          <p:nvPr>
            <p:ph type="sldNum" sz="quarter" idx="12"/>
          </p:nvPr>
        </p:nvSpPr>
        <p:spPr/>
        <p:txBody>
          <a:bodyPr/>
          <a:lstStyle/>
          <a:p>
            <a:fld id="{6D486360-FF34-7B48-AD05-62F8407C4C7E}" type="slidenum">
              <a:rPr lang="en-US" smtClean="0"/>
              <a:t>6</a:t>
            </a:fld>
            <a:endParaRPr lang="en-US"/>
          </a:p>
        </p:txBody>
      </p:sp>
    </p:spTree>
    <p:extLst>
      <p:ext uri="{BB962C8B-B14F-4D97-AF65-F5344CB8AC3E}">
        <p14:creationId xmlns:p14="http://schemas.microsoft.com/office/powerpoint/2010/main" val="2074128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C4C160-BE81-8CD7-0476-60D329784814}"/>
              </a:ext>
            </a:extLst>
          </p:cNvPr>
          <p:cNvSpPr>
            <a:spLocks noGrp="1"/>
          </p:cNvSpPr>
          <p:nvPr>
            <p:ph type="sldNum" sz="quarter" idx="12"/>
          </p:nvPr>
        </p:nvSpPr>
        <p:spPr/>
        <p:txBody>
          <a:bodyPr/>
          <a:lstStyle/>
          <a:p>
            <a:fld id="{6D486360-FF34-7B48-AD05-62F8407C4C7E}" type="slidenum">
              <a:rPr lang="en-US" smtClean="0"/>
              <a:t>7</a:t>
            </a:fld>
            <a:endParaRPr lang="en-US"/>
          </a:p>
        </p:txBody>
      </p:sp>
      <p:sp>
        <p:nvSpPr>
          <p:cNvPr id="6" name="Title 5"/>
          <p:cNvSpPr>
            <a:spLocks noGrp="1"/>
          </p:cNvSpPr>
          <p:nvPr>
            <p:ph type="title"/>
          </p:nvPr>
        </p:nvSpPr>
        <p:spPr/>
        <p:txBody>
          <a:bodyPr/>
          <a:lstStyle/>
          <a:p>
            <a:r>
              <a:rPr lang="en-US" dirty="0"/>
              <a:t>Preventing ACEs</a:t>
            </a:r>
          </a:p>
        </p:txBody>
      </p:sp>
      <p:pic>
        <p:nvPicPr>
          <p:cNvPr id="4" name="Content Placeholder 3" descr="Strategies to prevent ACEs include strengthening economic supports to families, promoting social norms that protect against violence and adversity, ensuring a strong start for children, teaching skills, connecting youth to caring adults, and intervening to lessen immediate and long term harms. ">
            <a:extLst>
              <a:ext uri="{FF2B5EF4-FFF2-40B4-BE49-F238E27FC236}">
                <a16:creationId xmlns:a16="http://schemas.microsoft.com/office/drawing/2014/main" id="{C9AC77FF-1A61-4E2D-6CE5-2420CFAD95B9}"/>
              </a:ext>
            </a:extLst>
          </p:cNvPr>
          <p:cNvPicPr>
            <a:picLocks noGrp="1" noChangeAspect="1"/>
          </p:cNvPicPr>
          <p:nvPr>
            <p:ph idx="4294967295"/>
          </p:nvPr>
        </p:nvPicPr>
        <p:blipFill>
          <a:blip r:embed="rId3">
            <a:duotone>
              <a:schemeClr val="accent2">
                <a:shade val="45000"/>
                <a:satMod val="135000"/>
              </a:schemeClr>
              <a:prstClr val="white"/>
            </a:duotone>
          </a:blip>
          <a:stretch>
            <a:fillRect/>
          </a:stretch>
        </p:blipFill>
        <p:spPr>
          <a:xfrm>
            <a:off x="913834" y="126124"/>
            <a:ext cx="11260425" cy="6650421"/>
          </a:xfrm>
          <a:prstGeom prst="rect">
            <a:avLst/>
          </a:prstGeom>
        </p:spPr>
      </p:pic>
    </p:spTree>
    <p:extLst>
      <p:ext uri="{BB962C8B-B14F-4D97-AF65-F5344CB8AC3E}">
        <p14:creationId xmlns:p14="http://schemas.microsoft.com/office/powerpoint/2010/main" val="76915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9981-371F-474E-667D-64E848E21590}"/>
              </a:ext>
            </a:extLst>
          </p:cNvPr>
          <p:cNvSpPr>
            <a:spLocks noGrp="1"/>
          </p:cNvSpPr>
          <p:nvPr>
            <p:ph type="title"/>
          </p:nvPr>
        </p:nvSpPr>
        <p:spPr>
          <a:xfrm>
            <a:off x="810885" y="701215"/>
            <a:ext cx="3477283" cy="4785188"/>
          </a:xfrm>
        </p:spPr>
        <p:txBody>
          <a:bodyPr>
            <a:normAutofit/>
          </a:bodyPr>
          <a:lstStyle/>
          <a:p>
            <a:pPr algn="ctr">
              <a:lnSpc>
                <a:spcPct val="100000"/>
              </a:lnSpc>
              <a:spcBef>
                <a:spcPts val="600"/>
              </a:spcBef>
              <a:spcAft>
                <a:spcPts val="600"/>
              </a:spcAft>
            </a:pPr>
            <a:r>
              <a:rPr lang="en-US" sz="4000" dirty="0"/>
              <a:t>Intervene </a:t>
            </a:r>
            <a:br>
              <a:rPr lang="en-US" sz="4000" dirty="0"/>
            </a:br>
            <a:r>
              <a:rPr lang="en-US" sz="4000" dirty="0"/>
              <a:t>to </a:t>
            </a:r>
            <a:br>
              <a:rPr lang="en-US" sz="4000" dirty="0"/>
            </a:br>
            <a:r>
              <a:rPr lang="en-US" sz="4000" dirty="0"/>
              <a:t>Lessen Immediate and </a:t>
            </a:r>
            <a:br>
              <a:rPr lang="en-US" sz="4000" dirty="0"/>
            </a:br>
            <a:r>
              <a:rPr lang="en-US" sz="4000" dirty="0"/>
              <a:t>Long-Term Harms</a:t>
            </a:r>
          </a:p>
        </p:txBody>
      </p:sp>
      <p:pic>
        <p:nvPicPr>
          <p:cNvPr id="15" name="Content Placeholder 14">
            <a:extLst>
              <a:ext uri="{FF2B5EF4-FFF2-40B4-BE49-F238E27FC236}">
                <a16:creationId xmlns:a16="http://schemas.microsoft.com/office/drawing/2014/main" id="{3D10C853-935F-926C-58C3-78E6ED7258B6}"/>
              </a:ext>
              <a:ext uri="{C183D7F6-B498-43B3-948B-1728B52AA6E4}">
                <adec:decorative xmlns:adec="http://schemas.microsoft.com/office/drawing/2017/decorative" val="1"/>
              </a:ext>
            </a:extLst>
          </p:cNvPr>
          <p:cNvPicPr>
            <a:picLocks noGrp="1" noChangeAspect="1"/>
          </p:cNvPicPr>
          <p:nvPr>
            <p:ph idx="1"/>
          </p:nvPr>
        </p:nvPicPr>
        <p:blipFill>
          <a:blip r:embed="rId3">
            <a:duotone>
              <a:schemeClr val="accent2">
                <a:shade val="45000"/>
                <a:satMod val="135000"/>
              </a:schemeClr>
              <a:prstClr val="white"/>
            </a:duotone>
          </a:blip>
          <a:stretch>
            <a:fillRect/>
          </a:stretch>
        </p:blipFill>
        <p:spPr>
          <a:xfrm>
            <a:off x="4288169" y="2"/>
            <a:ext cx="1567417" cy="6839017"/>
          </a:xfrm>
          <a:prstGeom prst="rect">
            <a:avLst/>
          </a:prstGeom>
        </p:spPr>
      </p:pic>
      <p:sp>
        <p:nvSpPr>
          <p:cNvPr id="16" name="TextBox 15">
            <a:extLst>
              <a:ext uri="{FF2B5EF4-FFF2-40B4-BE49-F238E27FC236}">
                <a16:creationId xmlns:a16="http://schemas.microsoft.com/office/drawing/2014/main" id="{33AFAF19-443C-930E-99AF-52297BE13E5D}"/>
              </a:ext>
            </a:extLst>
          </p:cNvPr>
          <p:cNvSpPr txBox="1"/>
          <p:nvPr/>
        </p:nvSpPr>
        <p:spPr>
          <a:xfrm>
            <a:off x="6233330" y="701214"/>
            <a:ext cx="2859501" cy="461665"/>
          </a:xfrm>
          <a:prstGeom prst="rect">
            <a:avLst/>
          </a:prstGeom>
          <a:noFill/>
        </p:spPr>
        <p:txBody>
          <a:bodyPr wrap="none" rtlCol="0">
            <a:spAutoFit/>
          </a:bodyPr>
          <a:lstStyle/>
          <a:p>
            <a:r>
              <a:rPr lang="en-US" sz="2400" dirty="0">
                <a:solidFill>
                  <a:schemeClr val="tx1">
                    <a:lumMod val="50000"/>
                    <a:lumOff val="50000"/>
                  </a:schemeClr>
                </a:solidFill>
              </a:rPr>
              <a:t>Primary Care Settings</a:t>
            </a:r>
          </a:p>
        </p:txBody>
      </p:sp>
      <p:sp>
        <p:nvSpPr>
          <p:cNvPr id="17" name="TextBox 16">
            <a:extLst>
              <a:ext uri="{FF2B5EF4-FFF2-40B4-BE49-F238E27FC236}">
                <a16:creationId xmlns:a16="http://schemas.microsoft.com/office/drawing/2014/main" id="{246955A2-8C4D-27B8-42FE-952A87EC897F}"/>
              </a:ext>
            </a:extLst>
          </p:cNvPr>
          <p:cNvSpPr txBox="1"/>
          <p:nvPr/>
        </p:nvSpPr>
        <p:spPr>
          <a:xfrm>
            <a:off x="6233327" y="2065109"/>
            <a:ext cx="3283912" cy="461665"/>
          </a:xfrm>
          <a:prstGeom prst="rect">
            <a:avLst/>
          </a:prstGeom>
          <a:noFill/>
        </p:spPr>
        <p:txBody>
          <a:bodyPr wrap="none" rtlCol="0">
            <a:spAutoFit/>
          </a:bodyPr>
          <a:lstStyle/>
          <a:p>
            <a:r>
              <a:rPr lang="en-US" sz="2400" dirty="0">
                <a:solidFill>
                  <a:schemeClr val="tx1">
                    <a:lumMod val="50000"/>
                    <a:lumOff val="50000"/>
                  </a:schemeClr>
                </a:solidFill>
              </a:rPr>
              <a:t>Victim Centered Services</a:t>
            </a:r>
          </a:p>
        </p:txBody>
      </p:sp>
      <p:sp>
        <p:nvSpPr>
          <p:cNvPr id="18" name="TextBox 17">
            <a:extLst>
              <a:ext uri="{FF2B5EF4-FFF2-40B4-BE49-F238E27FC236}">
                <a16:creationId xmlns:a16="http://schemas.microsoft.com/office/drawing/2014/main" id="{7477B6A4-4B80-DEDB-B060-3BD68DCC3047}"/>
              </a:ext>
            </a:extLst>
          </p:cNvPr>
          <p:cNvSpPr txBox="1"/>
          <p:nvPr/>
        </p:nvSpPr>
        <p:spPr>
          <a:xfrm>
            <a:off x="6233327" y="3307393"/>
            <a:ext cx="3484352" cy="461665"/>
          </a:xfrm>
          <a:prstGeom prst="rect">
            <a:avLst/>
          </a:prstGeom>
          <a:noFill/>
        </p:spPr>
        <p:txBody>
          <a:bodyPr wrap="none" rtlCol="0">
            <a:spAutoFit/>
          </a:bodyPr>
          <a:lstStyle/>
          <a:p>
            <a:r>
              <a:rPr lang="en-US" sz="2400" dirty="0">
                <a:solidFill>
                  <a:schemeClr val="tx1">
                    <a:lumMod val="50000"/>
                    <a:lumOff val="50000"/>
                  </a:schemeClr>
                </a:solidFill>
              </a:rPr>
              <a:t>Evidence Based Treatment</a:t>
            </a:r>
          </a:p>
        </p:txBody>
      </p:sp>
      <p:sp>
        <p:nvSpPr>
          <p:cNvPr id="19" name="TextBox 18">
            <a:extLst>
              <a:ext uri="{FF2B5EF4-FFF2-40B4-BE49-F238E27FC236}">
                <a16:creationId xmlns:a16="http://schemas.microsoft.com/office/drawing/2014/main" id="{E6EC8423-3484-8DC2-DF4B-F904EF668B03}"/>
              </a:ext>
            </a:extLst>
          </p:cNvPr>
          <p:cNvSpPr txBox="1"/>
          <p:nvPr/>
        </p:nvSpPr>
        <p:spPr>
          <a:xfrm>
            <a:off x="6233327" y="4563414"/>
            <a:ext cx="2074607" cy="461665"/>
          </a:xfrm>
          <a:prstGeom prst="rect">
            <a:avLst/>
          </a:prstGeom>
          <a:noFill/>
        </p:spPr>
        <p:txBody>
          <a:bodyPr wrap="none" rtlCol="0">
            <a:spAutoFit/>
          </a:bodyPr>
          <a:lstStyle/>
          <a:p>
            <a:r>
              <a:rPr lang="en-US" sz="2400" dirty="0">
                <a:solidFill>
                  <a:schemeClr val="tx1">
                    <a:lumMod val="50000"/>
                    <a:lumOff val="50000"/>
                  </a:schemeClr>
                </a:solidFill>
              </a:rPr>
              <a:t>Family Therapy</a:t>
            </a:r>
          </a:p>
        </p:txBody>
      </p:sp>
      <p:sp>
        <p:nvSpPr>
          <p:cNvPr id="20" name="TextBox 19">
            <a:extLst>
              <a:ext uri="{FF2B5EF4-FFF2-40B4-BE49-F238E27FC236}">
                <a16:creationId xmlns:a16="http://schemas.microsoft.com/office/drawing/2014/main" id="{A81E3F12-D3D1-B041-6233-1275E09AC8C0}"/>
              </a:ext>
            </a:extLst>
          </p:cNvPr>
          <p:cNvSpPr txBox="1"/>
          <p:nvPr/>
        </p:nvSpPr>
        <p:spPr>
          <a:xfrm>
            <a:off x="6233327" y="5925957"/>
            <a:ext cx="4499758" cy="461665"/>
          </a:xfrm>
          <a:prstGeom prst="rect">
            <a:avLst/>
          </a:prstGeom>
          <a:noFill/>
        </p:spPr>
        <p:txBody>
          <a:bodyPr wrap="none" rtlCol="0">
            <a:spAutoFit/>
          </a:bodyPr>
          <a:lstStyle/>
          <a:p>
            <a:r>
              <a:rPr lang="en-US" sz="2400" dirty="0">
                <a:solidFill>
                  <a:schemeClr val="tx1">
                    <a:lumMod val="50000"/>
                    <a:lumOff val="50000"/>
                  </a:schemeClr>
                </a:solidFill>
              </a:rPr>
              <a:t>Substance Use Disorder Treatment</a:t>
            </a:r>
          </a:p>
        </p:txBody>
      </p:sp>
      <p:sp>
        <p:nvSpPr>
          <p:cNvPr id="3" name="Slide Number Placeholder 2">
            <a:extLst>
              <a:ext uri="{FF2B5EF4-FFF2-40B4-BE49-F238E27FC236}">
                <a16:creationId xmlns:a16="http://schemas.microsoft.com/office/drawing/2014/main" id="{20291479-AE6E-DA4A-91CD-234FCDAAA818}"/>
              </a:ext>
            </a:extLst>
          </p:cNvPr>
          <p:cNvSpPr>
            <a:spLocks noGrp="1"/>
          </p:cNvSpPr>
          <p:nvPr>
            <p:ph type="sldNum" sz="quarter" idx="12"/>
          </p:nvPr>
        </p:nvSpPr>
        <p:spPr/>
        <p:txBody>
          <a:bodyPr/>
          <a:lstStyle/>
          <a:p>
            <a:fld id="{6D486360-FF34-7B48-AD05-62F8407C4C7E}" type="slidenum">
              <a:rPr lang="en-US" smtClean="0"/>
              <a:t>8</a:t>
            </a:fld>
            <a:endParaRPr lang="en-US"/>
          </a:p>
        </p:txBody>
      </p:sp>
    </p:spTree>
    <p:extLst>
      <p:ext uri="{BB962C8B-B14F-4D97-AF65-F5344CB8AC3E}">
        <p14:creationId xmlns:p14="http://schemas.microsoft.com/office/powerpoint/2010/main" val="1941734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4BD8-6555-EC2D-0636-8C355EEC9908}"/>
              </a:ext>
            </a:extLst>
          </p:cNvPr>
          <p:cNvSpPr>
            <a:spLocks noGrp="1"/>
          </p:cNvSpPr>
          <p:nvPr>
            <p:ph type="title"/>
          </p:nvPr>
        </p:nvSpPr>
        <p:spPr>
          <a:xfrm>
            <a:off x="920085" y="0"/>
            <a:ext cx="3236281" cy="740917"/>
          </a:xfrm>
        </p:spPr>
        <p:txBody>
          <a:bodyPr>
            <a:normAutofit/>
          </a:bodyPr>
          <a:lstStyle/>
          <a:p>
            <a:r>
              <a:rPr lang="en-US" sz="4000" dirty="0"/>
              <a:t>ACES</a:t>
            </a:r>
          </a:p>
        </p:txBody>
      </p:sp>
      <p:sp>
        <p:nvSpPr>
          <p:cNvPr id="3" name="Slide Number Placeholder 2">
            <a:extLst>
              <a:ext uri="{FF2B5EF4-FFF2-40B4-BE49-F238E27FC236}">
                <a16:creationId xmlns:a16="http://schemas.microsoft.com/office/drawing/2014/main" id="{07631778-9C84-45BC-DCFA-DE62D757154F}"/>
              </a:ext>
            </a:extLst>
          </p:cNvPr>
          <p:cNvSpPr>
            <a:spLocks noGrp="1"/>
          </p:cNvSpPr>
          <p:nvPr>
            <p:ph type="sldNum" sz="quarter" idx="12"/>
          </p:nvPr>
        </p:nvSpPr>
        <p:spPr/>
        <p:txBody>
          <a:bodyPr/>
          <a:lstStyle/>
          <a:p>
            <a:fld id="{6D486360-FF34-7B48-AD05-62F8407C4C7E}" type="slidenum">
              <a:rPr lang="en-US" smtClean="0"/>
              <a:t>9</a:t>
            </a:fld>
            <a:endParaRPr lang="en-US"/>
          </a:p>
        </p:txBody>
      </p:sp>
      <p:pic>
        <p:nvPicPr>
          <p:cNvPr id="5" name="Online Media 4" descr="We Can Prevent ACEs">
            <a:hlinkClick r:id="" action="ppaction://media"/>
            <a:extLst>
              <a:ext uri="{FF2B5EF4-FFF2-40B4-BE49-F238E27FC236}">
                <a16:creationId xmlns:a16="http://schemas.microsoft.com/office/drawing/2014/main" id="{BDCB6AC0-00B8-B0A8-FB28-03F94C67ED87}"/>
              </a:ext>
            </a:extLst>
          </p:cNvPr>
          <p:cNvPicPr>
            <a:picLocks noRot="1" noChangeAspect="1"/>
          </p:cNvPicPr>
          <p:nvPr>
            <a:videoFile r:link="rId1"/>
          </p:nvPr>
        </p:nvPicPr>
        <p:blipFill>
          <a:blip r:embed="rId4"/>
          <a:stretch>
            <a:fillRect/>
          </a:stretch>
        </p:blipFill>
        <p:spPr>
          <a:xfrm>
            <a:off x="2238663" y="1121929"/>
            <a:ext cx="8166621" cy="4614141"/>
          </a:xfrm>
          <a:prstGeom prst="rect">
            <a:avLst/>
          </a:prstGeom>
        </p:spPr>
      </p:pic>
    </p:spTree>
    <p:extLst>
      <p:ext uri="{BB962C8B-B14F-4D97-AF65-F5344CB8AC3E}">
        <p14:creationId xmlns:p14="http://schemas.microsoft.com/office/powerpoint/2010/main" val="298876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29006</TotalTime>
  <Words>4096</Words>
  <Application>Microsoft Macintosh PowerPoint</Application>
  <PresentationFormat>Widescreen</PresentationFormat>
  <Paragraphs>315</Paragraphs>
  <Slides>18</Slides>
  <Notes>18</Notes>
  <HiddenSlides>0</HiddenSlides>
  <MMClips>3</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Office Theme</vt:lpstr>
      <vt:lpstr>Office Theme</vt:lpstr>
      <vt:lpstr>Pathways in Crisis Services Project</vt:lpstr>
      <vt:lpstr>Overview of ACEs</vt:lpstr>
      <vt:lpstr>Disclaimer</vt:lpstr>
      <vt:lpstr>Adverse Childhood Experiences (ACEs)</vt:lpstr>
      <vt:lpstr>Adverse Childhood Experiences (ACEs)</vt:lpstr>
      <vt:lpstr>Lasting Effects of ACEs</vt:lpstr>
      <vt:lpstr>Preventing ACEs</vt:lpstr>
      <vt:lpstr>Intervene  to  Lessen Immediate and  Long-Term Harms</vt:lpstr>
      <vt:lpstr>ACES</vt:lpstr>
      <vt:lpstr>Moving from ACEs to Resilience</vt:lpstr>
      <vt:lpstr>5 Factors that Promote Resilience</vt:lpstr>
      <vt:lpstr>Adverse Childhood Experiences (ACEs)</vt:lpstr>
      <vt:lpstr>Adverse Childhood Experience (ACE) Questionnaire Page 1</vt:lpstr>
      <vt:lpstr>Adverse Childhood Experience (ACE) Questionnaire Page 2</vt:lpstr>
      <vt:lpstr>Adverse Childhood Experiences (ACEs)</vt:lpstr>
      <vt:lpstr>Resources</vt:lpstr>
      <vt:lpstr>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Birdy L McCray</cp:lastModifiedBy>
  <cp:revision>236</cp:revision>
  <dcterms:created xsi:type="dcterms:W3CDTF">2022-08-31T17:27:04Z</dcterms:created>
  <dcterms:modified xsi:type="dcterms:W3CDTF">2023-10-02T18:39:00Z</dcterms:modified>
</cp:coreProperties>
</file>