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notesSlides/notesSlide6.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notesSlides/notesSlide7.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notesSlides/notesSlide8.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notesSlides/notesSlide9.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7" r:id="rId2"/>
    <p:sldId id="256" r:id="rId3"/>
    <p:sldId id="258" r:id="rId4"/>
    <p:sldId id="259" r:id="rId5"/>
    <p:sldId id="264" r:id="rId6"/>
    <p:sldId id="260" r:id="rId7"/>
    <p:sldId id="261" r:id="rId8"/>
    <p:sldId id="262" r:id="rId9"/>
    <p:sldId id="263"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69D4"/>
    <a:srgbClr val="FFFFFF"/>
    <a:srgbClr val="214F9E"/>
    <a:srgbClr val="2F69D0"/>
    <a:srgbClr val="2353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66" autoAdjust="0"/>
    <p:restoredTop sz="79736" autoAdjust="0"/>
  </p:normalViewPr>
  <p:slideViewPr>
    <p:cSldViewPr snapToGrid="0">
      <p:cViewPr varScale="1">
        <p:scale>
          <a:sx n="89" d="100"/>
          <a:sy n="89" d="100"/>
        </p:scale>
        <p:origin x="414" y="84"/>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ottoj\Desktop\Overdose_data_1999-2017%201.17.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cottoj\Desktop\Overdose_data_1999-2017%201.17.1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cottoj\Desktop\Overdose_data_1999-2017%201.17.1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cottoj\Desktop\Overdose_data_1999-2017%201.17.1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cottoj\Desktop\Overdose_data_1999-2017%201.17.1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cottoj\Desktop\Overdose_data_1999-2017%201.17.19.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cottoj\Desktop\Overdose_data_1999-2017%201.17.19.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cottoj\Desktop\Overdose_data_1999-2017%201.17.19.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cottoj\Desktop\Overdose_data_1999-2017%201.17.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0352194536158"/>
          <c:y val="2.8521469871299672E-2"/>
          <c:w val="0.85953769020693305"/>
          <c:h val="0.8018354775824682"/>
        </c:manualLayout>
      </c:layout>
      <c:barChart>
        <c:barDir val="col"/>
        <c:grouping val="clustered"/>
        <c:varyColors val="0"/>
        <c:ser>
          <c:idx val="0"/>
          <c:order val="0"/>
          <c:tx>
            <c:strRef>
              <c:f>'Number Drug OD Deaths'!$B$8</c:f>
              <c:strCache>
                <c:ptCount val="1"/>
                <c:pt idx="0">
                  <c:v>  Total Overdose Deaths</c:v>
                </c:pt>
              </c:strCache>
            </c:strRef>
          </c:tx>
          <c:spPr>
            <a:gradFill flip="none" rotWithShape="1">
              <a:gsLst>
                <a:gs pos="0">
                  <a:schemeClr val="accent5">
                    <a:shade val="30000"/>
                    <a:satMod val="115000"/>
                  </a:schemeClr>
                </a:gs>
                <a:gs pos="50000">
                  <a:schemeClr val="accent5">
                    <a:shade val="67500"/>
                    <a:satMod val="115000"/>
                  </a:schemeClr>
                </a:gs>
                <a:gs pos="100000">
                  <a:schemeClr val="accent5">
                    <a:shade val="100000"/>
                    <a:satMod val="115000"/>
                  </a:schemeClr>
                </a:gs>
              </a:gsLst>
              <a:lin ang="13500000" scaled="1"/>
              <a:tileRect/>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947-488B-96D7-101AFEF27A68}"/>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947-488B-96D7-101AFEF27A68}"/>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947-488B-96D7-101AFEF27A68}"/>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Deaths'!$C$8:$U$8</c:f>
              <c:numCache>
                <c:formatCode>#,##0</c:formatCode>
                <c:ptCount val="19"/>
                <c:pt idx="0">
                  <c:v>16849</c:v>
                </c:pt>
                <c:pt idx="1">
                  <c:v>17415</c:v>
                </c:pt>
                <c:pt idx="2">
                  <c:v>19394</c:v>
                </c:pt>
                <c:pt idx="3">
                  <c:v>23518</c:v>
                </c:pt>
                <c:pt idx="4">
                  <c:v>25785</c:v>
                </c:pt>
                <c:pt idx="5">
                  <c:v>27424</c:v>
                </c:pt>
                <c:pt idx="6">
                  <c:v>29813</c:v>
                </c:pt>
                <c:pt idx="7">
                  <c:v>34425</c:v>
                </c:pt>
                <c:pt idx="8">
                  <c:v>36010</c:v>
                </c:pt>
                <c:pt idx="9">
                  <c:v>36450</c:v>
                </c:pt>
                <c:pt idx="10">
                  <c:v>37004</c:v>
                </c:pt>
                <c:pt idx="11">
                  <c:v>38329</c:v>
                </c:pt>
                <c:pt idx="12">
                  <c:v>41340</c:v>
                </c:pt>
                <c:pt idx="13">
                  <c:v>41502</c:v>
                </c:pt>
                <c:pt idx="14">
                  <c:v>43982</c:v>
                </c:pt>
                <c:pt idx="15">
                  <c:v>47055</c:v>
                </c:pt>
                <c:pt idx="16">
                  <c:v>52404</c:v>
                </c:pt>
                <c:pt idx="17">
                  <c:v>63632</c:v>
                </c:pt>
                <c:pt idx="18">
                  <c:v>70237</c:v>
                </c:pt>
              </c:numCache>
            </c:numRef>
          </c:val>
          <c:extLst>
            <c:ext xmlns:c16="http://schemas.microsoft.com/office/drawing/2014/chart" uri="{C3380CC4-5D6E-409C-BE32-E72D297353CC}">
              <c16:uniqueId val="{00000002-A947-488B-96D7-101AFEF27A68}"/>
            </c:ext>
          </c:extLst>
        </c:ser>
        <c:dLbls>
          <c:showLegendKey val="0"/>
          <c:showVal val="0"/>
          <c:showCatName val="0"/>
          <c:showSerName val="0"/>
          <c:showPercent val="0"/>
          <c:showBubbleSize val="0"/>
        </c:dLbls>
        <c:gapWidth val="20"/>
        <c:axId val="549211224"/>
        <c:axId val="549292304"/>
      </c:barChart>
      <c:lineChart>
        <c:grouping val="standard"/>
        <c:varyColors val="0"/>
        <c:ser>
          <c:idx val="2"/>
          <c:order val="1"/>
          <c:tx>
            <c:strRef>
              <c:f>'Number Drug OD Deaths'!$B$10</c:f>
              <c:strCache>
                <c:ptCount val="1"/>
                <c:pt idx="0">
                  <c:v>  Male</c:v>
                </c:pt>
              </c:strCache>
            </c:strRef>
          </c:tx>
          <c:spPr>
            <a:ln w="31750" cap="rnd">
              <a:solidFill>
                <a:schemeClr val="bg1">
                  <a:lumMod val="75000"/>
                </a:schemeClr>
              </a:solidFill>
              <a:round/>
            </a:ln>
            <a:effectLst>
              <a:outerShdw blurRad="40000" dist="23000" dir="5400000" rotWithShape="0">
                <a:srgbClr val="000000">
                  <a:alpha val="35000"/>
                </a:srgbClr>
              </a:outerShdw>
            </a:effectLst>
          </c:spPr>
          <c:marker>
            <c:symbol val="circle"/>
            <c:size val="6"/>
            <c:spPr>
              <a:solidFill>
                <a:schemeClr val="bg1">
                  <a:lumMod val="75000"/>
                </a:schemeClr>
              </a:solidFill>
              <a:ln w="12700">
                <a:solidFill>
                  <a:schemeClr val="bg1">
                    <a:lumMod val="75000"/>
                  </a:scheme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Deaths'!$C$10:$U$10</c:f>
              <c:numCache>
                <c:formatCode>#,##0</c:formatCode>
                <c:ptCount val="19"/>
                <c:pt idx="0">
                  <c:v>11258</c:v>
                </c:pt>
                <c:pt idx="1">
                  <c:v>11563</c:v>
                </c:pt>
                <c:pt idx="2">
                  <c:v>12658</c:v>
                </c:pt>
                <c:pt idx="3">
                  <c:v>15028</c:v>
                </c:pt>
                <c:pt idx="4">
                  <c:v>16399</c:v>
                </c:pt>
                <c:pt idx="5">
                  <c:v>17120</c:v>
                </c:pt>
                <c:pt idx="6">
                  <c:v>18724</c:v>
                </c:pt>
                <c:pt idx="7">
                  <c:v>21893</c:v>
                </c:pt>
                <c:pt idx="8">
                  <c:v>22298</c:v>
                </c:pt>
                <c:pt idx="9">
                  <c:v>22468</c:v>
                </c:pt>
                <c:pt idx="10">
                  <c:v>22593</c:v>
                </c:pt>
                <c:pt idx="11">
                  <c:v>23006</c:v>
                </c:pt>
                <c:pt idx="12">
                  <c:v>24988</c:v>
                </c:pt>
                <c:pt idx="13">
                  <c:v>25112</c:v>
                </c:pt>
                <c:pt idx="14">
                  <c:v>26799</c:v>
                </c:pt>
                <c:pt idx="15">
                  <c:v>28812</c:v>
                </c:pt>
                <c:pt idx="16">
                  <c:v>32957</c:v>
                </c:pt>
                <c:pt idx="17">
                  <c:v>41558</c:v>
                </c:pt>
                <c:pt idx="18">
                  <c:v>46552</c:v>
                </c:pt>
              </c:numCache>
            </c:numRef>
          </c:val>
          <c:smooth val="0"/>
          <c:extLst>
            <c:ext xmlns:c16="http://schemas.microsoft.com/office/drawing/2014/chart" uri="{C3380CC4-5D6E-409C-BE32-E72D297353CC}">
              <c16:uniqueId val="{00000003-A947-488B-96D7-101AFEF27A68}"/>
            </c:ext>
          </c:extLst>
        </c:ser>
        <c:ser>
          <c:idx val="1"/>
          <c:order val="2"/>
          <c:tx>
            <c:strRef>
              <c:f>'Number Drug OD Deaths'!$B$9</c:f>
              <c:strCache>
                <c:ptCount val="1"/>
                <c:pt idx="0">
                  <c:v>  Female</c:v>
                </c:pt>
              </c:strCache>
            </c:strRef>
          </c:tx>
          <c:spPr>
            <a:ln w="31750" cap="rnd">
              <a:solidFill>
                <a:schemeClr val="accent2"/>
              </a:solidFill>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12700">
                <a:solidFill>
                  <a:schemeClr val="accent2"/>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Deaths'!$C$9:$U$9</c:f>
              <c:numCache>
                <c:formatCode>#,##0</c:formatCode>
                <c:ptCount val="19"/>
                <c:pt idx="0">
                  <c:v>5591</c:v>
                </c:pt>
                <c:pt idx="1">
                  <c:v>5852</c:v>
                </c:pt>
                <c:pt idx="2">
                  <c:v>6736</c:v>
                </c:pt>
                <c:pt idx="3">
                  <c:v>8490</c:v>
                </c:pt>
                <c:pt idx="4">
                  <c:v>9386</c:v>
                </c:pt>
                <c:pt idx="5">
                  <c:v>10304</c:v>
                </c:pt>
                <c:pt idx="6">
                  <c:v>11089</c:v>
                </c:pt>
                <c:pt idx="7">
                  <c:v>12532</c:v>
                </c:pt>
                <c:pt idx="8">
                  <c:v>13712</c:v>
                </c:pt>
                <c:pt idx="9">
                  <c:v>13982</c:v>
                </c:pt>
                <c:pt idx="10">
                  <c:v>14411</c:v>
                </c:pt>
                <c:pt idx="11">
                  <c:v>15323</c:v>
                </c:pt>
                <c:pt idx="12">
                  <c:v>16352</c:v>
                </c:pt>
                <c:pt idx="13">
                  <c:v>16390</c:v>
                </c:pt>
                <c:pt idx="14">
                  <c:v>17183</c:v>
                </c:pt>
                <c:pt idx="15">
                  <c:v>18243</c:v>
                </c:pt>
                <c:pt idx="16">
                  <c:v>19447</c:v>
                </c:pt>
                <c:pt idx="17">
                  <c:v>22074</c:v>
                </c:pt>
                <c:pt idx="18">
                  <c:v>23685</c:v>
                </c:pt>
              </c:numCache>
            </c:numRef>
          </c:val>
          <c:smooth val="0"/>
          <c:extLst>
            <c:ext xmlns:c16="http://schemas.microsoft.com/office/drawing/2014/chart" uri="{C3380CC4-5D6E-409C-BE32-E72D297353CC}">
              <c16:uniqueId val="{00000004-A947-488B-96D7-101AFEF27A68}"/>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100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11224"/>
        <c:crosses val="autoZero"/>
        <c:crossBetween val="between"/>
        <c:majorUnit val="20000"/>
      </c:valAx>
      <c:spPr>
        <a:noFill/>
        <a:ln>
          <a:noFill/>
        </a:ln>
        <a:effectLst/>
      </c:spPr>
    </c:plotArea>
    <c:legend>
      <c:legendPos val="b"/>
      <c:layout>
        <c:manualLayout>
          <c:xMode val="edge"/>
          <c:yMode val="edge"/>
          <c:x val="0.14716281841581397"/>
          <c:y val="3.4436682872259683E-3"/>
          <c:w val="0.70450294493280974"/>
          <c:h val="7.861076020405918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569306554072045E-2"/>
          <c:y val="3.0107153070751905E-2"/>
          <c:w val="0.53599965241815062"/>
          <c:h val="0.80797950258718176"/>
        </c:manualLayout>
      </c:layout>
      <c:lineChart>
        <c:grouping val="standard"/>
        <c:varyColors val="0"/>
        <c:ser>
          <c:idx val="2"/>
          <c:order val="0"/>
          <c:tx>
            <c:v>Other Synthetic Narcotics Other Than Methadone (Mainly Fentanyl)</c:v>
          </c:tx>
          <c:spPr>
            <a:ln w="31750" cap="rnd">
              <a:solidFill>
                <a:schemeClr val="accent4"/>
              </a:solidFill>
              <a:round/>
            </a:ln>
            <a:effectLst/>
          </c:spPr>
          <c:marker>
            <c:symbol val="none"/>
          </c:marker>
          <c:dLbls>
            <c:dLbl>
              <c:idx val="18"/>
              <c:tx>
                <c:rich>
                  <a:bodyPr rot="0" spcFirstLastPara="1" vertOverflow="ellipsis" vert="horz" wrap="square" lIns="38100" tIns="19050" rIns="38100" bIns="19050" anchor="ctr" anchorCtr="0">
                    <a:noAutofit/>
                  </a:bodyPr>
                  <a:lstStyle/>
                  <a:p>
                    <a:pPr algn="l">
                      <a:defRPr sz="1200" b="0" i="0" u="none" strike="noStrike" kern="1200" baseline="0">
                        <a:solidFill>
                          <a:schemeClr val="tx1"/>
                        </a:solidFill>
                        <a:latin typeface="+mn-lt"/>
                        <a:ea typeface="+mn-ea"/>
                        <a:cs typeface="+mn-cs"/>
                      </a:defRPr>
                    </a:pPr>
                    <a:r>
                      <a:rPr lang="en-US" sz="1200" dirty="0">
                        <a:solidFill>
                          <a:schemeClr val="tx1"/>
                        </a:solidFill>
                      </a:rPr>
                      <a:t>Other Synthetic Narcotics</a:t>
                    </a:r>
                    <a:r>
                      <a:rPr lang="en-US" sz="1200" baseline="0" dirty="0">
                        <a:solidFill>
                          <a:schemeClr val="tx1"/>
                        </a:solidFill>
                      </a:rPr>
                      <a:t> other than Methadone (mainly fentanyl), </a:t>
                    </a:r>
                    <a:fld id="{38BFCEFE-E283-4D40-A6AA-1403CBF26027}" type="VALUE">
                      <a:rPr lang="en-US" sz="1200" smtClean="0">
                        <a:solidFill>
                          <a:schemeClr val="tx1"/>
                        </a:solidFill>
                      </a:rPr>
                      <a:pPr algn="l">
                        <a:defRPr sz="1200" b="0" i="0" u="none" strike="noStrike" kern="1200" baseline="0">
                          <a:solidFill>
                            <a:schemeClr val="tx1"/>
                          </a:solidFill>
                          <a:latin typeface="+mn-lt"/>
                          <a:ea typeface="+mn-ea"/>
                          <a:cs typeface="+mn-cs"/>
                        </a:defRPr>
                      </a:pPr>
                      <a:t>[VALUE]</a:t>
                    </a:fld>
                    <a:endParaRPr lang="en-US" sz="1200" baseline="0" dirty="0">
                      <a:solidFill>
                        <a:schemeClr val="tx1"/>
                      </a:solidFill>
                    </a:endParaRP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0-449C-4005-BB5D-19EB82D8A836}"/>
                </c:ext>
              </c:extLst>
            </c:dLbl>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baseline="0">
                    <a:solidFill>
                      <a:schemeClr val="tx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0"/>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Deaths'!$C$23:$U$23</c:f>
              <c:numCache>
                <c:formatCode>#,##0</c:formatCode>
                <c:ptCount val="19"/>
                <c:pt idx="0">
                  <c:v>730</c:v>
                </c:pt>
                <c:pt idx="1">
                  <c:v>782</c:v>
                </c:pt>
                <c:pt idx="2">
                  <c:v>957</c:v>
                </c:pt>
                <c:pt idx="3">
                  <c:v>1295</c:v>
                </c:pt>
                <c:pt idx="4">
                  <c:v>1400</c:v>
                </c:pt>
                <c:pt idx="5">
                  <c:v>1664</c:v>
                </c:pt>
                <c:pt idx="6">
                  <c:v>1742</c:v>
                </c:pt>
                <c:pt idx="7">
                  <c:v>2707</c:v>
                </c:pt>
                <c:pt idx="8">
                  <c:v>2213</c:v>
                </c:pt>
                <c:pt idx="9">
                  <c:v>2306</c:v>
                </c:pt>
                <c:pt idx="10">
                  <c:v>2946</c:v>
                </c:pt>
                <c:pt idx="11">
                  <c:v>3007</c:v>
                </c:pt>
                <c:pt idx="12">
                  <c:v>2666</c:v>
                </c:pt>
                <c:pt idx="13">
                  <c:v>2628</c:v>
                </c:pt>
                <c:pt idx="14">
                  <c:v>3105</c:v>
                </c:pt>
                <c:pt idx="15">
                  <c:v>5544</c:v>
                </c:pt>
                <c:pt idx="16">
                  <c:v>9580</c:v>
                </c:pt>
                <c:pt idx="17">
                  <c:v>19413</c:v>
                </c:pt>
                <c:pt idx="18">
                  <c:v>28466</c:v>
                </c:pt>
              </c:numCache>
            </c:numRef>
          </c:val>
          <c:smooth val="0"/>
          <c:extLst>
            <c:ext xmlns:c16="http://schemas.microsoft.com/office/drawing/2014/chart" uri="{C3380CC4-5D6E-409C-BE32-E72D297353CC}">
              <c16:uniqueId val="{00000001-449C-4005-BB5D-19EB82D8A836}"/>
            </c:ext>
          </c:extLst>
        </c:ser>
        <c:ser>
          <c:idx val="1"/>
          <c:order val="1"/>
          <c:tx>
            <c:v>Prescription Opioids</c:v>
          </c:tx>
          <c:spPr>
            <a:ln w="31750" cap="rnd">
              <a:solidFill>
                <a:schemeClr val="accent5"/>
              </a:solidFill>
              <a:round/>
            </a:ln>
            <a:effectLst/>
          </c:spPr>
          <c:marker>
            <c:symbol val="none"/>
          </c:marker>
          <c:dLbls>
            <c:dLbl>
              <c:idx val="18"/>
              <c:layout>
                <c:manualLayout>
                  <c:x val="4.0499578714338147E-3"/>
                  <c:y val="-6.7829340685004791E-2"/>
                </c:manualLayout>
              </c:layout>
              <c:tx>
                <c:rich>
                  <a:bodyPr/>
                  <a:lstStyle/>
                  <a:p>
                    <a:r>
                      <a:rPr lang="en-US" dirty="0"/>
                      <a:t>Prescription Opioids,</a:t>
                    </a:r>
                    <a:r>
                      <a:rPr lang="en-US" baseline="0" dirty="0"/>
                      <a:t> </a:t>
                    </a:r>
                    <a:fld id="{6AA7B4E6-9A27-40C9-8CD3-D1438843A2D0}" type="VALUE">
                      <a:rPr lang="en-US" smtClean="0"/>
                      <a:pPr/>
                      <a:t>[VALUE]</a:t>
                    </a:fld>
                    <a:endParaRPr lang="en-US" baseline="0" dirty="0"/>
                  </a:p>
                </c:rich>
              </c:tx>
              <c:dLblPos val="r"/>
              <c:showLegendKey val="0"/>
              <c:showVal val="1"/>
              <c:showCatName val="0"/>
              <c:showSerName val="0"/>
              <c:showPercent val="0"/>
              <c:showBubbleSize val="0"/>
              <c:extLst>
                <c:ext xmlns:c15="http://schemas.microsoft.com/office/drawing/2012/chart" uri="{CE6537A1-D6FC-4f65-9D91-7224C49458BB}">
                  <c15:layout>
                    <c:manualLayout>
                      <c:w val="0.30027779922597686"/>
                      <c:h val="9.9585982946983759E-2"/>
                    </c:manualLayout>
                  </c15:layout>
                  <c15:dlblFieldTable/>
                  <c15:showDataLabelsRange val="0"/>
                </c:ext>
                <c:ext xmlns:c16="http://schemas.microsoft.com/office/drawing/2014/chart" uri="{C3380CC4-5D6E-409C-BE32-E72D297353CC}">
                  <c16:uniqueId val="{0000000E-449C-4005-BB5D-19EB82D8A836}"/>
                </c:ext>
              </c:extLst>
            </c:dLbl>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Deaths'!$C$14:$U$14</c:f>
              <c:numCache>
                <c:formatCode>#,##0</c:formatCode>
                <c:ptCount val="19"/>
                <c:pt idx="0">
                  <c:v>3442</c:v>
                </c:pt>
                <c:pt idx="1">
                  <c:v>3785</c:v>
                </c:pt>
                <c:pt idx="2">
                  <c:v>4770</c:v>
                </c:pt>
                <c:pt idx="3">
                  <c:v>6483</c:v>
                </c:pt>
                <c:pt idx="4">
                  <c:v>7461</c:v>
                </c:pt>
                <c:pt idx="5">
                  <c:v>8577</c:v>
                </c:pt>
                <c:pt idx="6">
                  <c:v>9612</c:v>
                </c:pt>
                <c:pt idx="7">
                  <c:v>11589</c:v>
                </c:pt>
                <c:pt idx="8">
                  <c:v>12796</c:v>
                </c:pt>
                <c:pt idx="9">
                  <c:v>13149</c:v>
                </c:pt>
                <c:pt idx="10">
                  <c:v>13523</c:v>
                </c:pt>
                <c:pt idx="11">
                  <c:v>14583</c:v>
                </c:pt>
                <c:pt idx="12">
                  <c:v>15140</c:v>
                </c:pt>
                <c:pt idx="13">
                  <c:v>14240</c:v>
                </c:pt>
                <c:pt idx="14">
                  <c:v>14145</c:v>
                </c:pt>
                <c:pt idx="15">
                  <c:v>14838</c:v>
                </c:pt>
                <c:pt idx="16">
                  <c:v>15281</c:v>
                </c:pt>
                <c:pt idx="17">
                  <c:v>17087</c:v>
                </c:pt>
                <c:pt idx="18">
                  <c:v>17029</c:v>
                </c:pt>
              </c:numCache>
            </c:numRef>
          </c:val>
          <c:smooth val="0"/>
          <c:extLst>
            <c:ext xmlns:c16="http://schemas.microsoft.com/office/drawing/2014/chart" uri="{C3380CC4-5D6E-409C-BE32-E72D297353CC}">
              <c16:uniqueId val="{00000002-449C-4005-BB5D-19EB82D8A836}"/>
            </c:ext>
          </c:extLst>
        </c:ser>
        <c:ser>
          <c:idx val="0"/>
          <c:order val="2"/>
          <c:tx>
            <c:v>Heroin</c:v>
          </c:tx>
          <c:spPr>
            <a:ln w="31750" cap="rnd">
              <a:solidFill>
                <a:schemeClr val="accent6"/>
              </a:solidFill>
              <a:round/>
            </a:ln>
            <a:effectLst/>
          </c:spPr>
          <c:marker>
            <c:symbol val="none"/>
          </c:marker>
          <c:dLbls>
            <c:dLbl>
              <c:idx val="18"/>
              <c:layout>
                <c:manualLayout>
                  <c:x val="4.6110266226880425E-3"/>
                  <c:y val="-4.0081045768135995E-2"/>
                </c:manualLayout>
              </c:layout>
              <c:tx>
                <c:rich>
                  <a:bodyPr/>
                  <a:lstStyle/>
                  <a:p>
                    <a:r>
                      <a:rPr lang="en-US" dirty="0"/>
                      <a:t>Heroin, </a:t>
                    </a:r>
                    <a:fld id="{61BE6B2B-4BEA-4FBE-8BFE-DB20246FCBEE}" type="VALUE">
                      <a:rPr lang="en-US" smtClean="0"/>
                      <a:pPr/>
                      <a:t>[VALUE]</a:t>
                    </a:fld>
                    <a:endParaRPr lang="en-US" dirty="0"/>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449C-4005-BB5D-19EB82D8A83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Deaths'!$C$26:$U$26</c:f>
              <c:numCache>
                <c:formatCode>#,##0</c:formatCode>
                <c:ptCount val="19"/>
                <c:pt idx="0">
                  <c:v>1960</c:v>
                </c:pt>
                <c:pt idx="1">
                  <c:v>1842</c:v>
                </c:pt>
                <c:pt idx="2">
                  <c:v>1779</c:v>
                </c:pt>
                <c:pt idx="3">
                  <c:v>2089</c:v>
                </c:pt>
                <c:pt idx="4">
                  <c:v>2080</c:v>
                </c:pt>
                <c:pt idx="5">
                  <c:v>1878</c:v>
                </c:pt>
                <c:pt idx="6">
                  <c:v>2009</c:v>
                </c:pt>
                <c:pt idx="7">
                  <c:v>2088</c:v>
                </c:pt>
                <c:pt idx="8">
                  <c:v>2399</c:v>
                </c:pt>
                <c:pt idx="9">
                  <c:v>3041</c:v>
                </c:pt>
                <c:pt idx="10">
                  <c:v>3278</c:v>
                </c:pt>
                <c:pt idx="11">
                  <c:v>3036</c:v>
                </c:pt>
                <c:pt idx="12">
                  <c:v>4397</c:v>
                </c:pt>
                <c:pt idx="13">
                  <c:v>5925</c:v>
                </c:pt>
                <c:pt idx="14">
                  <c:v>8257</c:v>
                </c:pt>
                <c:pt idx="15">
                  <c:v>10574</c:v>
                </c:pt>
                <c:pt idx="16">
                  <c:v>12989</c:v>
                </c:pt>
                <c:pt idx="17">
                  <c:v>15469</c:v>
                </c:pt>
                <c:pt idx="18">
                  <c:v>15482</c:v>
                </c:pt>
              </c:numCache>
            </c:numRef>
          </c:val>
          <c:smooth val="0"/>
          <c:extLst>
            <c:ext xmlns:c16="http://schemas.microsoft.com/office/drawing/2014/chart" uri="{C3380CC4-5D6E-409C-BE32-E72D297353CC}">
              <c16:uniqueId val="{00000005-449C-4005-BB5D-19EB82D8A836}"/>
            </c:ext>
          </c:extLst>
        </c:ser>
        <c:ser>
          <c:idx val="3"/>
          <c:order val="3"/>
          <c:tx>
            <c:v>Cocaine</c:v>
          </c:tx>
          <c:spPr>
            <a:ln w="31750" cap="rnd">
              <a:solidFill>
                <a:schemeClr val="accent6">
                  <a:lumMod val="60000"/>
                </a:schemeClr>
              </a:solidFill>
              <a:round/>
            </a:ln>
            <a:effectLst/>
          </c:spPr>
          <c:marker>
            <c:symbol val="none"/>
          </c:marker>
          <c:dLbls>
            <c:dLbl>
              <c:idx val="18"/>
              <c:layout>
                <c:manualLayout>
                  <c:x val="3.0740177484586948E-3"/>
                  <c:y val="-1.5415786833898416E-2"/>
                </c:manualLayout>
              </c:layout>
              <c:tx>
                <c:rich>
                  <a:bodyPr/>
                  <a:lstStyle/>
                  <a:p>
                    <a:r>
                      <a:rPr lang="en-US" dirty="0"/>
                      <a:t>Cocaine, </a:t>
                    </a:r>
                    <a:fld id="{D471557E-AB6A-49C2-B3B8-EE7048269F84}" type="VALUE">
                      <a:rPr lang="en-US" smtClean="0"/>
                      <a:pPr/>
                      <a:t>[VALUE]</a:t>
                    </a:fld>
                    <a:endParaRPr lang="en-US" dirty="0"/>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49C-4005-BB5D-19EB82D8A83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Deaths'!$C$35:$U$35</c:f>
              <c:numCache>
                <c:formatCode>#,##0</c:formatCode>
                <c:ptCount val="19"/>
                <c:pt idx="0">
                  <c:v>3822</c:v>
                </c:pt>
                <c:pt idx="1">
                  <c:v>3544</c:v>
                </c:pt>
                <c:pt idx="2">
                  <c:v>3833</c:v>
                </c:pt>
                <c:pt idx="3">
                  <c:v>4599</c:v>
                </c:pt>
                <c:pt idx="4">
                  <c:v>5199</c:v>
                </c:pt>
                <c:pt idx="5">
                  <c:v>5443</c:v>
                </c:pt>
                <c:pt idx="6">
                  <c:v>6208</c:v>
                </c:pt>
                <c:pt idx="7">
                  <c:v>7448</c:v>
                </c:pt>
                <c:pt idx="8">
                  <c:v>6512</c:v>
                </c:pt>
                <c:pt idx="9">
                  <c:v>5129</c:v>
                </c:pt>
                <c:pt idx="10">
                  <c:v>4350</c:v>
                </c:pt>
                <c:pt idx="11">
                  <c:v>4183</c:v>
                </c:pt>
                <c:pt idx="12">
                  <c:v>4681</c:v>
                </c:pt>
                <c:pt idx="13">
                  <c:v>4404</c:v>
                </c:pt>
                <c:pt idx="14">
                  <c:v>4944</c:v>
                </c:pt>
                <c:pt idx="15">
                  <c:v>5415</c:v>
                </c:pt>
                <c:pt idx="16">
                  <c:v>6784</c:v>
                </c:pt>
                <c:pt idx="17">
                  <c:v>10375</c:v>
                </c:pt>
                <c:pt idx="18">
                  <c:v>13942</c:v>
                </c:pt>
              </c:numCache>
            </c:numRef>
          </c:val>
          <c:smooth val="0"/>
          <c:extLst>
            <c:ext xmlns:c16="http://schemas.microsoft.com/office/drawing/2014/chart" uri="{C3380CC4-5D6E-409C-BE32-E72D297353CC}">
              <c16:uniqueId val="{00000007-449C-4005-BB5D-19EB82D8A836}"/>
            </c:ext>
          </c:extLst>
        </c:ser>
        <c:ser>
          <c:idx val="5"/>
          <c:order val="4"/>
          <c:tx>
            <c:v>Benzodiazepines</c:v>
          </c:tx>
          <c:spPr>
            <a:ln w="31750" cap="rnd">
              <a:solidFill>
                <a:schemeClr val="accent4">
                  <a:lumMod val="60000"/>
                </a:schemeClr>
              </a:solidFill>
              <a:round/>
            </a:ln>
            <a:effectLst/>
          </c:spPr>
          <c:marker>
            <c:symbol val="none"/>
          </c:marker>
          <c:dLbls>
            <c:dLbl>
              <c:idx val="18"/>
              <c:tx>
                <c:rich>
                  <a:bodyPr rot="0" spcFirstLastPara="1" vertOverflow="ellipsis" vert="horz" wrap="square" lIns="38100" tIns="19050" rIns="38100" bIns="19050" anchor="ctr" anchorCtr="0">
                    <a:spAutoFit/>
                  </a:bodyPr>
                  <a:lstStyle/>
                  <a:p>
                    <a:pPr algn="l">
                      <a:defRPr sz="1200" b="0" i="0" u="none" strike="noStrike" kern="1200" baseline="0">
                        <a:solidFill>
                          <a:schemeClr val="tx1"/>
                        </a:solidFill>
                        <a:latin typeface="+mn-lt"/>
                        <a:ea typeface="+mn-ea"/>
                        <a:cs typeface="+mn-cs"/>
                      </a:defRPr>
                    </a:pPr>
                    <a:r>
                      <a:rPr lang="en-US" dirty="0">
                        <a:solidFill>
                          <a:schemeClr val="tx1"/>
                        </a:solidFill>
                      </a:rPr>
                      <a:t>Benzodiazepines, </a:t>
                    </a:r>
                    <a:fld id="{C45F1AD3-FADF-4BF5-834B-6CB635FAB580}" type="VALUE">
                      <a:rPr lang="en-US" smtClean="0">
                        <a:solidFill>
                          <a:schemeClr val="tx1"/>
                        </a:solidFill>
                      </a:rPr>
                      <a:pPr algn="l">
                        <a:defRPr sz="1200" b="0" i="0" u="none" strike="noStrike" kern="1200" baseline="0">
                          <a:solidFill>
                            <a:schemeClr val="tx1"/>
                          </a:solidFill>
                          <a:latin typeface="+mn-lt"/>
                          <a:ea typeface="+mn-ea"/>
                          <a:cs typeface="+mn-cs"/>
                        </a:defRPr>
                      </a:pPr>
                      <a:t>[VALUE]</a:t>
                    </a:fld>
                    <a:endParaRPr lang="en-US" dirty="0">
                      <a:solidFill>
                        <a:schemeClr val="tx1"/>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449C-4005-BB5D-19EB82D8A83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0"/>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Deaths'!$C$65:$U$65</c:f>
              <c:numCache>
                <c:formatCode>#,##0</c:formatCode>
                <c:ptCount val="19"/>
                <c:pt idx="0">
                  <c:v>1135</c:v>
                </c:pt>
                <c:pt idx="1">
                  <c:v>1298</c:v>
                </c:pt>
                <c:pt idx="2">
                  <c:v>1594</c:v>
                </c:pt>
                <c:pt idx="3">
                  <c:v>2022</c:v>
                </c:pt>
                <c:pt idx="4">
                  <c:v>2248</c:v>
                </c:pt>
                <c:pt idx="5">
                  <c:v>2627</c:v>
                </c:pt>
                <c:pt idx="6">
                  <c:v>3084</c:v>
                </c:pt>
                <c:pt idx="7">
                  <c:v>3835</c:v>
                </c:pt>
                <c:pt idx="8">
                  <c:v>4500</c:v>
                </c:pt>
                <c:pt idx="9">
                  <c:v>5010</c:v>
                </c:pt>
                <c:pt idx="10">
                  <c:v>5567</c:v>
                </c:pt>
                <c:pt idx="11">
                  <c:v>6497</c:v>
                </c:pt>
                <c:pt idx="12">
                  <c:v>6872</c:v>
                </c:pt>
                <c:pt idx="13">
                  <c:v>6524</c:v>
                </c:pt>
                <c:pt idx="14">
                  <c:v>6973</c:v>
                </c:pt>
                <c:pt idx="15">
                  <c:v>7945</c:v>
                </c:pt>
                <c:pt idx="16">
                  <c:v>8791</c:v>
                </c:pt>
                <c:pt idx="17">
                  <c:v>10684</c:v>
                </c:pt>
                <c:pt idx="18">
                  <c:v>11537</c:v>
                </c:pt>
              </c:numCache>
            </c:numRef>
          </c:val>
          <c:smooth val="0"/>
          <c:extLst>
            <c:ext xmlns:c16="http://schemas.microsoft.com/office/drawing/2014/chart" uri="{C3380CC4-5D6E-409C-BE32-E72D297353CC}">
              <c16:uniqueId val="{00000009-449C-4005-BB5D-19EB82D8A836}"/>
            </c:ext>
          </c:extLst>
        </c:ser>
        <c:ser>
          <c:idx val="4"/>
          <c:order val="5"/>
          <c:tx>
            <c:v>Psychostimulants with Abuse Potential (Methamphetamine)</c:v>
          </c:tx>
          <c:spPr>
            <a:ln w="31750" cap="rnd">
              <a:solidFill>
                <a:schemeClr val="accent5">
                  <a:lumMod val="60000"/>
                </a:schemeClr>
              </a:solidFill>
              <a:round/>
            </a:ln>
            <a:effectLst/>
          </c:spPr>
          <c:marker>
            <c:symbol val="none"/>
          </c:marker>
          <c:dLbls>
            <c:dLbl>
              <c:idx val="18"/>
              <c:layout>
                <c:manualLayout>
                  <c:x val="0"/>
                  <c:y val="6.1056954898991392E-2"/>
                </c:manualLayout>
              </c:layout>
              <c:tx>
                <c:rich>
                  <a:bodyPr rot="0" spcFirstLastPara="1" vertOverflow="ellipsis" vert="horz" wrap="square" lIns="38100" tIns="19050" rIns="38100" bIns="19050" anchor="ctr" anchorCtr="0">
                    <a:noAutofit/>
                  </a:bodyPr>
                  <a:lstStyle/>
                  <a:p>
                    <a:pPr algn="l">
                      <a:defRPr sz="1200" b="0" i="0" u="none" strike="noStrike" kern="1200" baseline="0">
                        <a:solidFill>
                          <a:schemeClr val="tx1"/>
                        </a:solidFill>
                        <a:latin typeface="+mn-lt"/>
                        <a:ea typeface="+mn-ea"/>
                        <a:cs typeface="+mn-cs"/>
                      </a:defRPr>
                    </a:pPr>
                    <a:r>
                      <a:rPr lang="en-US" dirty="0">
                        <a:solidFill>
                          <a:schemeClr val="tx1"/>
                        </a:solidFill>
                      </a:rPr>
                      <a:t>Psychostimulants with Abuse Potential (Including Methamphetamine), </a:t>
                    </a:r>
                    <a:fld id="{E768B0FA-3A1F-4DCE-9FB0-57A8F52AF9F3}" type="VALUE">
                      <a:rPr lang="en-US" smtClean="0">
                        <a:solidFill>
                          <a:schemeClr val="tx1"/>
                        </a:solidFill>
                      </a:rPr>
                      <a:pPr algn="l">
                        <a:defRPr sz="1200" b="0" i="0" u="none" strike="noStrike" kern="1200" baseline="0">
                          <a:solidFill>
                            <a:schemeClr val="tx1"/>
                          </a:solidFill>
                          <a:latin typeface="+mn-lt"/>
                          <a:ea typeface="+mn-ea"/>
                          <a:cs typeface="+mn-cs"/>
                        </a:defRPr>
                      </a:pPr>
                      <a:t>[VALUE]</a:t>
                    </a:fld>
                    <a:endParaRPr lang="en-US" dirty="0">
                      <a:solidFill>
                        <a:schemeClr val="tx1"/>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manualLayout>
                      <c:w val="0.31775564753941821"/>
                      <c:h val="0.11410721415591053"/>
                    </c:manualLayout>
                  </c15:layout>
                  <c15:dlblFieldTable/>
                  <c15:showDataLabelsRange val="0"/>
                </c:ext>
                <c:ext xmlns:c16="http://schemas.microsoft.com/office/drawing/2014/chart" uri="{C3380CC4-5D6E-409C-BE32-E72D297353CC}">
                  <c16:uniqueId val="{0000000A-449C-4005-BB5D-19EB82D8A83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Deaths'!$C$50:$U$50</c:f>
              <c:numCache>
                <c:formatCode>#,##0</c:formatCode>
                <c:ptCount val="19"/>
                <c:pt idx="0">
                  <c:v>547</c:v>
                </c:pt>
                <c:pt idx="1">
                  <c:v>578</c:v>
                </c:pt>
                <c:pt idx="2">
                  <c:v>563</c:v>
                </c:pt>
                <c:pt idx="3">
                  <c:v>941</c:v>
                </c:pt>
                <c:pt idx="4">
                  <c:v>1179</c:v>
                </c:pt>
                <c:pt idx="5">
                  <c:v>1305</c:v>
                </c:pt>
                <c:pt idx="6">
                  <c:v>1608</c:v>
                </c:pt>
                <c:pt idx="7">
                  <c:v>1462</c:v>
                </c:pt>
                <c:pt idx="8">
                  <c:v>1378</c:v>
                </c:pt>
                <c:pt idx="9">
                  <c:v>1302</c:v>
                </c:pt>
                <c:pt idx="10">
                  <c:v>1632</c:v>
                </c:pt>
                <c:pt idx="11">
                  <c:v>1854</c:v>
                </c:pt>
                <c:pt idx="12">
                  <c:v>2266</c:v>
                </c:pt>
                <c:pt idx="13">
                  <c:v>2635</c:v>
                </c:pt>
                <c:pt idx="14">
                  <c:v>3627</c:v>
                </c:pt>
                <c:pt idx="15">
                  <c:v>4298</c:v>
                </c:pt>
                <c:pt idx="16">
                  <c:v>5716</c:v>
                </c:pt>
                <c:pt idx="17">
                  <c:v>7542</c:v>
                </c:pt>
                <c:pt idx="18">
                  <c:v>10333</c:v>
                </c:pt>
              </c:numCache>
            </c:numRef>
          </c:val>
          <c:smooth val="0"/>
          <c:extLst>
            <c:ext xmlns:c16="http://schemas.microsoft.com/office/drawing/2014/chart" uri="{C3380CC4-5D6E-409C-BE32-E72D297353CC}">
              <c16:uniqueId val="{0000000B-449C-4005-BB5D-19EB82D8A836}"/>
            </c:ext>
          </c:extLst>
        </c:ser>
        <c:ser>
          <c:idx val="6"/>
          <c:order val="6"/>
          <c:tx>
            <c:v>Antidepressants</c:v>
          </c:tx>
          <c:spPr>
            <a:ln w="31750" cap="rnd">
              <a:solidFill>
                <a:schemeClr val="accent6">
                  <a:lumMod val="80000"/>
                  <a:lumOff val="20000"/>
                </a:schemeClr>
              </a:solidFill>
              <a:round/>
            </a:ln>
            <a:effectLst/>
          </c:spPr>
          <c:marker>
            <c:symbol val="none"/>
          </c:marker>
          <c:dLbls>
            <c:dLbl>
              <c:idx val="18"/>
              <c:layout>
                <c:manualLayout>
                  <c:x val="0"/>
                  <c:y val="5.2413675235254503E-2"/>
                </c:manualLayout>
              </c:layout>
              <c:tx>
                <c:rich>
                  <a:bodyPr/>
                  <a:lstStyle/>
                  <a:p>
                    <a:r>
                      <a:rPr lang="en-US" dirty="0"/>
                      <a:t>Antidepressants, </a:t>
                    </a:r>
                    <a:fld id="{C0B7CAE0-23FC-421C-8150-EE7668A11DE7}" type="VALUE">
                      <a:rPr lang="en-US" smtClean="0"/>
                      <a:pPr/>
                      <a:t>[VALUE]</a:t>
                    </a:fld>
                    <a:endParaRPr lang="en-US" dirty="0"/>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449C-4005-BB5D-19EB82D8A83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Deaths'!$C$80:$U$80</c:f>
              <c:numCache>
                <c:formatCode>#,##0</c:formatCode>
                <c:ptCount val="19"/>
                <c:pt idx="0">
                  <c:v>1749</c:v>
                </c:pt>
                <c:pt idx="1">
                  <c:v>1798</c:v>
                </c:pt>
                <c:pt idx="2">
                  <c:v>2017</c:v>
                </c:pt>
                <c:pt idx="3">
                  <c:v>2370</c:v>
                </c:pt>
                <c:pt idx="4">
                  <c:v>2512</c:v>
                </c:pt>
                <c:pt idx="5">
                  <c:v>2758</c:v>
                </c:pt>
                <c:pt idx="6">
                  <c:v>2861</c:v>
                </c:pt>
                <c:pt idx="7">
                  <c:v>3133</c:v>
                </c:pt>
                <c:pt idx="8">
                  <c:v>3425</c:v>
                </c:pt>
                <c:pt idx="9">
                  <c:v>3610</c:v>
                </c:pt>
                <c:pt idx="10">
                  <c:v>3768</c:v>
                </c:pt>
                <c:pt idx="11">
                  <c:v>3889</c:v>
                </c:pt>
                <c:pt idx="12">
                  <c:v>4113</c:v>
                </c:pt>
                <c:pt idx="13">
                  <c:v>4259</c:v>
                </c:pt>
                <c:pt idx="14">
                  <c:v>4458</c:v>
                </c:pt>
                <c:pt idx="15">
                  <c:v>4768</c:v>
                </c:pt>
                <c:pt idx="16">
                  <c:v>4894</c:v>
                </c:pt>
                <c:pt idx="17">
                  <c:v>4812</c:v>
                </c:pt>
                <c:pt idx="18">
                  <c:v>5269</c:v>
                </c:pt>
              </c:numCache>
            </c:numRef>
          </c:val>
          <c:smooth val="0"/>
          <c:extLst>
            <c:ext xmlns:c16="http://schemas.microsoft.com/office/drawing/2014/chart" uri="{C3380CC4-5D6E-409C-BE32-E72D297353CC}">
              <c16:uniqueId val="{0000000D-449C-4005-BB5D-19EB82D8A836}"/>
            </c:ext>
          </c:extLst>
        </c:ser>
        <c:dLbls>
          <c:showLegendKey val="0"/>
          <c:showVal val="0"/>
          <c:showCatName val="0"/>
          <c:showSerName val="0"/>
          <c:showPercent val="0"/>
          <c:showBubbleSize val="0"/>
        </c:dLbls>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2700000" spcFirstLastPara="1" vertOverflow="ellipsis" wrap="square" anchor="ctr" anchorCtr="1"/>
          <a:lstStyle/>
          <a:p>
            <a:pPr>
              <a:defRPr sz="1600" b="0" i="0" u="none" strike="noStrike" kern="1200" baseline="0">
                <a:solidFill>
                  <a:schemeClr val="tx1"/>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50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11224"/>
        <c:crosses val="autoZero"/>
        <c:crossBetween val="between"/>
        <c:majorUnit val="10000"/>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7966097962618716E-2"/>
          <c:y val="2.8521469871299672E-2"/>
          <c:w val="0.94406780407476254"/>
          <c:h val="0.79532315578256385"/>
        </c:manualLayout>
      </c:layout>
      <c:barChart>
        <c:barDir val="col"/>
        <c:grouping val="clustered"/>
        <c:varyColors val="0"/>
        <c:ser>
          <c:idx val="0"/>
          <c:order val="0"/>
          <c:tx>
            <c:v>Opioids</c:v>
          </c:tx>
          <c:spPr>
            <a:gradFill flip="none" rotWithShape="1">
              <a:gsLst>
                <a:gs pos="0">
                  <a:srgbClr val="5B9BD5">
                    <a:shade val="30000"/>
                    <a:satMod val="115000"/>
                  </a:srgbClr>
                </a:gs>
                <a:gs pos="50000">
                  <a:srgbClr val="5B9BD5">
                    <a:shade val="67500"/>
                    <a:satMod val="115000"/>
                  </a:srgbClr>
                </a:gs>
                <a:gs pos="100000">
                  <a:srgbClr val="5B9BD5">
                    <a:shade val="100000"/>
                    <a:satMod val="115000"/>
                  </a:srgbClr>
                </a:gs>
              </a:gsLst>
              <a:lin ang="13500000" scaled="1"/>
              <a:tileRect/>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C28-4239-B44D-304E28CD68DB}"/>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28-4239-B44D-304E28CD68DB}"/>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28-4239-B44D-304E28CD68DB}"/>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Deaths'!$C$11:$U$11</c:f>
              <c:numCache>
                <c:formatCode>#,##0</c:formatCode>
                <c:ptCount val="19"/>
                <c:pt idx="0">
                  <c:v>8048</c:v>
                </c:pt>
                <c:pt idx="1">
                  <c:v>8407</c:v>
                </c:pt>
                <c:pt idx="2">
                  <c:v>9492</c:v>
                </c:pt>
                <c:pt idx="3">
                  <c:v>11917</c:v>
                </c:pt>
                <c:pt idx="4">
                  <c:v>12939</c:v>
                </c:pt>
                <c:pt idx="5">
                  <c:v>13755</c:v>
                </c:pt>
                <c:pt idx="6">
                  <c:v>14917</c:v>
                </c:pt>
                <c:pt idx="7">
                  <c:v>17545</c:v>
                </c:pt>
                <c:pt idx="8">
                  <c:v>18515</c:v>
                </c:pt>
                <c:pt idx="9">
                  <c:v>19582</c:v>
                </c:pt>
                <c:pt idx="10">
                  <c:v>20422</c:v>
                </c:pt>
                <c:pt idx="11">
                  <c:v>21088</c:v>
                </c:pt>
                <c:pt idx="12">
                  <c:v>22784</c:v>
                </c:pt>
                <c:pt idx="13">
                  <c:v>23164</c:v>
                </c:pt>
                <c:pt idx="14">
                  <c:v>25050</c:v>
                </c:pt>
                <c:pt idx="15">
                  <c:v>28647</c:v>
                </c:pt>
                <c:pt idx="16">
                  <c:v>33091</c:v>
                </c:pt>
                <c:pt idx="17">
                  <c:v>42249</c:v>
                </c:pt>
                <c:pt idx="18">
                  <c:v>47600</c:v>
                </c:pt>
              </c:numCache>
            </c:numRef>
          </c:val>
          <c:extLst>
            <c:ext xmlns:c16="http://schemas.microsoft.com/office/drawing/2014/chart" uri="{C3380CC4-5D6E-409C-BE32-E72D297353CC}">
              <c16:uniqueId val="{00000002-2C28-4239-B44D-304E28CD68DB}"/>
            </c:ext>
          </c:extLst>
        </c:ser>
        <c:dLbls>
          <c:showLegendKey val="0"/>
          <c:showVal val="0"/>
          <c:showCatName val="0"/>
          <c:showSerName val="0"/>
          <c:showPercent val="0"/>
          <c:showBubbleSize val="0"/>
        </c:dLbls>
        <c:gapWidth val="20"/>
        <c:axId val="549211224"/>
        <c:axId val="549292304"/>
      </c:barChart>
      <c:lineChart>
        <c:grouping val="standard"/>
        <c:varyColors val="0"/>
        <c:ser>
          <c:idx val="2"/>
          <c:order val="1"/>
          <c:tx>
            <c:strRef>
              <c:f>'Number Drug OD Deaths'!$B$13</c:f>
              <c:strCache>
                <c:ptCount val="1"/>
                <c:pt idx="0">
                  <c:v>  Male</c:v>
                </c:pt>
              </c:strCache>
            </c:strRef>
          </c:tx>
          <c:spPr>
            <a:ln w="31750" cap="rnd">
              <a:solidFill>
                <a:sysClr val="window" lastClr="FFFFFF">
                  <a:lumMod val="75000"/>
                </a:sysClr>
              </a:solidFill>
              <a:round/>
            </a:ln>
            <a:effectLst>
              <a:outerShdw blurRad="40000" dist="23000" dir="5400000" rotWithShape="0">
                <a:srgbClr val="000000">
                  <a:alpha val="35000"/>
                </a:srgbClr>
              </a:outerShdw>
            </a:effectLst>
          </c:spPr>
          <c:marker>
            <c:symbol val="circle"/>
            <c:size val="6"/>
            <c:spPr>
              <a:solidFill>
                <a:sysClr val="window" lastClr="FFFFFF">
                  <a:lumMod val="75000"/>
                </a:sysClr>
              </a:solidFill>
              <a:ln w="12700">
                <a:solidFill>
                  <a:sysClr val="window" lastClr="FFFFFF">
                    <a:lumMod val="75000"/>
                  </a:sys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Deaths'!$C$13:$U$13</c:f>
              <c:numCache>
                <c:formatCode>#,##0</c:formatCode>
                <c:ptCount val="19"/>
                <c:pt idx="0">
                  <c:v>5991</c:v>
                </c:pt>
                <c:pt idx="1">
                  <c:v>6143</c:v>
                </c:pt>
                <c:pt idx="2">
                  <c:v>6726</c:v>
                </c:pt>
                <c:pt idx="3">
                  <c:v>8158</c:v>
                </c:pt>
                <c:pt idx="4">
                  <c:v>8802</c:v>
                </c:pt>
                <c:pt idx="5">
                  <c:v>9113</c:v>
                </c:pt>
                <c:pt idx="6">
                  <c:v>9756</c:v>
                </c:pt>
                <c:pt idx="7">
                  <c:v>11600</c:v>
                </c:pt>
                <c:pt idx="8">
                  <c:v>11934</c:v>
                </c:pt>
                <c:pt idx="9">
                  <c:v>12763</c:v>
                </c:pt>
                <c:pt idx="10">
                  <c:v>13135</c:v>
                </c:pt>
                <c:pt idx="11">
                  <c:v>13355</c:v>
                </c:pt>
                <c:pt idx="12">
                  <c:v>14459</c:v>
                </c:pt>
                <c:pt idx="13">
                  <c:v>14733</c:v>
                </c:pt>
                <c:pt idx="14">
                  <c:v>15996</c:v>
                </c:pt>
                <c:pt idx="15">
                  <c:v>18420</c:v>
                </c:pt>
                <c:pt idx="16">
                  <c:v>21671</c:v>
                </c:pt>
                <c:pt idx="17">
                  <c:v>28498</c:v>
                </c:pt>
                <c:pt idx="18">
                  <c:v>32337</c:v>
                </c:pt>
              </c:numCache>
            </c:numRef>
          </c:val>
          <c:smooth val="0"/>
          <c:extLst>
            <c:ext xmlns:c16="http://schemas.microsoft.com/office/drawing/2014/chart" uri="{C3380CC4-5D6E-409C-BE32-E72D297353CC}">
              <c16:uniqueId val="{00000003-2C28-4239-B44D-304E28CD68DB}"/>
            </c:ext>
          </c:extLst>
        </c:ser>
        <c:ser>
          <c:idx val="1"/>
          <c:order val="2"/>
          <c:tx>
            <c:strRef>
              <c:f>'Number Drug OD Deaths'!$B$12</c:f>
              <c:strCache>
                <c:ptCount val="1"/>
                <c:pt idx="0">
                  <c:v>  Female</c:v>
                </c:pt>
              </c:strCache>
            </c:strRef>
          </c:tx>
          <c:spPr>
            <a:ln w="31750" cap="rnd">
              <a:solidFill>
                <a:srgbClr val="F79646"/>
              </a:solidFill>
              <a:round/>
            </a:ln>
            <a:effectLst>
              <a:outerShdw blurRad="40000" dist="23000" dir="5400000" rotWithShape="0">
                <a:srgbClr val="000000">
                  <a:alpha val="35000"/>
                </a:srgbClr>
              </a:outerShdw>
            </a:effectLst>
          </c:spPr>
          <c:marker>
            <c:symbol val="circle"/>
            <c:size val="6"/>
            <c:spPr>
              <a:solidFill>
                <a:srgbClr val="F79646"/>
              </a:solidFill>
              <a:ln w="12700">
                <a:solidFill>
                  <a:srgbClr val="F79646"/>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Deaths'!$C$12:$U$12</c:f>
              <c:numCache>
                <c:formatCode>#,##0</c:formatCode>
                <c:ptCount val="19"/>
                <c:pt idx="0">
                  <c:v>2057</c:v>
                </c:pt>
                <c:pt idx="1">
                  <c:v>2264</c:v>
                </c:pt>
                <c:pt idx="2">
                  <c:v>2766</c:v>
                </c:pt>
                <c:pt idx="3">
                  <c:v>3759</c:v>
                </c:pt>
                <c:pt idx="4">
                  <c:v>4137</c:v>
                </c:pt>
                <c:pt idx="5">
                  <c:v>4642</c:v>
                </c:pt>
                <c:pt idx="6">
                  <c:v>5161</c:v>
                </c:pt>
                <c:pt idx="7">
                  <c:v>5945</c:v>
                </c:pt>
                <c:pt idx="8">
                  <c:v>6581</c:v>
                </c:pt>
                <c:pt idx="9">
                  <c:v>6819</c:v>
                </c:pt>
                <c:pt idx="10">
                  <c:v>7287</c:v>
                </c:pt>
                <c:pt idx="11">
                  <c:v>7733</c:v>
                </c:pt>
                <c:pt idx="12">
                  <c:v>8325</c:v>
                </c:pt>
                <c:pt idx="13">
                  <c:v>8431</c:v>
                </c:pt>
                <c:pt idx="14">
                  <c:v>9054</c:v>
                </c:pt>
                <c:pt idx="15">
                  <c:v>10227</c:v>
                </c:pt>
                <c:pt idx="16">
                  <c:v>11420</c:v>
                </c:pt>
                <c:pt idx="17">
                  <c:v>13751</c:v>
                </c:pt>
                <c:pt idx="18">
                  <c:v>15263</c:v>
                </c:pt>
              </c:numCache>
            </c:numRef>
          </c:val>
          <c:smooth val="0"/>
          <c:extLst>
            <c:ext xmlns:c16="http://schemas.microsoft.com/office/drawing/2014/chart" uri="{C3380CC4-5D6E-409C-BE32-E72D297353CC}">
              <c16:uniqueId val="{00000004-2C28-4239-B44D-304E28CD68DB}"/>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2700000" spcFirstLastPara="1" vertOverflow="ellipsis" wrap="square" anchor="ctr" anchorCtr="1"/>
          <a:lstStyle/>
          <a:p>
            <a:pPr>
              <a:defRPr sz="1600" b="0" i="0" u="none" strike="noStrike" kern="1200" baseline="0">
                <a:solidFill>
                  <a:schemeClr val="tx1"/>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11224"/>
        <c:crosses val="autoZero"/>
        <c:crossBetween val="between"/>
        <c:majorUnit val="10000"/>
      </c:valAx>
      <c:spPr>
        <a:noFill/>
        <a:ln>
          <a:noFill/>
        </a:ln>
        <a:effectLst/>
      </c:spPr>
    </c:plotArea>
    <c:legend>
      <c:legendPos val="b"/>
      <c:layout>
        <c:manualLayout>
          <c:xMode val="edge"/>
          <c:yMode val="edge"/>
          <c:x val="0.26474748627436062"/>
          <c:y val="1.0615130664265676E-2"/>
          <c:w val="0.46728426968046582"/>
          <c:h val="7.758674993212055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chemeClr val="tx1"/>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229275186755502"/>
          <c:y val="2.8500658877798048E-2"/>
          <c:w val="0.86950211992731674"/>
          <c:h val="0.81959926904753377"/>
        </c:manualLayout>
      </c:layout>
      <c:barChart>
        <c:barDir val="col"/>
        <c:grouping val="clustered"/>
        <c:varyColors val="0"/>
        <c:ser>
          <c:idx val="0"/>
          <c:order val="0"/>
          <c:tx>
            <c:v>Prescription Opioids</c:v>
          </c:tx>
          <c:spPr>
            <a:gradFill flip="none" rotWithShape="1">
              <a:gsLst>
                <a:gs pos="0">
                  <a:srgbClr val="5B9BD5">
                    <a:shade val="30000"/>
                    <a:satMod val="115000"/>
                  </a:srgbClr>
                </a:gs>
                <a:gs pos="50000">
                  <a:srgbClr val="5B9BD5">
                    <a:shade val="67500"/>
                    <a:satMod val="115000"/>
                  </a:srgbClr>
                </a:gs>
                <a:gs pos="100000">
                  <a:srgbClr val="5B9BD5">
                    <a:shade val="100000"/>
                    <a:satMod val="115000"/>
                  </a:srgbClr>
                </a:gs>
              </a:gsLst>
              <a:lin ang="13500000" scaled="1"/>
              <a:tileRect/>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FE2-4204-9667-F98598E7EFEB}"/>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FE2-4204-9667-F98598E7EFEB}"/>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FE2-4204-9667-F98598E7EFEB}"/>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Deaths'!$C$14:$U$14</c:f>
              <c:numCache>
                <c:formatCode>#,##0</c:formatCode>
                <c:ptCount val="19"/>
                <c:pt idx="0">
                  <c:v>3442</c:v>
                </c:pt>
                <c:pt idx="1">
                  <c:v>3785</c:v>
                </c:pt>
                <c:pt idx="2">
                  <c:v>4770</c:v>
                </c:pt>
                <c:pt idx="3">
                  <c:v>6483</c:v>
                </c:pt>
                <c:pt idx="4">
                  <c:v>7461</c:v>
                </c:pt>
                <c:pt idx="5">
                  <c:v>8577</c:v>
                </c:pt>
                <c:pt idx="6">
                  <c:v>9612</c:v>
                </c:pt>
                <c:pt idx="7">
                  <c:v>11589</c:v>
                </c:pt>
                <c:pt idx="8">
                  <c:v>12796</c:v>
                </c:pt>
                <c:pt idx="9">
                  <c:v>13149</c:v>
                </c:pt>
                <c:pt idx="10">
                  <c:v>13523</c:v>
                </c:pt>
                <c:pt idx="11">
                  <c:v>14583</c:v>
                </c:pt>
                <c:pt idx="12">
                  <c:v>15140</c:v>
                </c:pt>
                <c:pt idx="13">
                  <c:v>14240</c:v>
                </c:pt>
                <c:pt idx="14">
                  <c:v>14145</c:v>
                </c:pt>
                <c:pt idx="15">
                  <c:v>14838</c:v>
                </c:pt>
                <c:pt idx="16">
                  <c:v>15281</c:v>
                </c:pt>
                <c:pt idx="17">
                  <c:v>17087</c:v>
                </c:pt>
                <c:pt idx="18">
                  <c:v>17029</c:v>
                </c:pt>
              </c:numCache>
            </c:numRef>
          </c:val>
          <c:extLst>
            <c:ext xmlns:c16="http://schemas.microsoft.com/office/drawing/2014/chart" uri="{C3380CC4-5D6E-409C-BE32-E72D297353CC}">
              <c16:uniqueId val="{00000002-9FE2-4204-9667-F98598E7EFEB}"/>
            </c:ext>
          </c:extLst>
        </c:ser>
        <c:dLbls>
          <c:showLegendKey val="0"/>
          <c:showVal val="0"/>
          <c:showCatName val="0"/>
          <c:showSerName val="0"/>
          <c:showPercent val="0"/>
          <c:showBubbleSize val="0"/>
        </c:dLbls>
        <c:gapWidth val="20"/>
        <c:axId val="549211224"/>
        <c:axId val="549292304"/>
      </c:barChart>
      <c:lineChart>
        <c:grouping val="standard"/>
        <c:varyColors val="0"/>
        <c:ser>
          <c:idx val="2"/>
          <c:order val="1"/>
          <c:tx>
            <c:v>Prescription Opioids Without Other Synthetic Narcotics</c:v>
          </c:tx>
          <c:spPr>
            <a:ln w="31750" cap="rnd">
              <a:solidFill>
                <a:srgbClr val="FFC000">
                  <a:lumMod val="40000"/>
                  <a:lumOff val="60000"/>
                </a:srgbClr>
              </a:solidFill>
              <a:round/>
            </a:ln>
            <a:effectLst>
              <a:outerShdw blurRad="40000" dist="23000" dir="5400000" rotWithShape="0">
                <a:srgbClr val="000000">
                  <a:alpha val="35000"/>
                </a:srgbClr>
              </a:outerShdw>
            </a:effectLst>
          </c:spPr>
          <c:marker>
            <c:symbol val="circle"/>
            <c:size val="6"/>
            <c:spPr>
              <a:solidFill>
                <a:srgbClr val="FFC000">
                  <a:lumMod val="40000"/>
                  <a:lumOff val="60000"/>
                </a:srgbClr>
              </a:solidFill>
              <a:ln w="12700">
                <a:solidFill>
                  <a:srgbClr val="FFC000">
                    <a:lumMod val="40000"/>
                    <a:lumOff val="60000"/>
                  </a:srgb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Deaths'!$C$20:$U$20</c:f>
              <c:numCache>
                <c:formatCode>#,##0</c:formatCode>
                <c:ptCount val="19"/>
                <c:pt idx="0">
                  <c:v>3300</c:v>
                </c:pt>
                <c:pt idx="1">
                  <c:v>3618</c:v>
                </c:pt>
                <c:pt idx="2">
                  <c:v>4571</c:v>
                </c:pt>
                <c:pt idx="3">
                  <c:v>6161</c:v>
                </c:pt>
                <c:pt idx="4">
                  <c:v>7117</c:v>
                </c:pt>
                <c:pt idx="5">
                  <c:v>8193</c:v>
                </c:pt>
                <c:pt idx="6">
                  <c:v>9186</c:v>
                </c:pt>
                <c:pt idx="7">
                  <c:v>11016</c:v>
                </c:pt>
                <c:pt idx="8">
                  <c:v>12195</c:v>
                </c:pt>
                <c:pt idx="9">
                  <c:v>12494</c:v>
                </c:pt>
                <c:pt idx="10">
                  <c:v>12651</c:v>
                </c:pt>
                <c:pt idx="11">
                  <c:v>13644</c:v>
                </c:pt>
                <c:pt idx="12">
                  <c:v>14251</c:v>
                </c:pt>
                <c:pt idx="13">
                  <c:v>13379</c:v>
                </c:pt>
                <c:pt idx="14">
                  <c:v>13130</c:v>
                </c:pt>
                <c:pt idx="15">
                  <c:v>13349</c:v>
                </c:pt>
                <c:pt idx="16">
                  <c:v>13018</c:v>
                </c:pt>
                <c:pt idx="17">
                  <c:v>13032</c:v>
                </c:pt>
                <c:pt idx="18">
                  <c:v>11585</c:v>
                </c:pt>
              </c:numCache>
            </c:numRef>
          </c:val>
          <c:smooth val="0"/>
          <c:extLst>
            <c:ext xmlns:c16="http://schemas.microsoft.com/office/drawing/2014/chart" uri="{C3380CC4-5D6E-409C-BE32-E72D297353CC}">
              <c16:uniqueId val="{00000003-9FE2-4204-9667-F98598E7EFEB}"/>
            </c:ext>
          </c:extLst>
        </c:ser>
        <c:ser>
          <c:idx val="1"/>
          <c:order val="2"/>
          <c:tx>
            <c:v>Prescription Opioids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Deaths'!$C$17:$U$17</c:f>
              <c:numCache>
                <c:formatCode>#,##0</c:formatCode>
                <c:ptCount val="19"/>
                <c:pt idx="0">
                  <c:v>142</c:v>
                </c:pt>
                <c:pt idx="1">
                  <c:v>167</c:v>
                </c:pt>
                <c:pt idx="2">
                  <c:v>199</c:v>
                </c:pt>
                <c:pt idx="3">
                  <c:v>322</c:v>
                </c:pt>
                <c:pt idx="4">
                  <c:v>344</c:v>
                </c:pt>
                <c:pt idx="5">
                  <c:v>384</c:v>
                </c:pt>
                <c:pt idx="6">
                  <c:v>426</c:v>
                </c:pt>
                <c:pt idx="7">
                  <c:v>573</c:v>
                </c:pt>
                <c:pt idx="8">
                  <c:v>601</c:v>
                </c:pt>
                <c:pt idx="9">
                  <c:v>655</c:v>
                </c:pt>
                <c:pt idx="10">
                  <c:v>872</c:v>
                </c:pt>
                <c:pt idx="11">
                  <c:v>939</c:v>
                </c:pt>
                <c:pt idx="12">
                  <c:v>889</c:v>
                </c:pt>
                <c:pt idx="13">
                  <c:v>861</c:v>
                </c:pt>
                <c:pt idx="14">
                  <c:v>1015</c:v>
                </c:pt>
                <c:pt idx="15">
                  <c:v>1489</c:v>
                </c:pt>
                <c:pt idx="16">
                  <c:v>2263</c:v>
                </c:pt>
                <c:pt idx="17">
                  <c:v>4055</c:v>
                </c:pt>
                <c:pt idx="18">
                  <c:v>5444</c:v>
                </c:pt>
              </c:numCache>
            </c:numRef>
          </c:val>
          <c:smooth val="0"/>
          <c:extLst>
            <c:ext xmlns:c16="http://schemas.microsoft.com/office/drawing/2014/chart" uri="{C3380CC4-5D6E-409C-BE32-E72D297353CC}">
              <c16:uniqueId val="{00000004-9FE2-4204-9667-F98598E7EFEB}"/>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11224"/>
        <c:crosses val="autoZero"/>
        <c:crossBetween val="between"/>
      </c:valAx>
      <c:spPr>
        <a:noFill/>
        <a:ln>
          <a:noFill/>
        </a:ln>
        <a:effectLst/>
      </c:spPr>
    </c:plotArea>
    <c:legend>
      <c:legendPos val="b"/>
      <c:layout>
        <c:manualLayout>
          <c:xMode val="edge"/>
          <c:yMode val="edge"/>
          <c:x val="8.0651349740702705E-2"/>
          <c:y val="1.259865607255038E-2"/>
          <c:w val="0.58613944996005929"/>
          <c:h val="0.156299351601773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chemeClr val="tx1"/>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229275186755502"/>
          <c:y val="2.8521469871299672E-2"/>
          <c:w val="0.86950211992731674"/>
          <c:h val="0.81549449733140167"/>
        </c:manualLayout>
      </c:layout>
      <c:barChart>
        <c:barDir val="col"/>
        <c:grouping val="clustered"/>
        <c:varyColors val="0"/>
        <c:ser>
          <c:idx val="0"/>
          <c:order val="0"/>
          <c:tx>
            <c:v>Heroin</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25A-49C9-9FAD-6C129B512724}"/>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25A-49C9-9FAD-6C129B512724}"/>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25A-49C9-9FAD-6C129B512724}"/>
                </c:ext>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Deaths'!$C$26:$U$26</c:f>
              <c:numCache>
                <c:formatCode>#,##0</c:formatCode>
                <c:ptCount val="19"/>
                <c:pt idx="0">
                  <c:v>1960</c:v>
                </c:pt>
                <c:pt idx="1">
                  <c:v>1842</c:v>
                </c:pt>
                <c:pt idx="2">
                  <c:v>1779</c:v>
                </c:pt>
                <c:pt idx="3">
                  <c:v>2089</c:v>
                </c:pt>
                <c:pt idx="4">
                  <c:v>2080</c:v>
                </c:pt>
                <c:pt idx="5">
                  <c:v>1878</c:v>
                </c:pt>
                <c:pt idx="6">
                  <c:v>2009</c:v>
                </c:pt>
                <c:pt idx="7">
                  <c:v>2088</c:v>
                </c:pt>
                <c:pt idx="8">
                  <c:v>2399</c:v>
                </c:pt>
                <c:pt idx="9">
                  <c:v>3041</c:v>
                </c:pt>
                <c:pt idx="10">
                  <c:v>3278</c:v>
                </c:pt>
                <c:pt idx="11">
                  <c:v>3036</c:v>
                </c:pt>
                <c:pt idx="12">
                  <c:v>4397</c:v>
                </c:pt>
                <c:pt idx="13">
                  <c:v>5925</c:v>
                </c:pt>
                <c:pt idx="14">
                  <c:v>8257</c:v>
                </c:pt>
                <c:pt idx="15">
                  <c:v>10574</c:v>
                </c:pt>
                <c:pt idx="16">
                  <c:v>12989</c:v>
                </c:pt>
                <c:pt idx="17">
                  <c:v>15469</c:v>
                </c:pt>
                <c:pt idx="18">
                  <c:v>15482</c:v>
                </c:pt>
              </c:numCache>
            </c:numRef>
          </c:val>
          <c:extLst>
            <c:ext xmlns:c16="http://schemas.microsoft.com/office/drawing/2014/chart" uri="{C3380CC4-5D6E-409C-BE32-E72D297353CC}">
              <c16:uniqueId val="{00000002-D25A-49C9-9FAD-6C129B512724}"/>
            </c:ext>
          </c:extLst>
        </c:ser>
        <c:dLbls>
          <c:showLegendKey val="0"/>
          <c:showVal val="0"/>
          <c:showCatName val="0"/>
          <c:showSerName val="0"/>
          <c:showPercent val="0"/>
          <c:showBubbleSize val="0"/>
        </c:dLbls>
        <c:gapWidth val="20"/>
        <c:axId val="549211224"/>
        <c:axId val="549292304"/>
      </c:barChart>
      <c:lineChart>
        <c:grouping val="standard"/>
        <c:varyColors val="0"/>
        <c:ser>
          <c:idx val="2"/>
          <c:order val="1"/>
          <c:tx>
            <c:v>Heroin Without Other Synthetic Narcotics</c:v>
          </c:tx>
          <c:spPr>
            <a:ln w="31750" cap="rnd">
              <a:solidFill>
                <a:srgbClr val="FFFFAB"/>
              </a:solidFill>
              <a:round/>
            </a:ln>
            <a:effectLst>
              <a:outerShdw blurRad="40000" dist="23000" dir="5400000" rotWithShape="0">
                <a:srgbClr val="000000">
                  <a:alpha val="35000"/>
                </a:srgbClr>
              </a:outerShdw>
            </a:effectLst>
          </c:spPr>
          <c:marker>
            <c:symbol val="circle"/>
            <c:size val="6"/>
            <c:spPr>
              <a:solidFill>
                <a:srgbClr val="FFFFAB"/>
              </a:solidFill>
              <a:ln w="12700">
                <a:solidFill>
                  <a:srgbClr val="FFFFAB"/>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Deaths'!$C$32:$U$32</c:f>
              <c:numCache>
                <c:formatCode>#,##0</c:formatCode>
                <c:ptCount val="19"/>
                <c:pt idx="0">
                  <c:v>1945</c:v>
                </c:pt>
                <c:pt idx="1">
                  <c:v>1824</c:v>
                </c:pt>
                <c:pt idx="2">
                  <c:v>1764</c:v>
                </c:pt>
                <c:pt idx="3">
                  <c:v>2074</c:v>
                </c:pt>
                <c:pt idx="4">
                  <c:v>2064</c:v>
                </c:pt>
                <c:pt idx="5">
                  <c:v>1865</c:v>
                </c:pt>
                <c:pt idx="6">
                  <c:v>1975</c:v>
                </c:pt>
                <c:pt idx="7">
                  <c:v>1975</c:v>
                </c:pt>
                <c:pt idx="8">
                  <c:v>2386</c:v>
                </c:pt>
                <c:pt idx="9">
                  <c:v>3013</c:v>
                </c:pt>
                <c:pt idx="10">
                  <c:v>3249</c:v>
                </c:pt>
                <c:pt idx="11">
                  <c:v>2991</c:v>
                </c:pt>
                <c:pt idx="12">
                  <c:v>4353</c:v>
                </c:pt>
                <c:pt idx="13">
                  <c:v>5856</c:v>
                </c:pt>
                <c:pt idx="14">
                  <c:v>8048</c:v>
                </c:pt>
                <c:pt idx="15">
                  <c:v>9547</c:v>
                </c:pt>
                <c:pt idx="16">
                  <c:v>10304</c:v>
                </c:pt>
                <c:pt idx="17">
                  <c:v>9688</c:v>
                </c:pt>
                <c:pt idx="18">
                  <c:v>7391</c:v>
                </c:pt>
              </c:numCache>
            </c:numRef>
          </c:val>
          <c:smooth val="0"/>
          <c:extLst>
            <c:ext xmlns:c16="http://schemas.microsoft.com/office/drawing/2014/chart" uri="{C3380CC4-5D6E-409C-BE32-E72D297353CC}">
              <c16:uniqueId val="{00000003-D25A-49C9-9FAD-6C129B512724}"/>
            </c:ext>
          </c:extLst>
        </c:ser>
        <c:ser>
          <c:idx val="1"/>
          <c:order val="2"/>
          <c:tx>
            <c:v>Heroin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Deaths'!$C$29:$U$29</c:f>
              <c:numCache>
                <c:formatCode>#,##0</c:formatCode>
                <c:ptCount val="19"/>
                <c:pt idx="0">
                  <c:v>15</c:v>
                </c:pt>
                <c:pt idx="1">
                  <c:v>18</c:v>
                </c:pt>
                <c:pt idx="2">
                  <c:v>15</c:v>
                </c:pt>
                <c:pt idx="3">
                  <c:v>15</c:v>
                </c:pt>
                <c:pt idx="4">
                  <c:v>16</c:v>
                </c:pt>
                <c:pt idx="5">
                  <c:v>13</c:v>
                </c:pt>
                <c:pt idx="6">
                  <c:v>34</c:v>
                </c:pt>
                <c:pt idx="7">
                  <c:v>113</c:v>
                </c:pt>
                <c:pt idx="8">
                  <c:v>13</c:v>
                </c:pt>
                <c:pt idx="9">
                  <c:v>28</c:v>
                </c:pt>
                <c:pt idx="10">
                  <c:v>29</c:v>
                </c:pt>
                <c:pt idx="11">
                  <c:v>45</c:v>
                </c:pt>
                <c:pt idx="12">
                  <c:v>44</c:v>
                </c:pt>
                <c:pt idx="13">
                  <c:v>69</c:v>
                </c:pt>
                <c:pt idx="14">
                  <c:v>209</c:v>
                </c:pt>
                <c:pt idx="15">
                  <c:v>1027</c:v>
                </c:pt>
                <c:pt idx="16">
                  <c:v>2685</c:v>
                </c:pt>
                <c:pt idx="17">
                  <c:v>5781</c:v>
                </c:pt>
                <c:pt idx="18">
                  <c:v>8091</c:v>
                </c:pt>
              </c:numCache>
            </c:numRef>
          </c:val>
          <c:smooth val="0"/>
          <c:extLst>
            <c:ext xmlns:c16="http://schemas.microsoft.com/office/drawing/2014/chart" uri="{C3380CC4-5D6E-409C-BE32-E72D297353CC}">
              <c16:uniqueId val="{00000004-D25A-49C9-9FAD-6C129B512724}"/>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11224"/>
        <c:crosses val="autoZero"/>
        <c:crossBetween val="between"/>
      </c:valAx>
      <c:spPr>
        <a:noFill/>
        <a:ln>
          <a:noFill/>
        </a:ln>
        <a:effectLst/>
      </c:spPr>
    </c:plotArea>
    <c:legend>
      <c:legendPos val="b"/>
      <c:layout>
        <c:manualLayout>
          <c:xMode val="edge"/>
          <c:yMode val="edge"/>
          <c:x val="8.2261655698834743E-2"/>
          <c:y val="2.0049846337407292E-3"/>
          <c:w val="0.47019742097455203"/>
          <c:h val="0.15629935160177336"/>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ysClr val="windowText" lastClr="000000"/>
          </a:solidFill>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081714785651793"/>
          <c:y val="2.8454981422900507E-2"/>
          <c:w val="0.85862729658792647"/>
          <c:h val="0.81831792030094597"/>
        </c:manualLayout>
      </c:layout>
      <c:barChart>
        <c:barDir val="col"/>
        <c:grouping val="clustered"/>
        <c:varyColors val="0"/>
        <c:ser>
          <c:idx val="0"/>
          <c:order val="0"/>
          <c:tx>
            <c:v>Psychostimulants</c:v>
          </c:tx>
          <c:spPr>
            <a:gradFill flip="none" rotWithShape="1">
              <a:gsLst>
                <a:gs pos="0">
                  <a:srgbClr val="5B9BD5">
                    <a:shade val="30000"/>
                    <a:satMod val="115000"/>
                  </a:srgbClr>
                </a:gs>
                <a:gs pos="50000">
                  <a:srgbClr val="5B9BD5">
                    <a:shade val="67500"/>
                    <a:satMod val="115000"/>
                  </a:srgbClr>
                </a:gs>
                <a:gs pos="100000">
                  <a:srgbClr val="5B9BD5">
                    <a:shade val="100000"/>
                    <a:satMod val="115000"/>
                  </a:srgbClr>
                </a:gs>
              </a:gsLst>
              <a:lin ang="13500000" scaled="1"/>
              <a:tileRect/>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1FF-4165-91F8-C3951D9AA570}"/>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1FF-4165-91F8-C3951D9AA570}"/>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1FF-4165-91F8-C3951D9AA57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Deaths'!$C$50:$U$50</c:f>
              <c:numCache>
                <c:formatCode>#,##0</c:formatCode>
                <c:ptCount val="19"/>
                <c:pt idx="0">
                  <c:v>547</c:v>
                </c:pt>
                <c:pt idx="1">
                  <c:v>578</c:v>
                </c:pt>
                <c:pt idx="2">
                  <c:v>563</c:v>
                </c:pt>
                <c:pt idx="3">
                  <c:v>941</c:v>
                </c:pt>
                <c:pt idx="4">
                  <c:v>1179</c:v>
                </c:pt>
                <c:pt idx="5">
                  <c:v>1305</c:v>
                </c:pt>
                <c:pt idx="6">
                  <c:v>1608</c:v>
                </c:pt>
                <c:pt idx="7">
                  <c:v>1462</c:v>
                </c:pt>
                <c:pt idx="8">
                  <c:v>1378</c:v>
                </c:pt>
                <c:pt idx="9">
                  <c:v>1302</c:v>
                </c:pt>
                <c:pt idx="10">
                  <c:v>1632</c:v>
                </c:pt>
                <c:pt idx="11">
                  <c:v>1854</c:v>
                </c:pt>
                <c:pt idx="12">
                  <c:v>2266</c:v>
                </c:pt>
                <c:pt idx="13">
                  <c:v>2635</c:v>
                </c:pt>
                <c:pt idx="14">
                  <c:v>3627</c:v>
                </c:pt>
                <c:pt idx="15">
                  <c:v>4298</c:v>
                </c:pt>
                <c:pt idx="16">
                  <c:v>5716</c:v>
                </c:pt>
                <c:pt idx="17">
                  <c:v>7542</c:v>
                </c:pt>
                <c:pt idx="18">
                  <c:v>10333</c:v>
                </c:pt>
              </c:numCache>
            </c:numRef>
          </c:val>
          <c:extLst>
            <c:ext xmlns:c16="http://schemas.microsoft.com/office/drawing/2014/chart" uri="{C3380CC4-5D6E-409C-BE32-E72D297353CC}">
              <c16:uniqueId val="{00000002-A1FF-4165-91F8-C3951D9AA570}"/>
            </c:ext>
          </c:extLst>
        </c:ser>
        <c:dLbls>
          <c:showLegendKey val="0"/>
          <c:showVal val="0"/>
          <c:showCatName val="0"/>
          <c:showSerName val="0"/>
          <c:showPercent val="0"/>
          <c:showBubbleSize val="0"/>
        </c:dLbls>
        <c:gapWidth val="20"/>
        <c:axId val="549211224"/>
        <c:axId val="549292304"/>
      </c:barChart>
      <c:lineChart>
        <c:grouping val="standard"/>
        <c:varyColors val="0"/>
        <c:ser>
          <c:idx val="3"/>
          <c:order val="1"/>
          <c:tx>
            <c:v>Psychostimulants and Any Opioid</c:v>
          </c:tx>
          <c:spPr>
            <a:ln w="31750" cap="rnd">
              <a:solidFill>
                <a:srgbClr val="70AD47"/>
              </a:solidFill>
              <a:round/>
            </a:ln>
            <a:effectLst>
              <a:outerShdw blurRad="40000" dist="23000" dir="5400000" rotWithShape="0">
                <a:srgbClr val="000000">
                  <a:alpha val="35000"/>
                </a:srgbClr>
              </a:outerShdw>
            </a:effectLst>
          </c:spPr>
          <c:marker>
            <c:symbol val="circle"/>
            <c:size val="6"/>
            <c:spPr>
              <a:solidFill>
                <a:srgbClr val="70AD47"/>
              </a:solidFill>
              <a:ln w="12700">
                <a:solidFill>
                  <a:srgbClr val="70AD47"/>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Deaths'!$C$53:$U$53</c:f>
              <c:numCache>
                <c:formatCode>#,##0</c:formatCode>
                <c:ptCount val="19"/>
                <c:pt idx="0">
                  <c:v>187</c:v>
                </c:pt>
                <c:pt idx="1">
                  <c:v>202</c:v>
                </c:pt>
                <c:pt idx="2">
                  <c:v>164</c:v>
                </c:pt>
                <c:pt idx="3">
                  <c:v>325</c:v>
                </c:pt>
                <c:pt idx="4">
                  <c:v>359</c:v>
                </c:pt>
                <c:pt idx="5">
                  <c:v>407</c:v>
                </c:pt>
                <c:pt idx="6">
                  <c:v>476</c:v>
                </c:pt>
                <c:pt idx="7">
                  <c:v>526</c:v>
                </c:pt>
                <c:pt idx="8">
                  <c:v>473</c:v>
                </c:pt>
                <c:pt idx="9">
                  <c:v>495</c:v>
                </c:pt>
                <c:pt idx="10">
                  <c:v>654</c:v>
                </c:pt>
                <c:pt idx="11">
                  <c:v>640</c:v>
                </c:pt>
                <c:pt idx="12">
                  <c:v>876</c:v>
                </c:pt>
                <c:pt idx="13">
                  <c:v>993</c:v>
                </c:pt>
                <c:pt idx="14">
                  <c:v>1354</c:v>
                </c:pt>
                <c:pt idx="15">
                  <c:v>1806</c:v>
                </c:pt>
                <c:pt idx="16">
                  <c:v>2345</c:v>
                </c:pt>
                <c:pt idx="17">
                  <c:v>3416</c:v>
                </c:pt>
                <c:pt idx="18">
                  <c:v>5203</c:v>
                </c:pt>
              </c:numCache>
            </c:numRef>
          </c:val>
          <c:smooth val="0"/>
          <c:extLst>
            <c:ext xmlns:c16="http://schemas.microsoft.com/office/drawing/2014/chart" uri="{C3380CC4-5D6E-409C-BE32-E72D297353CC}">
              <c16:uniqueId val="{00000003-A1FF-4165-91F8-C3951D9AA570}"/>
            </c:ext>
          </c:extLst>
        </c:ser>
        <c:ser>
          <c:idx val="2"/>
          <c:order val="2"/>
          <c:tx>
            <c:v>Psychostimulants Without Any Opioid</c:v>
          </c:tx>
          <c:spPr>
            <a:ln w="31750" cap="rnd">
              <a:solidFill>
                <a:srgbClr val="70AD47">
                  <a:lumMod val="40000"/>
                  <a:lumOff val="60000"/>
                </a:srgbClr>
              </a:solidFill>
              <a:round/>
            </a:ln>
            <a:effectLst>
              <a:outerShdw blurRad="40000" dist="23000" dir="5400000" rotWithShape="0">
                <a:srgbClr val="000000">
                  <a:alpha val="35000"/>
                </a:srgbClr>
              </a:outerShdw>
            </a:effectLst>
          </c:spPr>
          <c:marker>
            <c:symbol val="circle"/>
            <c:size val="6"/>
            <c:spPr>
              <a:solidFill>
                <a:srgbClr val="70AD47">
                  <a:lumMod val="40000"/>
                  <a:lumOff val="60000"/>
                </a:srgbClr>
              </a:solidFill>
              <a:ln w="12700">
                <a:solidFill>
                  <a:srgbClr val="70AD47">
                    <a:lumMod val="40000"/>
                    <a:lumOff val="60000"/>
                  </a:srgb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Deaths'!$C$56:$U$56</c:f>
              <c:numCache>
                <c:formatCode>#,##0</c:formatCode>
                <c:ptCount val="19"/>
                <c:pt idx="0">
                  <c:v>360</c:v>
                </c:pt>
                <c:pt idx="1">
                  <c:v>376</c:v>
                </c:pt>
                <c:pt idx="2">
                  <c:v>399</c:v>
                </c:pt>
                <c:pt idx="3">
                  <c:v>616</c:v>
                </c:pt>
                <c:pt idx="4">
                  <c:v>820</c:v>
                </c:pt>
                <c:pt idx="5">
                  <c:v>898</c:v>
                </c:pt>
                <c:pt idx="6">
                  <c:v>1132</c:v>
                </c:pt>
                <c:pt idx="7">
                  <c:v>936</c:v>
                </c:pt>
                <c:pt idx="8">
                  <c:v>905</c:v>
                </c:pt>
                <c:pt idx="9">
                  <c:v>807</c:v>
                </c:pt>
                <c:pt idx="10">
                  <c:v>978</c:v>
                </c:pt>
                <c:pt idx="11">
                  <c:v>1214</c:v>
                </c:pt>
                <c:pt idx="12">
                  <c:v>1390</c:v>
                </c:pt>
                <c:pt idx="13">
                  <c:v>1642</c:v>
                </c:pt>
                <c:pt idx="14">
                  <c:v>2273</c:v>
                </c:pt>
                <c:pt idx="15">
                  <c:v>2492</c:v>
                </c:pt>
                <c:pt idx="16">
                  <c:v>3371</c:v>
                </c:pt>
                <c:pt idx="17">
                  <c:v>4126</c:v>
                </c:pt>
                <c:pt idx="18">
                  <c:v>5130</c:v>
                </c:pt>
              </c:numCache>
            </c:numRef>
          </c:val>
          <c:smooth val="0"/>
          <c:extLst>
            <c:ext xmlns:c16="http://schemas.microsoft.com/office/drawing/2014/chart" uri="{C3380CC4-5D6E-409C-BE32-E72D297353CC}">
              <c16:uniqueId val="{00000004-A1FF-4165-91F8-C3951D9AA570}"/>
            </c:ext>
          </c:extLst>
        </c:ser>
        <c:ser>
          <c:idx val="1"/>
          <c:order val="3"/>
          <c:tx>
            <c:v>Psychostimulants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Deaths'!$C$59:$U$59</c:f>
              <c:numCache>
                <c:formatCode>#,##0</c:formatCode>
                <c:ptCount val="19"/>
                <c:pt idx="0">
                  <c:v>11</c:v>
                </c:pt>
                <c:pt idx="1">
                  <c:v>7</c:v>
                </c:pt>
                <c:pt idx="2">
                  <c:v>6</c:v>
                </c:pt>
                <c:pt idx="3">
                  <c:v>19</c:v>
                </c:pt>
                <c:pt idx="4">
                  <c:v>28</c:v>
                </c:pt>
                <c:pt idx="5">
                  <c:v>29</c:v>
                </c:pt>
                <c:pt idx="6">
                  <c:v>33</c:v>
                </c:pt>
                <c:pt idx="7">
                  <c:v>37</c:v>
                </c:pt>
                <c:pt idx="8">
                  <c:v>35</c:v>
                </c:pt>
                <c:pt idx="9">
                  <c:v>47</c:v>
                </c:pt>
                <c:pt idx="10">
                  <c:v>69</c:v>
                </c:pt>
                <c:pt idx="11">
                  <c:v>73</c:v>
                </c:pt>
                <c:pt idx="12">
                  <c:v>93</c:v>
                </c:pt>
                <c:pt idx="13">
                  <c:v>91</c:v>
                </c:pt>
                <c:pt idx="14">
                  <c:v>142</c:v>
                </c:pt>
                <c:pt idx="15">
                  <c:v>276</c:v>
                </c:pt>
                <c:pt idx="16">
                  <c:v>494</c:v>
                </c:pt>
                <c:pt idx="17">
                  <c:v>1042</c:v>
                </c:pt>
                <c:pt idx="18">
                  <c:v>2546</c:v>
                </c:pt>
              </c:numCache>
            </c:numRef>
          </c:val>
          <c:smooth val="0"/>
          <c:extLst>
            <c:ext xmlns:c16="http://schemas.microsoft.com/office/drawing/2014/chart" uri="{C3380CC4-5D6E-409C-BE32-E72D297353CC}">
              <c16:uniqueId val="{00000005-A1FF-4165-91F8-C3951D9AA570}"/>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49211224"/>
        <c:crosses val="autoZero"/>
        <c:crossBetween val="between"/>
      </c:valAx>
      <c:spPr>
        <a:noFill/>
        <a:ln>
          <a:noFill/>
        </a:ln>
        <a:effectLst/>
      </c:spPr>
    </c:plotArea>
    <c:legend>
      <c:legendPos val="b"/>
      <c:layout>
        <c:manualLayout>
          <c:xMode val="edge"/>
          <c:yMode val="edge"/>
          <c:x val="8.1466519583602778E-2"/>
          <c:y val="9.6147817588375217E-3"/>
          <c:w val="0.54088630225569634"/>
          <c:h val="0.204229517416880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chemeClr val="tx1"/>
          </a:solidFill>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635284719844806E-2"/>
          <c:y val="2.8121694982095161E-2"/>
          <c:w val="0.8707722980444782"/>
          <c:h val="0.86551148175572667"/>
        </c:manualLayout>
      </c:layout>
      <c:barChart>
        <c:barDir val="col"/>
        <c:grouping val="clustered"/>
        <c:varyColors val="0"/>
        <c:ser>
          <c:idx val="0"/>
          <c:order val="0"/>
          <c:tx>
            <c:v>Cocaine</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8C2-4274-97BB-54BBBD6FAA2D}"/>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7EA-4714-970E-87C80B04D66F}"/>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7EA-4714-970E-87C80B04D66F}"/>
                </c:ext>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Deaths'!$C$35:$U$35</c:f>
              <c:numCache>
                <c:formatCode>#,##0</c:formatCode>
                <c:ptCount val="19"/>
                <c:pt idx="0">
                  <c:v>3822</c:v>
                </c:pt>
                <c:pt idx="1">
                  <c:v>3544</c:v>
                </c:pt>
                <c:pt idx="2">
                  <c:v>3833</c:v>
                </c:pt>
                <c:pt idx="3">
                  <c:v>4599</c:v>
                </c:pt>
                <c:pt idx="4">
                  <c:v>5199</c:v>
                </c:pt>
                <c:pt idx="5">
                  <c:v>5443</c:v>
                </c:pt>
                <c:pt idx="6">
                  <c:v>6208</c:v>
                </c:pt>
                <c:pt idx="7">
                  <c:v>7448</c:v>
                </c:pt>
                <c:pt idx="8">
                  <c:v>6512</c:v>
                </c:pt>
                <c:pt idx="9">
                  <c:v>5129</c:v>
                </c:pt>
                <c:pt idx="10">
                  <c:v>4350</c:v>
                </c:pt>
                <c:pt idx="11">
                  <c:v>4183</c:v>
                </c:pt>
                <c:pt idx="12">
                  <c:v>4681</c:v>
                </c:pt>
                <c:pt idx="13">
                  <c:v>4404</c:v>
                </c:pt>
                <c:pt idx="14">
                  <c:v>4944</c:v>
                </c:pt>
                <c:pt idx="15">
                  <c:v>5415</c:v>
                </c:pt>
                <c:pt idx="16">
                  <c:v>6784</c:v>
                </c:pt>
                <c:pt idx="17">
                  <c:v>10375</c:v>
                </c:pt>
                <c:pt idx="18">
                  <c:v>13942</c:v>
                </c:pt>
              </c:numCache>
            </c:numRef>
          </c:val>
          <c:extLst>
            <c:ext xmlns:c16="http://schemas.microsoft.com/office/drawing/2014/chart" uri="{C3380CC4-5D6E-409C-BE32-E72D297353CC}">
              <c16:uniqueId val="{00000002-E7EA-4714-970E-87C80B04D66F}"/>
            </c:ext>
          </c:extLst>
        </c:ser>
        <c:dLbls>
          <c:showLegendKey val="0"/>
          <c:showVal val="0"/>
          <c:showCatName val="0"/>
          <c:showSerName val="0"/>
          <c:showPercent val="0"/>
          <c:showBubbleSize val="0"/>
        </c:dLbls>
        <c:gapWidth val="20"/>
        <c:axId val="549211224"/>
        <c:axId val="549292304"/>
      </c:barChart>
      <c:lineChart>
        <c:grouping val="standard"/>
        <c:varyColors val="0"/>
        <c:ser>
          <c:idx val="3"/>
          <c:order val="1"/>
          <c:tx>
            <c:v>Cocaine and Any Opioid</c:v>
          </c:tx>
          <c:spPr>
            <a:ln w="31750" cap="rnd">
              <a:solidFill>
                <a:srgbClr val="9BBB59"/>
              </a:solidFill>
              <a:round/>
            </a:ln>
            <a:effectLst>
              <a:outerShdw blurRad="40000" dist="23000" dir="5400000" rotWithShape="0">
                <a:srgbClr val="000000">
                  <a:alpha val="35000"/>
                </a:srgbClr>
              </a:outerShdw>
            </a:effectLst>
          </c:spPr>
          <c:marker>
            <c:symbol val="circle"/>
            <c:size val="6"/>
            <c:spPr>
              <a:solidFill>
                <a:srgbClr val="9BBB59"/>
              </a:solidFill>
              <a:ln w="12700">
                <a:solidFill>
                  <a:srgbClr val="9BBB59"/>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Deaths'!$C$38:$U$38</c:f>
              <c:numCache>
                <c:formatCode>#,##0</c:formatCode>
                <c:ptCount val="19"/>
                <c:pt idx="0">
                  <c:v>1964</c:v>
                </c:pt>
                <c:pt idx="1">
                  <c:v>1834</c:v>
                </c:pt>
                <c:pt idx="2">
                  <c:v>1886</c:v>
                </c:pt>
                <c:pt idx="3">
                  <c:v>2318</c:v>
                </c:pt>
                <c:pt idx="4">
                  <c:v>2456</c:v>
                </c:pt>
                <c:pt idx="5">
                  <c:v>2522</c:v>
                </c:pt>
                <c:pt idx="6">
                  <c:v>2842</c:v>
                </c:pt>
                <c:pt idx="7">
                  <c:v>3372</c:v>
                </c:pt>
                <c:pt idx="8">
                  <c:v>3027</c:v>
                </c:pt>
                <c:pt idx="9">
                  <c:v>2656</c:v>
                </c:pt>
                <c:pt idx="10">
                  <c:v>2210</c:v>
                </c:pt>
                <c:pt idx="11">
                  <c:v>2086</c:v>
                </c:pt>
                <c:pt idx="12">
                  <c:v>2505</c:v>
                </c:pt>
                <c:pt idx="13">
                  <c:v>2448</c:v>
                </c:pt>
                <c:pt idx="14">
                  <c:v>2831</c:v>
                </c:pt>
                <c:pt idx="15">
                  <c:v>3414</c:v>
                </c:pt>
                <c:pt idx="16">
                  <c:v>4506</c:v>
                </c:pt>
                <c:pt idx="17">
                  <c:v>7263</c:v>
                </c:pt>
                <c:pt idx="18">
                  <c:v>10131</c:v>
                </c:pt>
              </c:numCache>
            </c:numRef>
          </c:val>
          <c:smooth val="0"/>
          <c:extLst>
            <c:ext xmlns:c16="http://schemas.microsoft.com/office/drawing/2014/chart" uri="{C3380CC4-5D6E-409C-BE32-E72D297353CC}">
              <c16:uniqueId val="{00000003-E7EA-4714-970E-87C80B04D66F}"/>
            </c:ext>
          </c:extLst>
        </c:ser>
        <c:ser>
          <c:idx val="2"/>
          <c:order val="2"/>
          <c:tx>
            <c:v>Cocaine Without Any Opioid</c:v>
          </c:tx>
          <c:spPr>
            <a:ln w="31750" cap="rnd">
              <a:solidFill>
                <a:srgbClr val="9BBB59">
                  <a:lumMod val="40000"/>
                  <a:lumOff val="60000"/>
                </a:srgbClr>
              </a:solidFill>
              <a:round/>
            </a:ln>
            <a:effectLst>
              <a:outerShdw blurRad="40000" dist="23000" dir="5400000" rotWithShape="0">
                <a:srgbClr val="000000">
                  <a:alpha val="35000"/>
                </a:srgbClr>
              </a:outerShdw>
            </a:effectLst>
          </c:spPr>
          <c:marker>
            <c:symbol val="circle"/>
            <c:size val="6"/>
            <c:spPr>
              <a:solidFill>
                <a:srgbClr val="9BBB59">
                  <a:lumMod val="40000"/>
                  <a:lumOff val="60000"/>
                </a:srgbClr>
              </a:solidFill>
              <a:ln w="12700">
                <a:solidFill>
                  <a:srgbClr val="9BBB59">
                    <a:lumMod val="40000"/>
                    <a:lumOff val="60000"/>
                  </a:srgb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Deaths'!$C$41:$U$41</c:f>
              <c:numCache>
                <c:formatCode>#,##0</c:formatCode>
                <c:ptCount val="19"/>
                <c:pt idx="0">
                  <c:v>1858</c:v>
                </c:pt>
                <c:pt idx="1">
                  <c:v>1710</c:v>
                </c:pt>
                <c:pt idx="2">
                  <c:v>1947</c:v>
                </c:pt>
                <c:pt idx="3">
                  <c:v>2281</c:v>
                </c:pt>
                <c:pt idx="4">
                  <c:v>2743</c:v>
                </c:pt>
                <c:pt idx="5">
                  <c:v>2921</c:v>
                </c:pt>
                <c:pt idx="6">
                  <c:v>3366</c:v>
                </c:pt>
                <c:pt idx="7">
                  <c:v>4076</c:v>
                </c:pt>
                <c:pt idx="8">
                  <c:v>3485</c:v>
                </c:pt>
                <c:pt idx="9">
                  <c:v>2473</c:v>
                </c:pt>
                <c:pt idx="10">
                  <c:v>2140</c:v>
                </c:pt>
                <c:pt idx="11">
                  <c:v>2097</c:v>
                </c:pt>
                <c:pt idx="12">
                  <c:v>2176</c:v>
                </c:pt>
                <c:pt idx="13">
                  <c:v>1956</c:v>
                </c:pt>
                <c:pt idx="14">
                  <c:v>2113</c:v>
                </c:pt>
                <c:pt idx="15">
                  <c:v>2001</c:v>
                </c:pt>
                <c:pt idx="16">
                  <c:v>2278</c:v>
                </c:pt>
                <c:pt idx="17">
                  <c:v>3112</c:v>
                </c:pt>
                <c:pt idx="18">
                  <c:v>3811</c:v>
                </c:pt>
              </c:numCache>
            </c:numRef>
          </c:val>
          <c:smooth val="0"/>
          <c:extLst>
            <c:ext xmlns:c16="http://schemas.microsoft.com/office/drawing/2014/chart" uri="{C3380CC4-5D6E-409C-BE32-E72D297353CC}">
              <c16:uniqueId val="{00000004-E7EA-4714-970E-87C80B04D66F}"/>
            </c:ext>
          </c:extLst>
        </c:ser>
        <c:ser>
          <c:idx val="1"/>
          <c:order val="3"/>
          <c:tx>
            <c:v>Cocaine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Deaths'!$C$44:$U$44</c:f>
              <c:numCache>
                <c:formatCode>#,##0</c:formatCode>
                <c:ptCount val="19"/>
                <c:pt idx="0">
                  <c:v>47</c:v>
                </c:pt>
                <c:pt idx="1">
                  <c:v>46</c:v>
                </c:pt>
                <c:pt idx="2">
                  <c:v>75</c:v>
                </c:pt>
                <c:pt idx="3">
                  <c:v>65</c:v>
                </c:pt>
                <c:pt idx="4">
                  <c:v>109</c:v>
                </c:pt>
                <c:pt idx="5">
                  <c:v>130</c:v>
                </c:pt>
                <c:pt idx="6">
                  <c:v>174</c:v>
                </c:pt>
                <c:pt idx="7">
                  <c:v>432</c:v>
                </c:pt>
                <c:pt idx="8">
                  <c:v>219</c:v>
                </c:pt>
                <c:pt idx="9">
                  <c:v>182</c:v>
                </c:pt>
                <c:pt idx="10">
                  <c:v>176</c:v>
                </c:pt>
                <c:pt idx="11">
                  <c:v>167</c:v>
                </c:pt>
                <c:pt idx="12">
                  <c:v>189</c:v>
                </c:pt>
                <c:pt idx="13">
                  <c:v>182</c:v>
                </c:pt>
                <c:pt idx="14">
                  <c:v>245</c:v>
                </c:pt>
                <c:pt idx="15">
                  <c:v>628</c:v>
                </c:pt>
                <c:pt idx="16">
                  <c:v>1542</c:v>
                </c:pt>
                <c:pt idx="17">
                  <c:v>4184</c:v>
                </c:pt>
                <c:pt idx="18">
                  <c:v>7241</c:v>
                </c:pt>
              </c:numCache>
            </c:numRef>
          </c:val>
          <c:smooth val="0"/>
          <c:extLst>
            <c:ext xmlns:c16="http://schemas.microsoft.com/office/drawing/2014/chart" uri="{C3380CC4-5D6E-409C-BE32-E72D297353CC}">
              <c16:uniqueId val="{00000005-E7EA-4714-970E-87C80B04D66F}"/>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11224"/>
        <c:crosses val="autoZero"/>
        <c:crossBetween val="between"/>
      </c:valAx>
      <c:spPr>
        <a:noFill/>
        <a:ln>
          <a:noFill/>
        </a:ln>
        <a:effectLst/>
      </c:spPr>
    </c:plotArea>
    <c:legend>
      <c:legendPos val="b"/>
      <c:layout>
        <c:manualLayout>
          <c:xMode val="edge"/>
          <c:yMode val="edge"/>
          <c:x val="8.0368595229944093E-2"/>
          <c:y val="6.6503682315646358E-3"/>
          <c:w val="0.44234838398823328"/>
          <c:h val="0.21765946380031906"/>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ysClr val="windowText" lastClr="000000"/>
          </a:solidFill>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8574772132655"/>
          <c:y val="2.8454981422900507E-2"/>
          <c:w val="0.87005741263962644"/>
          <c:h val="0.81811739861742627"/>
        </c:manualLayout>
      </c:layout>
      <c:barChart>
        <c:barDir val="col"/>
        <c:grouping val="clustered"/>
        <c:varyColors val="0"/>
        <c:ser>
          <c:idx val="0"/>
          <c:order val="0"/>
          <c:tx>
            <c:v>Benzodiazepines</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0B4-42A8-9C5C-7128361D15DD}"/>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B4-42A8-9C5C-7128361D15DD}"/>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0B4-42A8-9C5C-7128361D15DD}"/>
                </c:ext>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Deaths'!$C$65:$U$65</c:f>
              <c:numCache>
                <c:formatCode>#,##0</c:formatCode>
                <c:ptCount val="19"/>
                <c:pt idx="0">
                  <c:v>1135</c:v>
                </c:pt>
                <c:pt idx="1">
                  <c:v>1298</c:v>
                </c:pt>
                <c:pt idx="2">
                  <c:v>1594</c:v>
                </c:pt>
                <c:pt idx="3">
                  <c:v>2022</c:v>
                </c:pt>
                <c:pt idx="4">
                  <c:v>2248</c:v>
                </c:pt>
                <c:pt idx="5">
                  <c:v>2627</c:v>
                </c:pt>
                <c:pt idx="6">
                  <c:v>3084</c:v>
                </c:pt>
                <c:pt idx="7">
                  <c:v>3835</c:v>
                </c:pt>
                <c:pt idx="8">
                  <c:v>4500</c:v>
                </c:pt>
                <c:pt idx="9">
                  <c:v>5010</c:v>
                </c:pt>
                <c:pt idx="10">
                  <c:v>5567</c:v>
                </c:pt>
                <c:pt idx="11">
                  <c:v>6497</c:v>
                </c:pt>
                <c:pt idx="12">
                  <c:v>6872</c:v>
                </c:pt>
                <c:pt idx="13">
                  <c:v>6524</c:v>
                </c:pt>
                <c:pt idx="14">
                  <c:v>6973</c:v>
                </c:pt>
                <c:pt idx="15">
                  <c:v>7945</c:v>
                </c:pt>
                <c:pt idx="16">
                  <c:v>8791</c:v>
                </c:pt>
                <c:pt idx="17">
                  <c:v>10684</c:v>
                </c:pt>
                <c:pt idx="18">
                  <c:v>11537</c:v>
                </c:pt>
              </c:numCache>
            </c:numRef>
          </c:val>
          <c:extLst>
            <c:ext xmlns:c16="http://schemas.microsoft.com/office/drawing/2014/chart" uri="{C3380CC4-5D6E-409C-BE32-E72D297353CC}">
              <c16:uniqueId val="{00000002-50B4-42A8-9C5C-7128361D15DD}"/>
            </c:ext>
          </c:extLst>
        </c:ser>
        <c:dLbls>
          <c:showLegendKey val="0"/>
          <c:showVal val="0"/>
          <c:showCatName val="0"/>
          <c:showSerName val="0"/>
          <c:showPercent val="0"/>
          <c:showBubbleSize val="0"/>
        </c:dLbls>
        <c:gapWidth val="20"/>
        <c:axId val="549211224"/>
        <c:axId val="549292304"/>
      </c:barChart>
      <c:lineChart>
        <c:grouping val="standard"/>
        <c:varyColors val="0"/>
        <c:ser>
          <c:idx val="3"/>
          <c:order val="1"/>
          <c:tx>
            <c:v>Benzodiazepines and Any Opioid</c:v>
          </c:tx>
          <c:spPr>
            <a:ln w="31750" cap="rnd">
              <a:solidFill>
                <a:srgbClr val="9BBB59"/>
              </a:solidFill>
              <a:round/>
            </a:ln>
            <a:effectLst>
              <a:outerShdw blurRad="40000" dist="23000" dir="5400000" rotWithShape="0">
                <a:srgbClr val="000000">
                  <a:alpha val="35000"/>
                </a:srgbClr>
              </a:outerShdw>
            </a:effectLst>
          </c:spPr>
          <c:marker>
            <c:symbol val="circle"/>
            <c:size val="6"/>
            <c:spPr>
              <a:solidFill>
                <a:srgbClr val="9BBB59"/>
              </a:solidFill>
              <a:ln w="12700">
                <a:solidFill>
                  <a:srgbClr val="9BBB59"/>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Deaths'!$C$68:$U$68</c:f>
              <c:numCache>
                <c:formatCode>#,##0</c:formatCode>
                <c:ptCount val="19"/>
                <c:pt idx="0">
                  <c:v>701</c:v>
                </c:pt>
                <c:pt idx="1">
                  <c:v>892</c:v>
                </c:pt>
                <c:pt idx="2">
                  <c:v>1121</c:v>
                </c:pt>
                <c:pt idx="3">
                  <c:v>1511</c:v>
                </c:pt>
                <c:pt idx="4">
                  <c:v>1692</c:v>
                </c:pt>
                <c:pt idx="5">
                  <c:v>2049</c:v>
                </c:pt>
                <c:pt idx="6">
                  <c:v>2430</c:v>
                </c:pt>
                <c:pt idx="7">
                  <c:v>3045</c:v>
                </c:pt>
                <c:pt idx="8">
                  <c:v>3605</c:v>
                </c:pt>
                <c:pt idx="9">
                  <c:v>4070</c:v>
                </c:pt>
                <c:pt idx="10">
                  <c:v>4633</c:v>
                </c:pt>
                <c:pt idx="11">
                  <c:v>5517</c:v>
                </c:pt>
                <c:pt idx="12">
                  <c:v>5826</c:v>
                </c:pt>
                <c:pt idx="13">
                  <c:v>5500</c:v>
                </c:pt>
                <c:pt idx="14">
                  <c:v>5869</c:v>
                </c:pt>
                <c:pt idx="15">
                  <c:v>6733</c:v>
                </c:pt>
                <c:pt idx="16">
                  <c:v>7485</c:v>
                </c:pt>
                <c:pt idx="17">
                  <c:v>9233</c:v>
                </c:pt>
                <c:pt idx="18">
                  <c:v>10010</c:v>
                </c:pt>
              </c:numCache>
            </c:numRef>
          </c:val>
          <c:smooth val="0"/>
          <c:extLst>
            <c:ext xmlns:c16="http://schemas.microsoft.com/office/drawing/2014/chart" uri="{C3380CC4-5D6E-409C-BE32-E72D297353CC}">
              <c16:uniqueId val="{00000003-50B4-42A8-9C5C-7128361D15DD}"/>
            </c:ext>
          </c:extLst>
        </c:ser>
        <c:ser>
          <c:idx val="2"/>
          <c:order val="2"/>
          <c:tx>
            <c:v>Benzodiazepines Without Any Opioid</c:v>
          </c:tx>
          <c:spPr>
            <a:ln w="31750" cap="rnd">
              <a:solidFill>
                <a:srgbClr val="9BBB59">
                  <a:lumMod val="40000"/>
                  <a:lumOff val="60000"/>
                </a:srgbClr>
              </a:solidFill>
              <a:round/>
            </a:ln>
            <a:effectLst>
              <a:outerShdw blurRad="40000" dist="23000" dir="5400000" rotWithShape="0">
                <a:srgbClr val="000000">
                  <a:alpha val="35000"/>
                </a:srgbClr>
              </a:outerShdw>
            </a:effectLst>
          </c:spPr>
          <c:marker>
            <c:symbol val="circle"/>
            <c:size val="6"/>
            <c:spPr>
              <a:solidFill>
                <a:srgbClr val="9BBB59">
                  <a:lumMod val="40000"/>
                  <a:lumOff val="60000"/>
                </a:srgbClr>
              </a:solidFill>
              <a:ln w="12700">
                <a:solidFill>
                  <a:srgbClr val="9BBB59">
                    <a:lumMod val="40000"/>
                    <a:lumOff val="60000"/>
                  </a:srgb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Deaths'!$C$71:$U$71</c:f>
              <c:numCache>
                <c:formatCode>#,##0</c:formatCode>
                <c:ptCount val="19"/>
                <c:pt idx="0">
                  <c:v>434</c:v>
                </c:pt>
                <c:pt idx="1">
                  <c:v>406</c:v>
                </c:pt>
                <c:pt idx="2">
                  <c:v>473</c:v>
                </c:pt>
                <c:pt idx="3">
                  <c:v>511</c:v>
                </c:pt>
                <c:pt idx="4">
                  <c:v>556</c:v>
                </c:pt>
                <c:pt idx="5">
                  <c:v>578</c:v>
                </c:pt>
                <c:pt idx="6">
                  <c:v>654</c:v>
                </c:pt>
                <c:pt idx="7">
                  <c:v>790</c:v>
                </c:pt>
                <c:pt idx="8">
                  <c:v>895</c:v>
                </c:pt>
                <c:pt idx="9">
                  <c:v>940</c:v>
                </c:pt>
                <c:pt idx="10">
                  <c:v>934</c:v>
                </c:pt>
                <c:pt idx="11">
                  <c:v>980</c:v>
                </c:pt>
                <c:pt idx="12">
                  <c:v>1046</c:v>
                </c:pt>
                <c:pt idx="13">
                  <c:v>1024</c:v>
                </c:pt>
                <c:pt idx="14">
                  <c:v>1104</c:v>
                </c:pt>
                <c:pt idx="15">
                  <c:v>1212</c:v>
                </c:pt>
                <c:pt idx="16">
                  <c:v>1306</c:v>
                </c:pt>
                <c:pt idx="17">
                  <c:v>1451</c:v>
                </c:pt>
                <c:pt idx="18">
                  <c:v>1527</c:v>
                </c:pt>
              </c:numCache>
            </c:numRef>
          </c:val>
          <c:smooth val="0"/>
          <c:extLst>
            <c:ext xmlns:c16="http://schemas.microsoft.com/office/drawing/2014/chart" uri="{C3380CC4-5D6E-409C-BE32-E72D297353CC}">
              <c16:uniqueId val="{00000004-50B4-42A8-9C5C-7128361D15DD}"/>
            </c:ext>
          </c:extLst>
        </c:ser>
        <c:ser>
          <c:idx val="1"/>
          <c:order val="3"/>
          <c:tx>
            <c:v>Benzodiazepines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Deaths'!$C$74:$U$74</c:f>
              <c:numCache>
                <c:formatCode>#,##0</c:formatCode>
                <c:ptCount val="19"/>
                <c:pt idx="0">
                  <c:v>122</c:v>
                </c:pt>
                <c:pt idx="1">
                  <c:v>136</c:v>
                </c:pt>
                <c:pt idx="2">
                  <c:v>186</c:v>
                </c:pt>
                <c:pt idx="3">
                  <c:v>230</c:v>
                </c:pt>
                <c:pt idx="4">
                  <c:v>242</c:v>
                </c:pt>
                <c:pt idx="5">
                  <c:v>270</c:v>
                </c:pt>
                <c:pt idx="6">
                  <c:v>312</c:v>
                </c:pt>
                <c:pt idx="7">
                  <c:v>407</c:v>
                </c:pt>
                <c:pt idx="8">
                  <c:v>436</c:v>
                </c:pt>
                <c:pt idx="9">
                  <c:v>491</c:v>
                </c:pt>
                <c:pt idx="10">
                  <c:v>658</c:v>
                </c:pt>
                <c:pt idx="11">
                  <c:v>746</c:v>
                </c:pt>
                <c:pt idx="12">
                  <c:v>665</c:v>
                </c:pt>
                <c:pt idx="13">
                  <c:v>655</c:v>
                </c:pt>
                <c:pt idx="14">
                  <c:v>804</c:v>
                </c:pt>
                <c:pt idx="15">
                  <c:v>1222</c:v>
                </c:pt>
                <c:pt idx="16">
                  <c:v>1801</c:v>
                </c:pt>
                <c:pt idx="17">
                  <c:v>3308</c:v>
                </c:pt>
                <c:pt idx="18">
                  <c:v>4869</c:v>
                </c:pt>
              </c:numCache>
            </c:numRef>
          </c:val>
          <c:smooth val="0"/>
          <c:extLst>
            <c:ext xmlns:c16="http://schemas.microsoft.com/office/drawing/2014/chart" uri="{C3380CC4-5D6E-409C-BE32-E72D297353CC}">
              <c16:uniqueId val="{00000005-50B4-42A8-9C5C-7128361D15DD}"/>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11224"/>
        <c:crosses val="autoZero"/>
        <c:crossBetween val="between"/>
      </c:valAx>
      <c:spPr>
        <a:noFill/>
        <a:ln>
          <a:noFill/>
        </a:ln>
        <a:effectLst/>
      </c:spPr>
    </c:plotArea>
    <c:legend>
      <c:legendPos val="b"/>
      <c:layout>
        <c:manualLayout>
          <c:xMode val="edge"/>
          <c:yMode val="edge"/>
          <c:x val="8.1300163566510708E-2"/>
          <c:y val="4.5437322095301458E-3"/>
          <c:w val="0.50707444178173378"/>
          <c:h val="0.23611329833770778"/>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ysClr val="windowText" lastClr="000000"/>
          </a:solidFill>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8574772132655"/>
          <c:y val="2.766086864144764E-2"/>
          <c:w val="0.87005741263962644"/>
          <c:h val="0.86404128376900946"/>
        </c:manualLayout>
      </c:layout>
      <c:barChart>
        <c:barDir val="col"/>
        <c:grouping val="clustered"/>
        <c:varyColors val="0"/>
        <c:ser>
          <c:idx val="0"/>
          <c:order val="0"/>
          <c:tx>
            <c:v>Antidepressants</c:v>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61D-4B36-9463-EE71EF119C7B}"/>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E43-4194-8F66-3797F4CA6834}"/>
                </c:ext>
              </c:extLst>
            </c:dLbl>
            <c:dLbl>
              <c:idx val="1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E43-4194-8F66-3797F4CA6834}"/>
                </c:ext>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Deaths'!$C$80:$U$80</c:f>
              <c:numCache>
                <c:formatCode>#,##0</c:formatCode>
                <c:ptCount val="19"/>
                <c:pt idx="0">
                  <c:v>1749</c:v>
                </c:pt>
                <c:pt idx="1">
                  <c:v>1798</c:v>
                </c:pt>
                <c:pt idx="2">
                  <c:v>2017</c:v>
                </c:pt>
                <c:pt idx="3">
                  <c:v>2370</c:v>
                </c:pt>
                <c:pt idx="4">
                  <c:v>2512</c:v>
                </c:pt>
                <c:pt idx="5">
                  <c:v>2758</c:v>
                </c:pt>
                <c:pt idx="6">
                  <c:v>2861</c:v>
                </c:pt>
                <c:pt idx="7">
                  <c:v>3133</c:v>
                </c:pt>
                <c:pt idx="8">
                  <c:v>3425</c:v>
                </c:pt>
                <c:pt idx="9">
                  <c:v>3610</c:v>
                </c:pt>
                <c:pt idx="10">
                  <c:v>3768</c:v>
                </c:pt>
                <c:pt idx="11">
                  <c:v>3889</c:v>
                </c:pt>
                <c:pt idx="12">
                  <c:v>4113</c:v>
                </c:pt>
                <c:pt idx="13">
                  <c:v>4259</c:v>
                </c:pt>
                <c:pt idx="14">
                  <c:v>4458</c:v>
                </c:pt>
                <c:pt idx="15">
                  <c:v>4768</c:v>
                </c:pt>
                <c:pt idx="16">
                  <c:v>4894</c:v>
                </c:pt>
                <c:pt idx="17">
                  <c:v>4812</c:v>
                </c:pt>
                <c:pt idx="18">
                  <c:v>5269</c:v>
                </c:pt>
              </c:numCache>
            </c:numRef>
          </c:val>
          <c:extLst>
            <c:ext xmlns:c16="http://schemas.microsoft.com/office/drawing/2014/chart" uri="{C3380CC4-5D6E-409C-BE32-E72D297353CC}">
              <c16:uniqueId val="{00000002-AE43-4194-8F66-3797F4CA6834}"/>
            </c:ext>
          </c:extLst>
        </c:ser>
        <c:dLbls>
          <c:showLegendKey val="0"/>
          <c:showVal val="0"/>
          <c:showCatName val="0"/>
          <c:showSerName val="0"/>
          <c:showPercent val="0"/>
          <c:showBubbleSize val="0"/>
        </c:dLbls>
        <c:gapWidth val="20"/>
        <c:axId val="549211224"/>
        <c:axId val="549292304"/>
      </c:barChart>
      <c:lineChart>
        <c:grouping val="standard"/>
        <c:varyColors val="0"/>
        <c:ser>
          <c:idx val="3"/>
          <c:order val="1"/>
          <c:tx>
            <c:v>Antidepressants and Any Opioid</c:v>
          </c:tx>
          <c:spPr>
            <a:ln w="31750" cap="rnd">
              <a:solidFill>
                <a:srgbClr val="9BBB59"/>
              </a:solidFill>
              <a:round/>
            </a:ln>
            <a:effectLst>
              <a:outerShdw blurRad="40000" dist="23000" dir="5400000" rotWithShape="0">
                <a:srgbClr val="000000">
                  <a:alpha val="35000"/>
                </a:srgbClr>
              </a:outerShdw>
            </a:effectLst>
          </c:spPr>
          <c:marker>
            <c:symbol val="circle"/>
            <c:size val="6"/>
            <c:spPr>
              <a:solidFill>
                <a:srgbClr val="9BBB59"/>
              </a:solidFill>
              <a:ln w="12700">
                <a:solidFill>
                  <a:srgbClr val="9BBB59"/>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Deaths'!$C$83:$U$83</c:f>
              <c:numCache>
                <c:formatCode>#,##0</c:formatCode>
                <c:ptCount val="19"/>
                <c:pt idx="0">
                  <c:v>611</c:v>
                </c:pt>
                <c:pt idx="1">
                  <c:v>679</c:v>
                </c:pt>
                <c:pt idx="2">
                  <c:v>890</c:v>
                </c:pt>
                <c:pt idx="3">
                  <c:v>1148</c:v>
                </c:pt>
                <c:pt idx="4">
                  <c:v>1234</c:v>
                </c:pt>
                <c:pt idx="5">
                  <c:v>1379</c:v>
                </c:pt>
                <c:pt idx="6">
                  <c:v>1508</c:v>
                </c:pt>
                <c:pt idx="7">
                  <c:v>1662</c:v>
                </c:pt>
                <c:pt idx="8">
                  <c:v>1901</c:v>
                </c:pt>
                <c:pt idx="9">
                  <c:v>2111</c:v>
                </c:pt>
                <c:pt idx="10">
                  <c:v>2292</c:v>
                </c:pt>
                <c:pt idx="11">
                  <c:v>2389</c:v>
                </c:pt>
                <c:pt idx="12">
                  <c:v>2501</c:v>
                </c:pt>
                <c:pt idx="13">
                  <c:v>2536</c:v>
                </c:pt>
                <c:pt idx="14">
                  <c:v>2763</c:v>
                </c:pt>
                <c:pt idx="15">
                  <c:v>2983</c:v>
                </c:pt>
                <c:pt idx="16">
                  <c:v>3062</c:v>
                </c:pt>
                <c:pt idx="17">
                  <c:v>2960</c:v>
                </c:pt>
                <c:pt idx="18">
                  <c:v>3301</c:v>
                </c:pt>
              </c:numCache>
            </c:numRef>
          </c:val>
          <c:smooth val="0"/>
          <c:extLst>
            <c:ext xmlns:c16="http://schemas.microsoft.com/office/drawing/2014/chart" uri="{C3380CC4-5D6E-409C-BE32-E72D297353CC}">
              <c16:uniqueId val="{00000003-AE43-4194-8F66-3797F4CA6834}"/>
            </c:ext>
          </c:extLst>
        </c:ser>
        <c:ser>
          <c:idx val="2"/>
          <c:order val="2"/>
          <c:tx>
            <c:v>Antidepressants Without Any Opioid</c:v>
          </c:tx>
          <c:spPr>
            <a:ln w="31750" cap="rnd">
              <a:solidFill>
                <a:srgbClr val="9BBB59">
                  <a:lumMod val="40000"/>
                  <a:lumOff val="60000"/>
                </a:srgbClr>
              </a:solidFill>
              <a:round/>
            </a:ln>
            <a:effectLst>
              <a:outerShdw blurRad="40000" dist="23000" dir="5400000" rotWithShape="0">
                <a:srgbClr val="000000">
                  <a:alpha val="35000"/>
                </a:srgbClr>
              </a:outerShdw>
            </a:effectLst>
          </c:spPr>
          <c:marker>
            <c:symbol val="circle"/>
            <c:size val="6"/>
            <c:spPr>
              <a:solidFill>
                <a:srgbClr val="9BBB59">
                  <a:lumMod val="40000"/>
                  <a:lumOff val="60000"/>
                </a:srgbClr>
              </a:solidFill>
              <a:ln w="12700">
                <a:solidFill>
                  <a:srgbClr val="9BBB59">
                    <a:lumMod val="40000"/>
                    <a:lumOff val="60000"/>
                  </a:srgbClr>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Deaths'!$C$86:$U$86</c:f>
              <c:numCache>
                <c:formatCode>#,##0</c:formatCode>
                <c:ptCount val="19"/>
                <c:pt idx="0">
                  <c:v>1138</c:v>
                </c:pt>
                <c:pt idx="1">
                  <c:v>1119</c:v>
                </c:pt>
                <c:pt idx="2">
                  <c:v>1127</c:v>
                </c:pt>
                <c:pt idx="3">
                  <c:v>1222</c:v>
                </c:pt>
                <c:pt idx="4">
                  <c:v>1278</c:v>
                </c:pt>
                <c:pt idx="5">
                  <c:v>1379</c:v>
                </c:pt>
                <c:pt idx="6">
                  <c:v>1353</c:v>
                </c:pt>
                <c:pt idx="7">
                  <c:v>1471</c:v>
                </c:pt>
                <c:pt idx="8">
                  <c:v>1524</c:v>
                </c:pt>
                <c:pt idx="9">
                  <c:v>1499</c:v>
                </c:pt>
                <c:pt idx="10">
                  <c:v>1476</c:v>
                </c:pt>
                <c:pt idx="11">
                  <c:v>1500</c:v>
                </c:pt>
                <c:pt idx="12">
                  <c:v>1612</c:v>
                </c:pt>
                <c:pt idx="13">
                  <c:v>1723</c:v>
                </c:pt>
                <c:pt idx="14">
                  <c:v>1695</c:v>
                </c:pt>
                <c:pt idx="15">
                  <c:v>1785</c:v>
                </c:pt>
                <c:pt idx="16">
                  <c:v>1832</c:v>
                </c:pt>
                <c:pt idx="17">
                  <c:v>1852</c:v>
                </c:pt>
                <c:pt idx="18">
                  <c:v>1968</c:v>
                </c:pt>
              </c:numCache>
            </c:numRef>
          </c:val>
          <c:smooth val="0"/>
          <c:extLst>
            <c:ext xmlns:c16="http://schemas.microsoft.com/office/drawing/2014/chart" uri="{C3380CC4-5D6E-409C-BE32-E72D297353CC}">
              <c16:uniqueId val="{00000004-AE43-4194-8F66-3797F4CA6834}"/>
            </c:ext>
          </c:extLst>
        </c:ser>
        <c:ser>
          <c:idx val="1"/>
          <c:order val="3"/>
          <c:tx>
            <c:v>Antidepressants and Other Synthetic Narcotics</c:v>
          </c:tx>
          <c:spPr>
            <a:ln w="31750" cap="rnd">
              <a:solidFill>
                <a:srgbClr val="FFC000"/>
              </a:solidFill>
              <a:round/>
            </a:ln>
            <a:effectLst>
              <a:outerShdw blurRad="40000" dist="23000" dir="5400000" rotWithShape="0">
                <a:srgbClr val="000000">
                  <a:alpha val="35000"/>
                </a:srgbClr>
              </a:outerShdw>
            </a:effectLst>
          </c:spPr>
          <c:marker>
            <c:symbol val="circle"/>
            <c:size val="6"/>
            <c:spPr>
              <a:solidFill>
                <a:srgbClr val="FFC000"/>
              </a:solidFill>
              <a:ln w="12700">
                <a:solidFill>
                  <a:srgbClr val="FFC000"/>
                </a:solidFill>
                <a:round/>
              </a:ln>
              <a:effectLst>
                <a:outerShdw blurRad="40000" dist="23000" dir="5400000" rotWithShape="0">
                  <a:srgbClr val="000000">
                    <a:alpha val="35000"/>
                  </a:srgbClr>
                </a:outerShdw>
              </a:effectLst>
            </c:spPr>
          </c:marker>
          <c:cat>
            <c:numRef>
              <c:f>'Number Drug OD Deaths'!$C$7:$U$7</c:f>
              <c:numCache>
                <c:formatCode>General</c:formatCode>
                <c:ptCount val="19"/>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numCache>
            </c:numRef>
          </c:cat>
          <c:val>
            <c:numRef>
              <c:f>'Number Drug OD Deaths'!$C$89:$U$89</c:f>
              <c:numCache>
                <c:formatCode>#,##0</c:formatCode>
                <c:ptCount val="19"/>
                <c:pt idx="0">
                  <c:v>122</c:v>
                </c:pt>
                <c:pt idx="1">
                  <c:v>123</c:v>
                </c:pt>
                <c:pt idx="2">
                  <c:v>147</c:v>
                </c:pt>
                <c:pt idx="3">
                  <c:v>238</c:v>
                </c:pt>
                <c:pt idx="4">
                  <c:v>230</c:v>
                </c:pt>
                <c:pt idx="5">
                  <c:v>264</c:v>
                </c:pt>
                <c:pt idx="6">
                  <c:v>278</c:v>
                </c:pt>
                <c:pt idx="7">
                  <c:v>300</c:v>
                </c:pt>
                <c:pt idx="8">
                  <c:v>292</c:v>
                </c:pt>
                <c:pt idx="9">
                  <c:v>384</c:v>
                </c:pt>
                <c:pt idx="10">
                  <c:v>505</c:v>
                </c:pt>
                <c:pt idx="11">
                  <c:v>568</c:v>
                </c:pt>
                <c:pt idx="12">
                  <c:v>463</c:v>
                </c:pt>
                <c:pt idx="13">
                  <c:v>464</c:v>
                </c:pt>
                <c:pt idx="14">
                  <c:v>571</c:v>
                </c:pt>
                <c:pt idx="15">
                  <c:v>723</c:v>
                </c:pt>
                <c:pt idx="16">
                  <c:v>808</c:v>
                </c:pt>
                <c:pt idx="17">
                  <c:v>1002</c:v>
                </c:pt>
                <c:pt idx="18">
                  <c:v>1414</c:v>
                </c:pt>
              </c:numCache>
            </c:numRef>
          </c:val>
          <c:smooth val="0"/>
          <c:extLst>
            <c:ext xmlns:c16="http://schemas.microsoft.com/office/drawing/2014/chart" uri="{C3380CC4-5D6E-409C-BE32-E72D297353CC}">
              <c16:uniqueId val="{00000005-AE43-4194-8F66-3797F4CA6834}"/>
            </c:ext>
          </c:extLst>
        </c:ser>
        <c:dLbls>
          <c:showLegendKey val="0"/>
          <c:showVal val="0"/>
          <c:showCatName val="0"/>
          <c:showSerName val="0"/>
          <c:showPercent val="0"/>
          <c:showBubbleSize val="0"/>
        </c:dLbls>
        <c:marker val="1"/>
        <c:smooth val="0"/>
        <c:axId val="549211224"/>
        <c:axId val="549292304"/>
      </c:lineChart>
      <c:catAx>
        <c:axId val="54921122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92304"/>
        <c:crosses val="autoZero"/>
        <c:auto val="1"/>
        <c:lblAlgn val="ctr"/>
        <c:lblOffset val="100"/>
        <c:noMultiLvlLbl val="0"/>
      </c:catAx>
      <c:valAx>
        <c:axId val="549292304"/>
        <c:scaling>
          <c:orientation val="minMax"/>
          <c:max val="2500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US"/>
          </a:p>
        </c:txPr>
        <c:crossAx val="549211224"/>
        <c:crosses val="autoZero"/>
        <c:crossBetween val="between"/>
        <c:majorUnit val="5000"/>
      </c:valAx>
      <c:spPr>
        <a:noFill/>
        <a:ln>
          <a:noFill/>
        </a:ln>
        <a:effectLst/>
      </c:spPr>
    </c:plotArea>
    <c:legend>
      <c:legendPos val="b"/>
      <c:layout>
        <c:manualLayout>
          <c:xMode val="edge"/>
          <c:yMode val="edge"/>
          <c:x val="8.2317065439283854E-2"/>
          <c:y val="7.4576849857158371E-3"/>
          <c:w val="0.5013006707494897"/>
          <c:h val="0.21296515018955964"/>
        </c:manualLayout>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32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C268D-6C9B-46BE-A6E0-35092C7A4816}" type="datetimeFigureOut">
              <a:rPr lang="en-US" smtClean="0"/>
              <a:t>8/12/2019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D1A06-C8E5-4ABA-B9A4-A074DAD7D2DE}" type="slidenum">
              <a:rPr lang="en-US" smtClean="0"/>
              <a:t>‹#›</a:t>
            </a:fld>
            <a:endParaRPr lang="en-US" dirty="0"/>
          </a:p>
        </p:txBody>
      </p:sp>
    </p:spTree>
    <p:extLst>
      <p:ext uri="{BB962C8B-B14F-4D97-AF65-F5344CB8AC3E}">
        <p14:creationId xmlns:p14="http://schemas.microsoft.com/office/powerpoint/2010/main" val="1095363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Figure 1. </a:t>
            </a:r>
            <a:r>
              <a:rPr lang="en-US" sz="1200" b="1" i="0" kern="1200" dirty="0">
                <a:solidFill>
                  <a:schemeClr val="tx1"/>
                </a:solidFill>
                <a:effectLst/>
                <a:latin typeface="+mn-lt"/>
                <a:ea typeface="+mn-ea"/>
                <a:cs typeface="+mn-cs"/>
              </a:rPr>
              <a:t>National Drug Overdose Deaths—Number Among All Ages, by Gender, 1999-2017. </a:t>
            </a:r>
            <a:r>
              <a:rPr lang="en-US" sz="1200" b="0" i="0" kern="1200" dirty="0">
                <a:solidFill>
                  <a:schemeClr val="tx1"/>
                </a:solidFill>
                <a:effectLst/>
                <a:latin typeface="+mn-lt"/>
                <a:ea typeface="+mn-ea"/>
                <a:cs typeface="+mn-cs"/>
              </a:rPr>
              <a:t>More than 70,200 Americans died from drug overdoses in 2017, including illicit drugs and prescription opioids—a 2-fold increase in a decade. The figure above is a bar and line graph showing the total number of U.S. overdose deaths involving all drugs from 1999 to 2017. Drug overdose deaths rose from 16,849 in 1999 to 70,237 in 2017. The bars are overlaid by lines showing the number of deaths by gender from 1999 to 2017 (Source: CDC WONDER).</a:t>
            </a:r>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1</a:t>
            </a:fld>
            <a:endParaRPr lang="en-US" dirty="0"/>
          </a:p>
        </p:txBody>
      </p:sp>
    </p:spTree>
    <p:extLst>
      <p:ext uri="{BB962C8B-B14F-4D97-AF65-F5344CB8AC3E}">
        <p14:creationId xmlns:p14="http://schemas.microsoft.com/office/powerpoint/2010/main" val="1092037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Figure 2. National Drug Overdose Deaths</a:t>
            </a:r>
            <a:r>
              <a:rPr lang="en-US" sz="1200" b="1" i="0" kern="1200" dirty="0">
                <a:solidFill>
                  <a:schemeClr val="tx1"/>
                </a:solidFill>
                <a:effectLst/>
                <a:latin typeface="+mn-lt"/>
                <a:ea typeface="+mn-ea"/>
                <a:cs typeface="+mn-cs"/>
              </a:rPr>
              <a:t>—Number Among All Ages, 1999-2017. </a:t>
            </a:r>
            <a:r>
              <a:rPr lang="en-US" sz="1200" b="0" i="0" kern="1200" dirty="0">
                <a:solidFill>
                  <a:schemeClr val="tx1"/>
                </a:solidFill>
                <a:effectLst/>
                <a:latin typeface="+mn-lt"/>
                <a:ea typeface="+mn-ea"/>
                <a:cs typeface="+mn-cs"/>
              </a:rPr>
              <a:t>Among the more than 70,200 drug overdose deaths estimated in 2017, the sharpest increase occurred among deaths related to fentanyl and fentanyl analogs (other synthetic narcotics) with more than 28,400 overdose deaths. Source: CDC WONDER</a:t>
            </a:r>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2</a:t>
            </a:fld>
            <a:endParaRPr lang="en-US" dirty="0"/>
          </a:p>
        </p:txBody>
      </p:sp>
    </p:spTree>
    <p:extLst>
      <p:ext uri="{BB962C8B-B14F-4D97-AF65-F5344CB8AC3E}">
        <p14:creationId xmlns:p14="http://schemas.microsoft.com/office/powerpoint/2010/main" val="3475238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a:solidFill>
                  <a:schemeClr val="tx1"/>
                </a:solidFill>
                <a:effectLst/>
                <a:latin typeface="+mn-lt"/>
                <a:ea typeface="+mn-ea"/>
                <a:cs typeface="+mn-cs"/>
              </a:rPr>
              <a:t>Figure 3. National Overdose Deaths Involving Any Opioid—Number Among All Ages, by Gender, 1999-2017</a:t>
            </a:r>
            <a:r>
              <a:rPr lang="en-US" sz="1200" b="0" i="0" kern="1200" dirty="0">
                <a:solidFill>
                  <a:schemeClr val="tx1"/>
                </a:solidFill>
                <a:effectLst/>
                <a:latin typeface="+mn-lt"/>
                <a:ea typeface="+mn-ea"/>
                <a:cs typeface="+mn-cs"/>
              </a:rPr>
              <a:t>. The figure above is a bar and line graph showing the total number of U.S. overdose deaths involving opioids from 1999 to 2017.  Any opioids includes prescription opioids (and methadone), heroin and other synthetic narcotics (mainly fentanyl). Drug overdose deaths rose from 8,048 in 1999 to 47,600 in 2017. The bars are overlaid by lines showing the number of deaths by gender from 1999 to 2017. Overall, there has been a higher number of drug overdose deaths among males (Source: CDC WONDER).</a:t>
            </a:r>
            <a:br>
              <a:rPr lang="en-US" sz="1200" b="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3</a:t>
            </a:fld>
            <a:endParaRPr lang="en-US" dirty="0"/>
          </a:p>
        </p:txBody>
      </p:sp>
    </p:spTree>
    <p:extLst>
      <p:ext uri="{BB962C8B-B14F-4D97-AF65-F5344CB8AC3E}">
        <p14:creationId xmlns:p14="http://schemas.microsoft.com/office/powerpoint/2010/main" val="3763540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Figure 4. National Overdose Deaths Involving Prescription Opioids—Number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prescriptions opioids (including methadone) from 1999 to 2017. Drug overdose deaths involving prescription opioids rose from 3,442 in 1999 to 17,029 in 2017. Since 2016, however, the number of deaths have remained stable. The bars are overlaid by lines showing the number of deaths involving prescription opioids in combination with other synthetic narcotics (mainly fentanyl) and without other synthetic narcotics from 1999 to 2017. The number of deaths involving prescription opioids in combination with synthetic narcotics has been increasing steadily since 2014 and shows that the increase in deaths involving prescription opioids is driven by the use of fentanyl (Source: CDC WONDER).</a:t>
            </a:r>
            <a:br>
              <a:rPr lang="en-US" sz="1200" b="0" i="0" kern="1200" dirty="0">
                <a:solidFill>
                  <a:schemeClr val="tx1"/>
                </a:solidFill>
                <a:effectLst/>
                <a:latin typeface="+mn-lt"/>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4</a:t>
            </a:fld>
            <a:endParaRPr lang="en-US" dirty="0"/>
          </a:p>
        </p:txBody>
      </p:sp>
    </p:spTree>
    <p:extLst>
      <p:ext uri="{BB962C8B-B14F-4D97-AF65-F5344CB8AC3E}">
        <p14:creationId xmlns:p14="http://schemas.microsoft.com/office/powerpoint/2010/main" val="321500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Figure 5. National Overdose Deaths Involving Heroin—Number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heroin from 1999 to 2017. Drug overdose deaths involving heroin rose from 1,960 in 1999 to 15,482 in 2017. The bars are overlaid by lines showing the number of deaths involving heroin in combination with other synthetic narcotics (mainly fentanyl) and without other synthetic narcotics from 1999 to 2017. The number of deaths involving heroin in combination with synthetic narcotics has been increasing steadily since 2014 and shows that the increase in deaths involving heroin is driven by the use of fentanyl (Source: CDC WONDER).</a:t>
            </a:r>
            <a:br>
              <a:rPr lang="en-US" sz="1200" b="0" i="0" kern="1200" dirty="0">
                <a:solidFill>
                  <a:schemeClr val="tx1"/>
                </a:solidFill>
                <a:effectLst/>
                <a:latin typeface="+mn-lt"/>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5</a:t>
            </a:fld>
            <a:endParaRPr lang="en-US" dirty="0"/>
          </a:p>
        </p:txBody>
      </p:sp>
    </p:spTree>
    <p:extLst>
      <p:ext uri="{BB962C8B-B14F-4D97-AF65-F5344CB8AC3E}">
        <p14:creationId xmlns:p14="http://schemas.microsoft.com/office/powerpoint/2010/main" val="1299442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prstClr val="black"/>
                </a:solidFill>
              </a:rPr>
              <a:t>Figure 6. National Drug Overdose Deaths Involving Psychostimulants With Abuse Potential (Including Methamphetamine), by Opioid Involvement</a:t>
            </a:r>
            <a:r>
              <a:rPr lang="en-US" sz="1200" b="1" dirty="0">
                <a:solidFill>
                  <a:prstClr val="black"/>
                </a:solidFill>
                <a:latin typeface="Calibri" panose="020F0502020204030204" pitchFamily="34" charset="0"/>
              </a:rPr>
              <a:t>, </a:t>
            </a:r>
            <a:r>
              <a:rPr lang="en-US" sz="1200" b="1" dirty="0">
                <a:solidFill>
                  <a:prstClr val="black"/>
                </a:solidFill>
              </a:rPr>
              <a:t>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psychostimulants from 1999 to 2017. Drug overdose deaths rose from 547 in 1999 to 10,333 in 2017. The bars are overlaid by lines showing the number of deaths involving psychostimulants and any opioid, psychostimulants without any opioid, and psychostimulants and other synthetic narcotics. The number of deaths involving the combination of psychostimulants with any opioid has been increasing steadily since 2014 and is mainly driven by the involvement of other synthetic narcotics; however, deaths involving psychostimulants without the involvement of any opioid are also on the rise (Source: CDC WONDER). </a:t>
            </a:r>
            <a:endParaRPr lang="en-US" dirty="0"/>
          </a:p>
          <a:p>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6</a:t>
            </a:fld>
            <a:endParaRPr lang="en-US" dirty="0"/>
          </a:p>
        </p:txBody>
      </p:sp>
    </p:spTree>
    <p:extLst>
      <p:ext uri="{BB962C8B-B14F-4D97-AF65-F5344CB8AC3E}">
        <p14:creationId xmlns:p14="http://schemas.microsoft.com/office/powerpoint/2010/main" val="209611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prstClr val="black"/>
                </a:solidFill>
              </a:rPr>
              <a:t>Figure 7. National Drug Overdose Deaths Involving Cocaine, by Opioid Involvement</a:t>
            </a:r>
            <a:r>
              <a:rPr lang="en-US" sz="1200" b="1" dirty="0">
                <a:solidFill>
                  <a:prstClr val="black"/>
                </a:solidFill>
                <a:latin typeface="Calibri" panose="020F0502020204030204" pitchFamily="34" charset="0"/>
              </a:rPr>
              <a:t>–</a:t>
            </a:r>
            <a:r>
              <a:rPr lang="en-US" sz="1200" b="1" dirty="0">
                <a:solidFill>
                  <a:prstClr val="black"/>
                </a:solidFill>
              </a:rPr>
              <a:t>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cocaine from 1999 to 2017. Drug overdose deaths involving cocaine rose from 3,822 in 1999 to 13,942 in 2017. The bars are overlaid by lines showing the number of deaths involving cocaine and any opioid, cocaine without any opioid, and cocaine and other synthetic narcotics. The number of deaths in combination with any opioid has been increasing steadily since 2014 and is mainly driven by deaths involving cocaine in combination with other synthetic narcotics (Source: CDC WONDER). </a:t>
            </a:r>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7</a:t>
            </a:fld>
            <a:endParaRPr lang="en-US" dirty="0"/>
          </a:p>
        </p:txBody>
      </p:sp>
    </p:spTree>
    <p:extLst>
      <p:ext uri="{BB962C8B-B14F-4D97-AF65-F5344CB8AC3E}">
        <p14:creationId xmlns:p14="http://schemas.microsoft.com/office/powerpoint/2010/main" val="202710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prstClr val="black"/>
                </a:solidFill>
              </a:rPr>
              <a:t>Figure 8. National Drug Overdose Deaths Involving Benzodiazepines, by Opioid Involvement</a:t>
            </a:r>
            <a:r>
              <a:rPr lang="en-US" sz="1200" b="1" dirty="0">
                <a:solidFill>
                  <a:prstClr val="black"/>
                </a:solidFill>
                <a:latin typeface="Calibri" panose="020F0502020204030204" pitchFamily="34" charset="0"/>
              </a:rPr>
              <a:t>–</a:t>
            </a:r>
            <a:r>
              <a:rPr lang="en-US" sz="1200" b="1" dirty="0">
                <a:solidFill>
                  <a:prstClr val="black"/>
                </a:solidFill>
              </a:rPr>
              <a:t>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benzodiazepines from 1999 to 2017. Drug overdose deaths involving benzodiazepines rose from 1,135 in 1999 to 11,537 in 2017. The bars are overlaid by lines showing the number of deaths involving benzodiazepines and any opioid, benzodiazepines without any opioid, and benzodiazepines and other synthetic narcotics. The number of deaths involving benzodiazepines in combination with other synthetic narcotics has been increasing steadily since 2014 while deaths involving benzodiazepines without any opioids has remained steady (Source: CDC WONDER). </a:t>
            </a:r>
            <a:endParaRPr lang="en-US" dirty="0"/>
          </a:p>
          <a:p>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8</a:t>
            </a:fld>
            <a:endParaRPr lang="en-US" dirty="0"/>
          </a:p>
        </p:txBody>
      </p:sp>
    </p:spTree>
    <p:extLst>
      <p:ext uri="{BB962C8B-B14F-4D97-AF65-F5344CB8AC3E}">
        <p14:creationId xmlns:p14="http://schemas.microsoft.com/office/powerpoint/2010/main" val="2664908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prstClr val="black"/>
                </a:solidFill>
              </a:rPr>
              <a:t>Figure 9. National Drug Overdose Deaths Involving Antidepressants, by Opioid Involvement</a:t>
            </a:r>
            <a:r>
              <a:rPr lang="en-US" sz="1200" b="1" dirty="0">
                <a:solidFill>
                  <a:prstClr val="black"/>
                </a:solidFill>
                <a:latin typeface="Calibri" panose="020F0502020204030204" pitchFamily="34" charset="0"/>
              </a:rPr>
              <a:t>–</a:t>
            </a:r>
            <a:r>
              <a:rPr lang="en-US" sz="1200" b="1" dirty="0">
                <a:solidFill>
                  <a:prstClr val="black"/>
                </a:solidFill>
              </a:rPr>
              <a:t>Number Among All Ages, 1999-2017</a:t>
            </a:r>
            <a:r>
              <a:rPr lang="en-US" sz="1200" b="0" i="0" kern="1200" dirty="0">
                <a:solidFill>
                  <a:schemeClr val="tx1"/>
                </a:solidFill>
                <a:effectLst/>
                <a:latin typeface="+mn-lt"/>
                <a:ea typeface="+mn-ea"/>
                <a:cs typeface="+mn-cs"/>
              </a:rPr>
              <a:t>. The figure above is a bar and line graph showing the total number of U.S. overdose deaths involving antidepressants from 1999 to 2017. Drug overdose deaths involving antidepressants rose from 1,749 in 1999 to 5,269</a:t>
            </a:r>
            <a:r>
              <a:rPr lang="en-US" sz="1200" b="0" i="0" kern="1200" dirty="0">
                <a:solidFill>
                  <a:schemeClr val="tx1"/>
                </a:solidFill>
                <a:effectLst/>
                <a:highlight>
                  <a:srgbClr val="00FF00"/>
                </a:highlight>
                <a:latin typeface="+mn-lt"/>
                <a:ea typeface="+mn-ea"/>
                <a:cs typeface="+mn-cs"/>
              </a:rPr>
              <a:t> </a:t>
            </a:r>
            <a:r>
              <a:rPr lang="en-US" sz="1200" b="0" i="0" kern="1200" dirty="0">
                <a:solidFill>
                  <a:schemeClr val="tx1"/>
                </a:solidFill>
                <a:effectLst/>
                <a:latin typeface="+mn-lt"/>
                <a:ea typeface="+mn-ea"/>
                <a:cs typeface="+mn-cs"/>
              </a:rPr>
              <a:t>in 2017. The bars are overlaid by lines showing the number of deaths involving antidepressants and any opioid, antidepressants without any opioid, and antidepressants and other synthetic narcotics. The number of deaths involving antidepressants in combination with other synthetic narcotics has been increasing steadily since 2014 while deaths involving antidepressants without any opioids has remained steady (Source: CDC WONDER). </a:t>
            </a:r>
            <a:endParaRPr lang="en-US" dirty="0"/>
          </a:p>
          <a:p>
            <a:endParaRPr lang="en-US" dirty="0"/>
          </a:p>
        </p:txBody>
      </p:sp>
      <p:sp>
        <p:nvSpPr>
          <p:cNvPr id="4" name="Slide Number Placeholder 3"/>
          <p:cNvSpPr>
            <a:spLocks noGrp="1"/>
          </p:cNvSpPr>
          <p:nvPr>
            <p:ph type="sldNum" sz="quarter" idx="10"/>
          </p:nvPr>
        </p:nvSpPr>
        <p:spPr/>
        <p:txBody>
          <a:bodyPr/>
          <a:lstStyle/>
          <a:p>
            <a:fld id="{750D1A06-C8E5-4ABA-B9A4-A074DAD7D2DE}" type="slidenum">
              <a:rPr lang="en-US" smtClean="0"/>
              <a:t>9</a:t>
            </a:fld>
            <a:endParaRPr lang="en-US" dirty="0"/>
          </a:p>
        </p:txBody>
      </p:sp>
    </p:spTree>
    <p:extLst>
      <p:ext uri="{BB962C8B-B14F-4D97-AF65-F5344CB8AC3E}">
        <p14:creationId xmlns:p14="http://schemas.microsoft.com/office/powerpoint/2010/main" val="3714101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353935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235426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426255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97688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402359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344944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153839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354956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3081898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1962344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D93702-90A2-4452-9028-2D57F5392383}" type="datetimeFigureOut">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53FFB2-96F4-40BC-B96D-8279330AA32E}" type="slidenum">
              <a:rPr lang="en-US" smtClean="0"/>
              <a:t>‹#›</a:t>
            </a:fld>
            <a:endParaRPr lang="en-US" dirty="0"/>
          </a:p>
        </p:txBody>
      </p:sp>
    </p:spTree>
    <p:extLst>
      <p:ext uri="{BB962C8B-B14F-4D97-AF65-F5344CB8AC3E}">
        <p14:creationId xmlns:p14="http://schemas.microsoft.com/office/powerpoint/2010/main" val="1343029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93702-90A2-4452-9028-2D57F5392383}" type="datetimeFigureOut">
              <a:rPr lang="en-US" smtClean="0"/>
              <a:t>8/12/2019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3FFB2-96F4-40BC-B96D-8279330AA32E}" type="slidenum">
              <a:rPr lang="en-US" smtClean="0"/>
              <a:t>‹#›</a:t>
            </a:fld>
            <a:endParaRPr lang="en-US" dirty="0"/>
          </a:p>
        </p:txBody>
      </p:sp>
    </p:spTree>
    <p:extLst>
      <p:ext uri="{BB962C8B-B14F-4D97-AF65-F5344CB8AC3E}">
        <p14:creationId xmlns:p14="http://schemas.microsoft.com/office/powerpoint/2010/main" val="30242045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6ED63-1FA6-4B73-8D30-1E439C0BBCA6}"/>
              </a:ext>
            </a:extLst>
          </p:cNvPr>
          <p:cNvSpPr>
            <a:spLocks noGrp="1"/>
          </p:cNvSpPr>
          <p:nvPr>
            <p:ph type="title"/>
          </p:nvPr>
        </p:nvSpPr>
        <p:spPr>
          <a:xfrm>
            <a:off x="1" y="365126"/>
            <a:ext cx="9144000" cy="1325563"/>
          </a:xfrm>
        </p:spPr>
        <p:txBody>
          <a:bodyPr>
            <a:noAutofit/>
          </a:bodyPr>
          <a:lstStyle/>
          <a:p>
            <a:pPr algn="ctr"/>
            <a:r>
              <a:rPr lang="en-US" sz="3200" dirty="0"/>
              <a:t>Figure 1.</a:t>
            </a:r>
            <a:r>
              <a:rPr lang="en-US" sz="3200" b="1" dirty="0"/>
              <a:t> National Drug Overdose Deaths</a:t>
            </a:r>
            <a:br>
              <a:rPr lang="en-US" sz="3200" dirty="0"/>
            </a:br>
            <a:r>
              <a:rPr lang="en-US" sz="3200" dirty="0"/>
              <a:t>Number Among All Ages, by Gender, 1999-2017</a:t>
            </a:r>
          </a:p>
        </p:txBody>
      </p:sp>
      <p:graphicFrame>
        <p:nvGraphicFramePr>
          <p:cNvPr id="6" name="Content Placeholder 5">
            <a:extLst>
              <a:ext uri="{FF2B5EF4-FFF2-40B4-BE49-F238E27FC236}">
                <a16:creationId xmlns:a16="http://schemas.microsoft.com/office/drawing/2014/main" id="{C89EA4BF-1B40-4B63-B317-E533F5E614D9}"/>
              </a:ext>
            </a:extLst>
          </p:cNvPr>
          <p:cNvGraphicFramePr>
            <a:graphicFrameLocks noGrp="1"/>
          </p:cNvGraphicFramePr>
          <p:nvPr>
            <p:ph idx="1"/>
            <p:extLst>
              <p:ext uri="{D42A27DB-BD31-4B8C-83A1-F6EECF244321}">
                <p14:modId xmlns:p14="http://schemas.microsoft.com/office/powerpoint/2010/main" val="3439065271"/>
              </p:ext>
            </p:extLst>
          </p:nvPr>
        </p:nvGraphicFramePr>
        <p:xfrm>
          <a:off x="628650" y="1828801"/>
          <a:ext cx="7886700" cy="411915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526841E-0FA6-4CBB-A06B-90BF46D871F5}"/>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spTree>
    <p:extLst>
      <p:ext uri="{BB962C8B-B14F-4D97-AF65-F5344CB8AC3E}">
        <p14:creationId xmlns:p14="http://schemas.microsoft.com/office/powerpoint/2010/main" val="1365764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C6338D-5958-498F-86BF-048070E5B4AA}"/>
              </a:ext>
            </a:extLst>
          </p:cNvPr>
          <p:cNvSpPr>
            <a:spLocks noGrp="1"/>
          </p:cNvSpPr>
          <p:nvPr>
            <p:ph idx="1"/>
          </p:nvPr>
        </p:nvSpPr>
        <p:spPr>
          <a:xfrm>
            <a:off x="109182" y="112594"/>
            <a:ext cx="8925636" cy="6615752"/>
          </a:xfrm>
        </p:spPr>
        <p:txBody>
          <a:bodyPr>
            <a:noAutofit/>
          </a:bodyPr>
          <a:lstStyle/>
          <a:p>
            <a:pPr marL="0" indent="0" algn="ctr">
              <a:buNone/>
            </a:pPr>
            <a:r>
              <a:rPr lang="en-US" sz="3600" b="1" dirty="0"/>
              <a:t>Alternative Text</a:t>
            </a:r>
            <a:endParaRPr lang="en-US" sz="3600" dirty="0"/>
          </a:p>
          <a:p>
            <a:pPr fontAlgn="base"/>
            <a:r>
              <a:rPr lang="en-US" sz="1800" dirty="0"/>
              <a:t>The figures above are bar charts showing the number or rate of U.S. overdose deaths involving select prescription and illicit drugs from 1999 through 2017. The bars are overlaid by lines representing gender or opioid involvement. There were 70,237 drug overdose deaths that occurred in the United States in 2017 (Figure 1), with 66% of cases among males (grey line). The main driver of drug overdose deaths were opioids―mainly synthetic opioids (other than methadone), with a 12.9-fold increase from 2007 to 2017 (Figure 2).</a:t>
            </a:r>
          </a:p>
          <a:p>
            <a:pPr fontAlgn="base"/>
            <a:r>
              <a:rPr lang="en-US" sz="1800" dirty="0"/>
              <a:t>Drug overdose deaths involving any opioid―prescription opioids (including methadone), synthetic opioids, and heroin―rose from 18,515 deaths in 2007 to 47,600 deaths in 2017; 68% of deaths occurred among males (Figure 3). From 2016 to 2017, the number of deaths involving prescription opioids remained unchanged (Figure 4) with a decrease reported for deaths involving prescription opioids without synthetic opioids.</a:t>
            </a:r>
          </a:p>
          <a:p>
            <a:pPr fontAlgn="base"/>
            <a:r>
              <a:rPr lang="en-US" sz="1800" dirty="0"/>
              <a:t>Overdose deaths involving heroin (Figure 5), psychostimulants (Figure 6) or cocaine (Figure 7) also rose in 2017; however, deaths involving heroin or cocaine were driven by deaths involving the combination of these drugs with synthetic opioids. Deaths involving psychostimulants rose independently from those in combination with synthetic opioids.</a:t>
            </a:r>
          </a:p>
          <a:p>
            <a:pPr fontAlgn="base"/>
            <a:r>
              <a:rPr lang="en-US" sz="1800" dirty="0"/>
              <a:t>The final two charts show the number of overdose deaths involving benzodiazepines (Figure 8) or antidepressants (Figure 9). Benzodiazepines were involved in 11,537 deaths in 2017. These were driven by the combination of these prescription drugs with any opioid. Deaths involving antidepressants are also rising, although at a much slower rate than benzodiazepines. As is the case with benzodiazepines, deaths involving antidepressants are mainly driven by those also involving synthetic opioids.</a:t>
            </a:r>
          </a:p>
        </p:txBody>
      </p:sp>
    </p:spTree>
    <p:extLst>
      <p:ext uri="{BB962C8B-B14F-4D97-AF65-F5344CB8AC3E}">
        <p14:creationId xmlns:p14="http://schemas.microsoft.com/office/powerpoint/2010/main" val="12776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7912120-98CE-4646-A879-E6E409F0FA6E}"/>
              </a:ext>
            </a:extLst>
          </p:cNvPr>
          <p:cNvSpPr>
            <a:spLocks noGrp="1"/>
          </p:cNvSpPr>
          <p:nvPr>
            <p:ph type="title"/>
          </p:nvPr>
        </p:nvSpPr>
        <p:spPr/>
        <p:txBody>
          <a:bodyPr>
            <a:noAutofit/>
          </a:bodyPr>
          <a:lstStyle/>
          <a:p>
            <a:pPr algn="ctr"/>
            <a:r>
              <a:rPr lang="en-US" sz="3200" dirty="0"/>
              <a:t>Figure 2. </a:t>
            </a:r>
            <a:r>
              <a:rPr lang="en-US" sz="3200" b="1" dirty="0"/>
              <a:t>National Drug Overdose Deaths</a:t>
            </a:r>
            <a:br>
              <a:rPr lang="en-US" sz="3200" dirty="0"/>
            </a:br>
            <a:r>
              <a:rPr lang="en-US" sz="3200" dirty="0"/>
              <a:t>Number Among All Ages, 1999-2017</a:t>
            </a:r>
          </a:p>
        </p:txBody>
      </p:sp>
      <p:graphicFrame>
        <p:nvGraphicFramePr>
          <p:cNvPr id="11" name="Content Placeholder 10">
            <a:extLst>
              <a:ext uri="{FF2B5EF4-FFF2-40B4-BE49-F238E27FC236}">
                <a16:creationId xmlns:a16="http://schemas.microsoft.com/office/drawing/2014/main" id="{F656C661-A8AD-4322-9CEB-3D87F0EAE1F6}"/>
              </a:ext>
            </a:extLst>
          </p:cNvPr>
          <p:cNvGraphicFramePr>
            <a:graphicFrameLocks noGrp="1"/>
          </p:cNvGraphicFramePr>
          <p:nvPr>
            <p:ph idx="1"/>
            <p:extLst>
              <p:ext uri="{D42A27DB-BD31-4B8C-83A1-F6EECF244321}">
                <p14:modId xmlns:p14="http://schemas.microsoft.com/office/powerpoint/2010/main" val="1774651630"/>
              </p:ext>
            </p:extLst>
          </p:nvPr>
        </p:nvGraphicFramePr>
        <p:xfrm>
          <a:off x="628649" y="1828801"/>
          <a:ext cx="8262802" cy="4119154"/>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1A818D20-BF89-46B5-9941-17B16F1F2F58}"/>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spTree>
    <p:extLst>
      <p:ext uri="{BB962C8B-B14F-4D97-AF65-F5344CB8AC3E}">
        <p14:creationId xmlns:p14="http://schemas.microsoft.com/office/powerpoint/2010/main" val="2101707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F2B6B-74D5-4277-9350-0C8B7D6B18A3}"/>
              </a:ext>
            </a:extLst>
          </p:cNvPr>
          <p:cNvSpPr>
            <a:spLocks noGrp="1"/>
          </p:cNvSpPr>
          <p:nvPr>
            <p:ph type="title"/>
          </p:nvPr>
        </p:nvSpPr>
        <p:spPr>
          <a:xfrm>
            <a:off x="0" y="365126"/>
            <a:ext cx="9144000" cy="1325563"/>
          </a:xfrm>
        </p:spPr>
        <p:txBody>
          <a:bodyPr>
            <a:noAutofit/>
          </a:bodyPr>
          <a:lstStyle/>
          <a:p>
            <a:pPr algn="ctr"/>
            <a:r>
              <a:rPr lang="en-US" sz="2800" dirty="0"/>
              <a:t>Figure 3. </a:t>
            </a:r>
            <a:r>
              <a:rPr lang="en-US" sz="2800" b="1" dirty="0"/>
              <a:t>National Drug Overdose Deaths Involving Any Opioid,</a:t>
            </a:r>
            <a:br>
              <a:rPr lang="en-US" sz="2800" b="1" dirty="0"/>
            </a:br>
            <a:r>
              <a:rPr lang="en-US" sz="2800" b="1" dirty="0"/>
              <a:t> </a:t>
            </a:r>
            <a:r>
              <a:rPr lang="en-US" sz="2800" dirty="0"/>
              <a:t>Number Among All Ages, by Gender, 1999-2017</a:t>
            </a:r>
          </a:p>
        </p:txBody>
      </p:sp>
      <p:sp>
        <p:nvSpPr>
          <p:cNvPr id="5" name="TextBox 4">
            <a:extLst>
              <a:ext uri="{FF2B5EF4-FFF2-40B4-BE49-F238E27FC236}">
                <a16:creationId xmlns:a16="http://schemas.microsoft.com/office/drawing/2014/main" id="{462081FD-1DF2-498E-B63F-649D6F0E14AC}"/>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graphicFrame>
        <p:nvGraphicFramePr>
          <p:cNvPr id="7" name="Content Placeholder 6">
            <a:extLst>
              <a:ext uri="{FF2B5EF4-FFF2-40B4-BE49-F238E27FC236}">
                <a16:creationId xmlns:a16="http://schemas.microsoft.com/office/drawing/2014/main" id="{27771B54-7F25-4745-9D78-236D6E880042}"/>
              </a:ext>
            </a:extLst>
          </p:cNvPr>
          <p:cNvGraphicFramePr>
            <a:graphicFrameLocks noGrp="1"/>
          </p:cNvGraphicFramePr>
          <p:nvPr>
            <p:ph idx="1"/>
            <p:extLst>
              <p:ext uri="{D42A27DB-BD31-4B8C-83A1-F6EECF244321}">
                <p14:modId xmlns:p14="http://schemas.microsoft.com/office/powerpoint/2010/main" val="3791270128"/>
              </p:ext>
            </p:extLst>
          </p:nvPr>
        </p:nvGraphicFramePr>
        <p:xfrm>
          <a:off x="628650" y="1828799"/>
          <a:ext cx="7886700" cy="41249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666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6AB1A-C06E-4636-BBF2-7D1D82805239}"/>
              </a:ext>
            </a:extLst>
          </p:cNvPr>
          <p:cNvSpPr>
            <a:spLocks noGrp="1"/>
          </p:cNvSpPr>
          <p:nvPr>
            <p:ph type="title"/>
          </p:nvPr>
        </p:nvSpPr>
        <p:spPr>
          <a:xfrm>
            <a:off x="0" y="134294"/>
            <a:ext cx="9144000" cy="1325563"/>
          </a:xfrm>
        </p:spPr>
        <p:txBody>
          <a:bodyPr>
            <a:noAutofit/>
          </a:bodyPr>
          <a:lstStyle/>
          <a:p>
            <a:pPr algn="ctr"/>
            <a:r>
              <a:rPr lang="en-US" sz="2800" dirty="0"/>
              <a:t>Figure 4. </a:t>
            </a:r>
            <a:r>
              <a:rPr lang="en-US" sz="2800" b="1" dirty="0"/>
              <a:t>National Drug Overdose Deaths Involving Prescription Opioids, </a:t>
            </a:r>
            <a:r>
              <a:rPr lang="en-US" sz="2800" dirty="0"/>
              <a:t>Number Among All Ages, 1999-2017</a:t>
            </a:r>
          </a:p>
        </p:txBody>
      </p:sp>
      <p:graphicFrame>
        <p:nvGraphicFramePr>
          <p:cNvPr id="4" name="Content Placeholder 3">
            <a:extLst>
              <a:ext uri="{FF2B5EF4-FFF2-40B4-BE49-F238E27FC236}">
                <a16:creationId xmlns:a16="http://schemas.microsoft.com/office/drawing/2014/main" id="{537F281A-9F01-4C2F-930D-1C739F043254}"/>
              </a:ext>
            </a:extLst>
          </p:cNvPr>
          <p:cNvGraphicFramePr>
            <a:graphicFrameLocks noGrp="1"/>
          </p:cNvGraphicFramePr>
          <p:nvPr>
            <p:ph idx="1"/>
            <p:extLst>
              <p:ext uri="{D42A27DB-BD31-4B8C-83A1-F6EECF244321}">
                <p14:modId xmlns:p14="http://schemas.microsoft.com/office/powerpoint/2010/main" val="4048156622"/>
              </p:ext>
            </p:extLst>
          </p:nvPr>
        </p:nvGraphicFramePr>
        <p:xfrm>
          <a:off x="628650" y="1825625"/>
          <a:ext cx="7886700" cy="433133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14BBFCAC-6A95-49F5-8320-BDA3C307C0D3}"/>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spTree>
    <p:extLst>
      <p:ext uri="{BB962C8B-B14F-4D97-AF65-F5344CB8AC3E}">
        <p14:creationId xmlns:p14="http://schemas.microsoft.com/office/powerpoint/2010/main" val="3314933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6AB1A-C06E-4636-BBF2-7D1D82805239}"/>
              </a:ext>
            </a:extLst>
          </p:cNvPr>
          <p:cNvSpPr>
            <a:spLocks noGrp="1"/>
          </p:cNvSpPr>
          <p:nvPr>
            <p:ph type="title"/>
          </p:nvPr>
        </p:nvSpPr>
        <p:spPr>
          <a:xfrm>
            <a:off x="0" y="134294"/>
            <a:ext cx="9144000" cy="1325563"/>
          </a:xfrm>
        </p:spPr>
        <p:txBody>
          <a:bodyPr>
            <a:noAutofit/>
          </a:bodyPr>
          <a:lstStyle/>
          <a:p>
            <a:pPr algn="ctr"/>
            <a:r>
              <a:rPr lang="en-US" sz="2800" dirty="0"/>
              <a:t>Figure 5. </a:t>
            </a:r>
            <a:r>
              <a:rPr lang="en-US" sz="2800" b="1" dirty="0"/>
              <a:t>National Drug Overdose Deaths Involving Heroin</a:t>
            </a:r>
            <a:br>
              <a:rPr lang="en-US" sz="2800" b="1" dirty="0"/>
            </a:br>
            <a:r>
              <a:rPr lang="en-US" sz="2800" dirty="0"/>
              <a:t>Number Among All Ages, 1999-2017</a:t>
            </a:r>
          </a:p>
        </p:txBody>
      </p:sp>
      <p:sp>
        <p:nvSpPr>
          <p:cNvPr id="5" name="TextBox 4">
            <a:extLst>
              <a:ext uri="{FF2B5EF4-FFF2-40B4-BE49-F238E27FC236}">
                <a16:creationId xmlns:a16="http://schemas.microsoft.com/office/drawing/2014/main" id="{14BBFCAC-6A95-49F5-8320-BDA3C307C0D3}"/>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graphicFrame>
        <p:nvGraphicFramePr>
          <p:cNvPr id="6" name="Content Placeholder 5">
            <a:extLst>
              <a:ext uri="{FF2B5EF4-FFF2-40B4-BE49-F238E27FC236}">
                <a16:creationId xmlns:a16="http://schemas.microsoft.com/office/drawing/2014/main" id="{7AF2462A-87B1-4E0D-BB48-88E9B52D6D95}"/>
              </a:ext>
            </a:extLst>
          </p:cNvPr>
          <p:cNvGraphicFramePr>
            <a:graphicFrameLocks noGrp="1"/>
          </p:cNvGraphicFramePr>
          <p:nvPr>
            <p:ph idx="1"/>
            <p:extLst>
              <p:ext uri="{D42A27DB-BD31-4B8C-83A1-F6EECF244321}">
                <p14:modId xmlns:p14="http://schemas.microsoft.com/office/powerpoint/2010/main" val="712348297"/>
              </p:ext>
            </p:extLst>
          </p:nvPr>
        </p:nvGraphicFramePr>
        <p:xfrm>
          <a:off x="628650" y="1828799"/>
          <a:ext cx="7886700" cy="4348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222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A3CC-53EA-4531-B8D3-C0F940F03CCA}"/>
              </a:ext>
            </a:extLst>
          </p:cNvPr>
          <p:cNvSpPr>
            <a:spLocks noGrp="1"/>
          </p:cNvSpPr>
          <p:nvPr>
            <p:ph type="title"/>
          </p:nvPr>
        </p:nvSpPr>
        <p:spPr>
          <a:xfrm>
            <a:off x="0" y="278748"/>
            <a:ext cx="9144000" cy="1325563"/>
          </a:xfrm>
        </p:spPr>
        <p:txBody>
          <a:bodyPr>
            <a:noAutofit/>
          </a:bodyPr>
          <a:lstStyle/>
          <a:p>
            <a:pPr algn="ctr"/>
            <a:r>
              <a:rPr lang="en-US" sz="2800" dirty="0">
                <a:solidFill>
                  <a:prstClr val="black"/>
                </a:solidFill>
              </a:rPr>
              <a:t>Figure 6. </a:t>
            </a:r>
            <a:r>
              <a:rPr lang="en-US" sz="2800" b="1" dirty="0">
                <a:solidFill>
                  <a:prstClr val="black"/>
                </a:solidFill>
              </a:rPr>
              <a:t>National Drug Overdose Deaths Involving Psychostimulants With Abuse Potential (Including Methamphetamine), by Opioid Involvement </a:t>
            </a:r>
            <a:br>
              <a:rPr lang="en-US" sz="2800" b="1" dirty="0">
                <a:solidFill>
                  <a:prstClr val="black"/>
                </a:solidFill>
              </a:rPr>
            </a:br>
            <a:r>
              <a:rPr lang="en-US" sz="2800" dirty="0">
                <a:solidFill>
                  <a:prstClr val="black"/>
                </a:solidFill>
              </a:rPr>
              <a:t>Number Among All Ages, 1999-2017</a:t>
            </a:r>
            <a:endParaRPr lang="en-US" sz="2800" dirty="0"/>
          </a:p>
        </p:txBody>
      </p:sp>
      <p:graphicFrame>
        <p:nvGraphicFramePr>
          <p:cNvPr id="4" name="Content Placeholder 3">
            <a:extLst>
              <a:ext uri="{FF2B5EF4-FFF2-40B4-BE49-F238E27FC236}">
                <a16:creationId xmlns:a16="http://schemas.microsoft.com/office/drawing/2014/main" id="{637532A2-0BC2-4DB1-A2BC-8D5D99584B74}"/>
              </a:ext>
            </a:extLst>
          </p:cNvPr>
          <p:cNvGraphicFramePr>
            <a:graphicFrameLocks noGrp="1"/>
          </p:cNvGraphicFramePr>
          <p:nvPr>
            <p:ph idx="1"/>
            <p:extLst>
              <p:ext uri="{D42A27DB-BD31-4B8C-83A1-F6EECF244321}">
                <p14:modId xmlns:p14="http://schemas.microsoft.com/office/powerpoint/2010/main" val="1887591624"/>
              </p:ext>
            </p:extLst>
          </p:nvPr>
        </p:nvGraphicFramePr>
        <p:xfrm>
          <a:off x="628650" y="1818641"/>
          <a:ext cx="7886700" cy="43383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F7106BFC-8B0B-4039-8B6D-9D26AF65F82E}"/>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spTree>
    <p:extLst>
      <p:ext uri="{BB962C8B-B14F-4D97-AF65-F5344CB8AC3E}">
        <p14:creationId xmlns:p14="http://schemas.microsoft.com/office/powerpoint/2010/main" val="384530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A3CC-53EA-4531-B8D3-C0F940F03CCA}"/>
              </a:ext>
            </a:extLst>
          </p:cNvPr>
          <p:cNvSpPr>
            <a:spLocks noGrp="1"/>
          </p:cNvSpPr>
          <p:nvPr>
            <p:ph type="title"/>
          </p:nvPr>
        </p:nvSpPr>
        <p:spPr>
          <a:xfrm>
            <a:off x="0" y="134294"/>
            <a:ext cx="9144000" cy="1325563"/>
          </a:xfrm>
        </p:spPr>
        <p:txBody>
          <a:bodyPr>
            <a:noAutofit/>
          </a:bodyPr>
          <a:lstStyle/>
          <a:p>
            <a:pPr algn="ctr"/>
            <a:r>
              <a:rPr lang="en-US" sz="2800" dirty="0">
                <a:solidFill>
                  <a:prstClr val="black"/>
                </a:solidFill>
              </a:rPr>
              <a:t>Figure 7. </a:t>
            </a:r>
            <a:r>
              <a:rPr lang="en-US" sz="2800" b="1" dirty="0">
                <a:solidFill>
                  <a:prstClr val="black"/>
                </a:solidFill>
              </a:rPr>
              <a:t>National Drug Overdose Deaths Involving Cocaine, </a:t>
            </a:r>
            <a:br>
              <a:rPr lang="en-US" sz="2800" b="1" dirty="0">
                <a:solidFill>
                  <a:prstClr val="black"/>
                </a:solidFill>
              </a:rPr>
            </a:br>
            <a:r>
              <a:rPr lang="en-US" sz="2800" b="1" dirty="0">
                <a:solidFill>
                  <a:prstClr val="black"/>
                </a:solidFill>
              </a:rPr>
              <a:t>by Opioid Involvement</a:t>
            </a:r>
            <a:br>
              <a:rPr lang="en-US" sz="2800" b="1" dirty="0">
                <a:solidFill>
                  <a:prstClr val="black"/>
                </a:solidFill>
              </a:rPr>
            </a:br>
            <a:r>
              <a:rPr lang="en-US" sz="2800" dirty="0">
                <a:solidFill>
                  <a:prstClr val="black"/>
                </a:solidFill>
              </a:rPr>
              <a:t>Number Among All Ages, 1999-2017</a:t>
            </a:r>
            <a:endParaRPr lang="en-US" sz="2800" dirty="0"/>
          </a:p>
        </p:txBody>
      </p:sp>
      <p:sp>
        <p:nvSpPr>
          <p:cNvPr id="5" name="TextBox 4">
            <a:extLst>
              <a:ext uri="{FF2B5EF4-FFF2-40B4-BE49-F238E27FC236}">
                <a16:creationId xmlns:a16="http://schemas.microsoft.com/office/drawing/2014/main" id="{F7106BFC-8B0B-4039-8B6D-9D26AF65F82E}"/>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graphicFrame>
        <p:nvGraphicFramePr>
          <p:cNvPr id="9" name="Content Placeholder 8">
            <a:extLst>
              <a:ext uri="{FF2B5EF4-FFF2-40B4-BE49-F238E27FC236}">
                <a16:creationId xmlns:a16="http://schemas.microsoft.com/office/drawing/2014/main" id="{17990B77-5B02-43DB-BE1B-2ADDF9698377}"/>
              </a:ext>
            </a:extLst>
          </p:cNvPr>
          <p:cNvGraphicFramePr>
            <a:graphicFrameLocks noGrp="1"/>
          </p:cNvGraphicFramePr>
          <p:nvPr>
            <p:ph idx="1"/>
            <p:extLst>
              <p:ext uri="{D42A27DB-BD31-4B8C-83A1-F6EECF244321}">
                <p14:modId xmlns:p14="http://schemas.microsoft.com/office/powerpoint/2010/main" val="1251123998"/>
              </p:ext>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4652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A3CC-53EA-4531-B8D3-C0F940F03CCA}"/>
              </a:ext>
            </a:extLst>
          </p:cNvPr>
          <p:cNvSpPr>
            <a:spLocks noGrp="1"/>
          </p:cNvSpPr>
          <p:nvPr>
            <p:ph type="title"/>
          </p:nvPr>
        </p:nvSpPr>
        <p:spPr>
          <a:xfrm>
            <a:off x="129091" y="134294"/>
            <a:ext cx="8853544" cy="1325563"/>
          </a:xfrm>
        </p:spPr>
        <p:txBody>
          <a:bodyPr>
            <a:noAutofit/>
          </a:bodyPr>
          <a:lstStyle/>
          <a:p>
            <a:pPr algn="ctr"/>
            <a:r>
              <a:rPr lang="en-US" sz="2800" dirty="0">
                <a:solidFill>
                  <a:prstClr val="black"/>
                </a:solidFill>
              </a:rPr>
              <a:t>Figure 8. </a:t>
            </a:r>
            <a:r>
              <a:rPr lang="en-US" sz="2800" b="1" dirty="0">
                <a:solidFill>
                  <a:prstClr val="black"/>
                </a:solidFill>
              </a:rPr>
              <a:t>National Drug Overdose Deaths Involving Benzodiazepines, by Opioid Involvement, </a:t>
            </a:r>
            <a:br>
              <a:rPr lang="en-US" sz="2800" b="1" dirty="0">
                <a:solidFill>
                  <a:prstClr val="black"/>
                </a:solidFill>
              </a:rPr>
            </a:br>
            <a:r>
              <a:rPr lang="en-US" sz="2800" dirty="0">
                <a:solidFill>
                  <a:prstClr val="black"/>
                </a:solidFill>
              </a:rPr>
              <a:t>Number Among All Ages, 1999-2017</a:t>
            </a:r>
            <a:endParaRPr lang="en-US" sz="2800" dirty="0"/>
          </a:p>
        </p:txBody>
      </p:sp>
      <p:sp>
        <p:nvSpPr>
          <p:cNvPr id="5" name="TextBox 4">
            <a:extLst>
              <a:ext uri="{FF2B5EF4-FFF2-40B4-BE49-F238E27FC236}">
                <a16:creationId xmlns:a16="http://schemas.microsoft.com/office/drawing/2014/main" id="{F7106BFC-8B0B-4039-8B6D-9D26AF65F82E}"/>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graphicFrame>
        <p:nvGraphicFramePr>
          <p:cNvPr id="7" name="Content Placeholder 6">
            <a:extLst>
              <a:ext uri="{FF2B5EF4-FFF2-40B4-BE49-F238E27FC236}">
                <a16:creationId xmlns:a16="http://schemas.microsoft.com/office/drawing/2014/main" id="{D7338E42-7975-4102-B079-CDAF1BF5D2FA}"/>
              </a:ext>
            </a:extLst>
          </p:cNvPr>
          <p:cNvGraphicFramePr>
            <a:graphicFrameLocks noGrp="1"/>
          </p:cNvGraphicFramePr>
          <p:nvPr>
            <p:ph idx="1"/>
            <p:extLst>
              <p:ext uri="{D42A27DB-BD31-4B8C-83A1-F6EECF244321}">
                <p14:modId xmlns:p14="http://schemas.microsoft.com/office/powerpoint/2010/main" val="424178828"/>
              </p:ext>
            </p:extLst>
          </p:nvPr>
        </p:nvGraphicFramePr>
        <p:xfrm>
          <a:off x="628650" y="1818641"/>
          <a:ext cx="7886700" cy="43281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3480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A3CC-53EA-4531-B8D3-C0F940F03CCA}"/>
              </a:ext>
            </a:extLst>
          </p:cNvPr>
          <p:cNvSpPr>
            <a:spLocks noGrp="1"/>
          </p:cNvSpPr>
          <p:nvPr>
            <p:ph type="title"/>
          </p:nvPr>
        </p:nvSpPr>
        <p:spPr>
          <a:xfrm>
            <a:off x="139849" y="134294"/>
            <a:ext cx="8896575" cy="1325563"/>
          </a:xfrm>
        </p:spPr>
        <p:txBody>
          <a:bodyPr>
            <a:noAutofit/>
          </a:bodyPr>
          <a:lstStyle/>
          <a:p>
            <a:pPr algn="ctr"/>
            <a:r>
              <a:rPr lang="en-US" sz="2800" dirty="0">
                <a:solidFill>
                  <a:prstClr val="black"/>
                </a:solidFill>
              </a:rPr>
              <a:t>Figure 9. </a:t>
            </a:r>
            <a:r>
              <a:rPr lang="en-US" sz="2800" b="1" dirty="0">
                <a:solidFill>
                  <a:prstClr val="black"/>
                </a:solidFill>
              </a:rPr>
              <a:t>National Drug Overdose Deaths Involving Antidepressants, by Opioid Involvement, </a:t>
            </a:r>
            <a:br>
              <a:rPr lang="en-US" sz="2800" b="1" dirty="0">
                <a:solidFill>
                  <a:prstClr val="black"/>
                </a:solidFill>
              </a:rPr>
            </a:br>
            <a:r>
              <a:rPr lang="en-US" sz="2800" dirty="0">
                <a:solidFill>
                  <a:prstClr val="black"/>
                </a:solidFill>
              </a:rPr>
              <a:t>Number Among All Ages, 1999-2017</a:t>
            </a:r>
            <a:endParaRPr lang="en-US" sz="2800" dirty="0"/>
          </a:p>
        </p:txBody>
      </p:sp>
      <p:sp>
        <p:nvSpPr>
          <p:cNvPr id="5" name="TextBox 4">
            <a:extLst>
              <a:ext uri="{FF2B5EF4-FFF2-40B4-BE49-F238E27FC236}">
                <a16:creationId xmlns:a16="http://schemas.microsoft.com/office/drawing/2014/main" id="{F7106BFC-8B0B-4039-8B6D-9D26AF65F82E}"/>
              </a:ext>
            </a:extLst>
          </p:cNvPr>
          <p:cNvSpPr txBox="1"/>
          <p:nvPr/>
        </p:nvSpPr>
        <p:spPr>
          <a:xfrm>
            <a:off x="934432" y="6262041"/>
            <a:ext cx="7275136" cy="461665"/>
          </a:xfrm>
          <a:prstGeom prst="rect">
            <a:avLst/>
          </a:prstGeom>
          <a:noFill/>
        </p:spPr>
        <p:txBody>
          <a:bodyPr wrap="square" rtlCol="0">
            <a:spAutoFit/>
          </a:bodyPr>
          <a:lstStyle/>
          <a:p>
            <a:pPr algn="ctr"/>
            <a:r>
              <a:rPr lang="en-US" sz="1200" dirty="0">
                <a:solidFill>
                  <a:schemeClr val="tx1">
                    <a:lumMod val="50000"/>
                    <a:lumOff val="50000"/>
                  </a:schemeClr>
                </a:solidFill>
              </a:rPr>
              <a:t>Source: : Centers for Disease Control and Prevention, National Center for Health Statistics. Multiple Cause of Death 1999-2017 on CDC WONDER Online Database, released December, 2018</a:t>
            </a:r>
          </a:p>
        </p:txBody>
      </p:sp>
      <p:graphicFrame>
        <p:nvGraphicFramePr>
          <p:cNvPr id="10" name="Content Placeholder 9">
            <a:extLst>
              <a:ext uri="{FF2B5EF4-FFF2-40B4-BE49-F238E27FC236}">
                <a16:creationId xmlns:a16="http://schemas.microsoft.com/office/drawing/2014/main" id="{FA0ACB61-7547-4A8D-9069-F4DAA4A97EE7}"/>
              </a:ext>
            </a:extLst>
          </p:cNvPr>
          <p:cNvGraphicFramePr>
            <a:graphicFrameLocks noGrp="1"/>
          </p:cNvGraphicFramePr>
          <p:nvPr>
            <p:ph idx="1"/>
            <p:extLst>
              <p:ext uri="{D42A27DB-BD31-4B8C-83A1-F6EECF244321}">
                <p14:modId xmlns:p14="http://schemas.microsoft.com/office/powerpoint/2010/main" val="1217644267"/>
              </p:ext>
            </p:extLst>
          </p:nvPr>
        </p:nvGraphicFramePr>
        <p:xfrm>
          <a:off x="628650" y="1818640"/>
          <a:ext cx="7886700" cy="43583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71984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932</TotalTime>
  <Words>1713</Words>
  <Application>Microsoft Office PowerPoint</Application>
  <PresentationFormat>On-screen Show (4:3)</PresentationFormat>
  <Paragraphs>72</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Figure 1. National Drug Overdose Deaths Number Among All Ages, by Gender, 1999-2017</vt:lpstr>
      <vt:lpstr>Figure 2. National Drug Overdose Deaths Number Among All Ages, 1999-2017</vt:lpstr>
      <vt:lpstr>Figure 3. National Drug Overdose Deaths Involving Any Opioid,  Number Among All Ages, by Gender, 1999-2017</vt:lpstr>
      <vt:lpstr>Figure 4. National Drug Overdose Deaths Involving Prescription Opioids, Number Among All Ages, 1999-2017</vt:lpstr>
      <vt:lpstr>Figure 5. National Drug Overdose Deaths Involving Heroin Number Among All Ages, 1999-2017</vt:lpstr>
      <vt:lpstr>Figure 6. National Drug Overdose Deaths Involving Psychostimulants With Abuse Potential (Including Methamphetamine), by Opioid Involvement  Number Among All Ages, 1999-2017</vt:lpstr>
      <vt:lpstr>Figure 7. National Drug Overdose Deaths Involving Cocaine,  by Opioid Involvement Number Among All Ages, 1999-2017</vt:lpstr>
      <vt:lpstr>Figure 8. National Drug Overdose Deaths Involving Benzodiazepines, by Opioid Involvement,  Number Among All Ages, 1999-2017</vt:lpstr>
      <vt:lpstr>Figure 9. National Drug Overdose Deaths Involving Antidepressants, by Opioid Involvement,  Number Among All Ages, 1999-2017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Drug Overdose Deaths Involving Any Drug Number Among All Ages, by Gender, 1999-2017</dc:title>
  <dc:creator>Cotto, Jessica (NIH/NIDA) [E]</dc:creator>
  <cp:lastModifiedBy>Stephanie Asteriadis Pyle</cp:lastModifiedBy>
  <cp:revision>57</cp:revision>
  <dcterms:created xsi:type="dcterms:W3CDTF">2019-01-17T19:39:27Z</dcterms:created>
  <dcterms:modified xsi:type="dcterms:W3CDTF">2019-08-12T16:47:55Z</dcterms:modified>
</cp:coreProperties>
</file>