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 id="2147483664" r:id="rId4"/>
  </p:sldMasterIdLst>
  <p:notesMasterIdLst>
    <p:notesMasterId r:id="rId16"/>
  </p:notesMasterIdLst>
  <p:sldIdLst>
    <p:sldId id="270" r:id="rId5"/>
    <p:sldId id="266" r:id="rId6"/>
    <p:sldId id="262" r:id="rId7"/>
    <p:sldId id="257" r:id="rId8"/>
    <p:sldId id="258" r:id="rId9"/>
    <p:sldId id="259" r:id="rId10"/>
    <p:sldId id="264" r:id="rId11"/>
    <p:sldId id="265" r:id="rId12"/>
    <p:sldId id="269" r:id="rId13"/>
    <p:sldId id="268" r:id="rId14"/>
    <p:sldId id="25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0E0E"/>
    <a:srgbClr val="181818"/>
    <a:srgbClr val="F26200"/>
    <a:srgbClr val="00153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707" autoAdjust="0"/>
  </p:normalViewPr>
  <p:slideViewPr>
    <p:cSldViewPr snapToGrid="0">
      <p:cViewPr varScale="1">
        <p:scale>
          <a:sx n="81" d="100"/>
          <a:sy n="81" d="100"/>
        </p:scale>
        <p:origin x="120" y="636"/>
      </p:cViewPr>
      <p:guideLst/>
    </p:cSldViewPr>
  </p:slideViewPr>
  <p:notesTextViewPr>
    <p:cViewPr>
      <p:scale>
        <a:sx n="3" d="2"/>
        <a:sy n="3" d="2"/>
      </p:scale>
      <p:origin x="0" y="0"/>
    </p:cViewPr>
  </p:notesTextViewPr>
  <p:sorterViewPr>
    <p:cViewPr>
      <p:scale>
        <a:sx n="58" d="100"/>
        <a:sy n="58" d="100"/>
      </p:scale>
      <p:origin x="0" y="0"/>
    </p:cViewPr>
  </p:sorterViewPr>
  <p:notesViewPr>
    <p:cSldViewPr snapToGrid="0">
      <p:cViewPr varScale="1">
        <p:scale>
          <a:sx n="92" d="100"/>
          <a:sy n="92" d="100"/>
        </p:scale>
        <p:origin x="373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CDBB63-D7A6-480F-89CD-E9569CF163E0}" type="datetimeFigureOut">
              <a:rPr lang="en-US" smtClean="0"/>
              <a:t>3/27/2019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836AB2-5BA4-42A9-864C-CAEB99C17898}" type="slidenum">
              <a:rPr lang="en-US" smtClean="0"/>
              <a:t>‹#›</a:t>
            </a:fld>
            <a:endParaRPr lang="en-US"/>
          </a:p>
        </p:txBody>
      </p:sp>
    </p:spTree>
    <p:extLst>
      <p:ext uri="{BB962C8B-B14F-4D97-AF65-F5344CB8AC3E}">
        <p14:creationId xmlns:p14="http://schemas.microsoft.com/office/powerpoint/2010/main" val="1829394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williamwhitepapers.com/blog/2018/06/quality-of-life-in-early-recovery-and-beyond.html%201/3"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williamwhitepapers.com/blog/2018/06/quality-of-life-in-early-recovery-and-beyond.html%201/3"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williamwhitepapers.com/blog/2018/06/quality-of-life-in-early-recovery-and-beyond.html%201/3"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williamwhitepapers.com/blog/2018/06/quality-of-life-in-early-recovery-and-beyond.html%201/3"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10-slide deck provides a brief overview of the role recovery capital plays in increasing assets and identifying barriers to recovery (Hennessey, 2017). Please feel free to use this slide deck as part of a larger presentation on recovery and recovery support services, or as a stand alone presentation. The material presented is referenced, with many of the articles being available publicly.</a:t>
            </a:r>
          </a:p>
          <a:p>
            <a:endParaRPr lang="en-US" dirty="0"/>
          </a:p>
          <a:p>
            <a:r>
              <a:rPr lang="en-US" dirty="0"/>
              <a:t>This </a:t>
            </a:r>
            <a:r>
              <a:rPr lang="en-US" dirty="0" err="1"/>
              <a:t>slidedeck</a:t>
            </a:r>
            <a:r>
              <a:rPr lang="en-US" dirty="0"/>
              <a:t> was created by the Mountain Plains ATTC so please reference our regional center and SAMHSA, our funder.</a:t>
            </a:r>
          </a:p>
          <a:p>
            <a:endParaRPr lang="en-US" dirty="0"/>
          </a:p>
          <a:p>
            <a:pPr marL="228600" indent="-228600"/>
            <a:r>
              <a:rPr lang="en-US" dirty="0"/>
              <a:t>Hennessey, E. (2017). Recovery capital: a systematic review of the literature. </a:t>
            </a:r>
            <a:r>
              <a:rPr lang="en-US" i="1" dirty="0"/>
              <a:t>Addiction Research &amp; Theory, 25</a:t>
            </a:r>
            <a:r>
              <a:rPr lang="en-US" dirty="0"/>
              <a:t>(5), 349–360. https://doi.org/10.1080/16066359.2017.1297990</a:t>
            </a:r>
          </a:p>
          <a:p>
            <a:endParaRPr lang="en-US" dirty="0"/>
          </a:p>
        </p:txBody>
      </p:sp>
      <p:sp>
        <p:nvSpPr>
          <p:cNvPr id="4" name="Slide Number Placeholder 3"/>
          <p:cNvSpPr>
            <a:spLocks noGrp="1"/>
          </p:cNvSpPr>
          <p:nvPr>
            <p:ph type="sldNum" sz="quarter" idx="10"/>
          </p:nvPr>
        </p:nvSpPr>
        <p:spPr/>
        <p:txBody>
          <a:bodyPr/>
          <a:lstStyle/>
          <a:p>
            <a:fld id="{8F836AB2-5BA4-42A9-864C-CAEB99C17898}" type="slidenum">
              <a:rPr lang="en-US" smtClean="0"/>
              <a:t>2</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5219" y="7294652"/>
            <a:ext cx="4607562" cy="706348"/>
          </a:xfrm>
          <a:prstGeom prst="rect">
            <a:avLst/>
          </a:prstGeom>
        </p:spPr>
      </p:pic>
    </p:spTree>
    <p:extLst>
      <p:ext uri="{BB962C8B-B14F-4D97-AF65-F5344CB8AC3E}">
        <p14:creationId xmlns:p14="http://schemas.microsoft.com/office/powerpoint/2010/main" val="5387337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01805" y="4229100"/>
            <a:ext cx="6122019" cy="4456113"/>
          </a:xfrm>
        </p:spPr>
        <p:txBody>
          <a:bodyPr/>
          <a:lstStyle/>
          <a:p>
            <a:endParaRPr lang="en-US" dirty="0"/>
          </a:p>
          <a:p>
            <a:r>
              <a:rPr lang="en-US" dirty="0"/>
              <a:t>Use this slide to make the following points:</a:t>
            </a:r>
          </a:p>
          <a:p>
            <a:pPr marL="285750" indent="-171450">
              <a:buFont typeface="Arial" panose="020B0604020202020204" pitchFamily="34" charset="0"/>
              <a:buChar char="•"/>
            </a:pPr>
            <a:r>
              <a:rPr lang="en-US" dirty="0"/>
              <a:t>Any increase in recovery capital can be a springboard to making positive changes and enhance recovery (e.g., getting a job, re-uniting with family member, starting school, finding a safe place to live, etc.).</a:t>
            </a:r>
          </a:p>
          <a:p>
            <a:pPr marL="285750" indent="-171450">
              <a:buFont typeface="Arial" panose="020B0604020202020204" pitchFamily="34" charset="0"/>
              <a:buChar char="•"/>
            </a:pPr>
            <a:r>
              <a:rPr lang="en-US" dirty="0"/>
              <a:t>Recovery capital can be assessed and used to help determine level of care for treatment (e.g. individuals with higher recovery capital and lower problem severity may require less intensive treatment services)</a:t>
            </a:r>
          </a:p>
          <a:p>
            <a:pPr marL="285750" indent="-171450">
              <a:buFont typeface="Arial" panose="020B0604020202020204" pitchFamily="34" charset="0"/>
              <a:buChar char="•"/>
            </a:pPr>
            <a:r>
              <a:rPr lang="en-US" dirty="0"/>
              <a:t>Raising recovery capital can improve quality of life</a:t>
            </a:r>
          </a:p>
          <a:p>
            <a:endParaRPr lang="en-US" dirty="0"/>
          </a:p>
          <a:p>
            <a:r>
              <a:rPr lang="en-US" dirty="0"/>
              <a:t>The Housing First Program is an example of focusing on recovery capital first before addressing behavioral health issues.</a:t>
            </a:r>
          </a:p>
          <a:p>
            <a:endParaRPr lang="en-US" dirty="0"/>
          </a:p>
          <a:p>
            <a:pPr marL="228600" indent="-228600"/>
            <a:r>
              <a:rPr lang="en-US" dirty="0"/>
              <a:t>Cloud, W., &amp; </a:t>
            </a:r>
            <a:r>
              <a:rPr lang="en-US" dirty="0" err="1"/>
              <a:t>Granfield</a:t>
            </a:r>
            <a:r>
              <a:rPr lang="en-US" dirty="0"/>
              <a:t>, R. (2008) Conceptualizing recovery capital: Expansion of a theoretical concept. </a:t>
            </a:r>
            <a:r>
              <a:rPr lang="en-US" i="1" dirty="0"/>
              <a:t>Substance Use and Misuse</a:t>
            </a:r>
            <a:r>
              <a:rPr lang="en-US" dirty="0"/>
              <a:t>.</a:t>
            </a:r>
          </a:p>
          <a:p>
            <a:pPr marL="228600" indent="-228600"/>
            <a:r>
              <a:rPr lang="en-US" dirty="0" err="1"/>
              <a:t>Laudet</a:t>
            </a:r>
            <a:r>
              <a:rPr lang="en-US" dirty="0"/>
              <a:t>, A.B., Morgen, K., White, W.L. (2006). The role of social supports, spirituality, religiousness, life meaning and affiliation with 12-Step fellowships in quality of life satisfaction among individuals in recovery from alcohol and drug problems. </a:t>
            </a:r>
            <a:r>
              <a:rPr lang="en-US" i="1" dirty="0"/>
              <a:t>Alcoholism Treatment Quarterly</a:t>
            </a:r>
            <a:r>
              <a:rPr lang="en-US" dirty="0"/>
              <a:t>, </a:t>
            </a:r>
            <a:r>
              <a:rPr lang="en-US" i="1" dirty="0"/>
              <a:t>24</a:t>
            </a:r>
            <a:r>
              <a:rPr lang="en-US" dirty="0"/>
              <a:t>(1-2):33-73. doi:10.1300/J020v24n01_04.</a:t>
            </a:r>
          </a:p>
          <a:p>
            <a:pPr marL="228600" indent="-228600"/>
            <a:r>
              <a:rPr lang="en-US" dirty="0"/>
              <a:t>Tsemberis, S. &amp; </a:t>
            </a:r>
            <a:r>
              <a:rPr lang="en-US" dirty="0" err="1"/>
              <a:t>Stefancic</a:t>
            </a:r>
            <a:r>
              <a:rPr lang="en-US" dirty="0"/>
              <a:t>, A. (2007). Housing first for long-term shelter dwellers with psychiatric disabilities in a suburban county: A four-year study of housing access and retention. </a:t>
            </a:r>
          </a:p>
          <a:p>
            <a:pPr marL="228600" indent="-228600"/>
            <a:r>
              <a:rPr lang="en-US" dirty="0"/>
              <a:t>White, W. &amp; Cloud, W. (2008). Recovery capital: A primer for addictions professionals. </a:t>
            </a:r>
            <a:r>
              <a:rPr lang="en-US" i="1" dirty="0"/>
              <a:t>Counselor, </a:t>
            </a:r>
            <a:r>
              <a:rPr lang="en-US" dirty="0"/>
              <a:t>9(5), 22-27. </a:t>
            </a:r>
          </a:p>
        </p:txBody>
      </p:sp>
      <p:sp>
        <p:nvSpPr>
          <p:cNvPr id="4" name="Slide Number Placeholder 3"/>
          <p:cNvSpPr>
            <a:spLocks noGrp="1"/>
          </p:cNvSpPr>
          <p:nvPr>
            <p:ph type="sldNum" sz="quarter" idx="10"/>
          </p:nvPr>
        </p:nvSpPr>
        <p:spPr/>
        <p:txBody>
          <a:bodyPr/>
          <a:lstStyle/>
          <a:p>
            <a:fld id="{8F836AB2-5BA4-42A9-864C-CAEB99C17898}" type="slidenum">
              <a:rPr lang="en-US" smtClean="0"/>
              <a:t>11</a:t>
            </a:fld>
            <a:endParaRPr lang="en-US"/>
          </a:p>
        </p:txBody>
      </p:sp>
    </p:spTree>
    <p:extLst>
      <p:ext uri="{BB962C8B-B14F-4D97-AF65-F5344CB8AC3E}">
        <p14:creationId xmlns:p14="http://schemas.microsoft.com/office/powerpoint/2010/main" val="2819534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reinforces the point that recovery is not just about abstinence but about improvements in all areas of an individual’s life. The concept of Recovery Capital (defined and discussed later) helps build that case.</a:t>
            </a:r>
          </a:p>
          <a:p>
            <a:endParaRPr lang="en-US" dirty="0"/>
          </a:p>
          <a:p>
            <a:endParaRPr lang="en-US" dirty="0"/>
          </a:p>
          <a:p>
            <a:endParaRPr lang="en-US" dirty="0"/>
          </a:p>
          <a:p>
            <a:endParaRPr lang="en-US" dirty="0"/>
          </a:p>
          <a:p>
            <a:endParaRPr lang="en-US" dirty="0"/>
          </a:p>
          <a:p>
            <a:endParaRPr lang="en-US" dirty="0"/>
          </a:p>
          <a:p>
            <a:pPr marL="228600" indent="-228600"/>
            <a:r>
              <a:rPr lang="en-US" dirty="0"/>
              <a:t>Kelly, J.F., Greene, M.C., &amp; Bergman, B.G. (2018). Beyond abstinence: Changes in indices of quality of life with time in recovery in a nationally representative sample of U.S. adults. </a:t>
            </a:r>
            <a:r>
              <a:rPr lang="en-US" i="1" dirty="0"/>
              <a:t>Alcoholism: Clinical &amp; Experimental Research, 42</a:t>
            </a:r>
            <a:r>
              <a:rPr lang="en-US" dirty="0"/>
              <a:t>(4), 770-780.</a:t>
            </a:r>
          </a:p>
          <a:p>
            <a:pPr marL="228600" indent="-228600"/>
            <a:r>
              <a:rPr lang="en-US" dirty="0"/>
              <a:t>White, W.L. (2018, June 18). Quality of Life in Early Recovery and Beyond. (Blog Post). Retrieved from </a:t>
            </a:r>
            <a:r>
              <a:rPr lang="en-US" dirty="0">
                <a:hlinkClick r:id="rId3"/>
              </a:rPr>
              <a:t>http://www.williamwhitepapers.com/blog/2018/06/quality-of-life-in-early-recovery-and-beyond.html 1/3</a:t>
            </a:r>
            <a:r>
              <a:rPr lang="en-US" dirty="0"/>
              <a:t> </a:t>
            </a:r>
          </a:p>
          <a:p>
            <a:endParaRPr lang="en-US" dirty="0"/>
          </a:p>
        </p:txBody>
      </p:sp>
      <p:sp>
        <p:nvSpPr>
          <p:cNvPr id="4" name="Slide Number Placeholder 3"/>
          <p:cNvSpPr>
            <a:spLocks noGrp="1"/>
          </p:cNvSpPr>
          <p:nvPr>
            <p:ph type="sldNum" sz="quarter" idx="10"/>
          </p:nvPr>
        </p:nvSpPr>
        <p:spPr/>
        <p:txBody>
          <a:bodyPr/>
          <a:lstStyle/>
          <a:p>
            <a:fld id="{8F836AB2-5BA4-42A9-864C-CAEB99C17898}" type="slidenum">
              <a:rPr lang="en-US" smtClean="0"/>
              <a:t>3</a:t>
            </a:fld>
            <a:endParaRPr lang="en-US"/>
          </a:p>
        </p:txBody>
      </p:sp>
    </p:spTree>
    <p:extLst>
      <p:ext uri="{BB962C8B-B14F-4D97-AF65-F5344CB8AC3E}">
        <p14:creationId xmlns:p14="http://schemas.microsoft.com/office/powerpoint/2010/main" val="4042005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analogy appears in the article by John Kelley and colleagues and is useful when discussing recovery and recovery capital.</a:t>
            </a:r>
          </a:p>
          <a:p>
            <a:endParaRPr lang="en-US" dirty="0"/>
          </a:p>
          <a:p>
            <a:r>
              <a:rPr lang="en-US" dirty="0"/>
              <a:t>Much of the current SUD research demonstrates that professionals understand how to initially stop substance use, meaning that these professionals know how to medically detox someone from opioids, alcohol, and other sedative hypnotics, and ensure that the patient is clinically stable. Medical professionals can effectively treat overdoses in many cases and stabilize the patients. This wasn’t true 50 years ago so advancements have been made. The next slide discusses the challenges behavioral health professionals continue to face with individuals with SUDs post detoxification.</a:t>
            </a:r>
          </a:p>
          <a:p>
            <a:endParaRPr lang="en-US" dirty="0"/>
          </a:p>
          <a:p>
            <a:pPr marL="228600" indent="-228600"/>
            <a:endParaRPr lang="en-US" dirty="0"/>
          </a:p>
          <a:p>
            <a:pPr marL="228600" indent="-228600"/>
            <a:r>
              <a:rPr lang="en-US" dirty="0"/>
              <a:t>Kelly, J.F., Greene, M.C., &amp; Bergman, B.G. (2018). Beyond abstinence: Changes in indices of quality of life with time in recovery in a nationally representative sample of U.S. adults. </a:t>
            </a:r>
            <a:r>
              <a:rPr lang="en-US" i="1" dirty="0"/>
              <a:t>Alcoholism: Clinical &amp; Experimental Research, 42</a:t>
            </a:r>
            <a:r>
              <a:rPr lang="en-US" dirty="0"/>
              <a:t>(4), 770-780.</a:t>
            </a:r>
          </a:p>
          <a:p>
            <a:pPr marL="228600" indent="-228600"/>
            <a:r>
              <a:rPr lang="en-US" dirty="0"/>
              <a:t>White, W.L. (2018, June 18). Quality of Life in Early Recovery and Beyond. (Blog Post). Retrieved from </a:t>
            </a:r>
            <a:r>
              <a:rPr lang="en-US" dirty="0">
                <a:hlinkClick r:id="rId3"/>
              </a:rPr>
              <a:t>http://www.williamwhitepapers.com/blog/2018/06/quality-of-life-in-early-recovery-and-beyond.html 1/3</a:t>
            </a:r>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8F836AB2-5BA4-42A9-864C-CAEB99C17898}" type="slidenum">
              <a:rPr lang="en-US" smtClean="0"/>
              <a:t>4</a:t>
            </a:fld>
            <a:endParaRPr lang="en-US" dirty="0"/>
          </a:p>
        </p:txBody>
      </p:sp>
    </p:spTree>
    <p:extLst>
      <p:ext uri="{BB962C8B-B14F-4D97-AF65-F5344CB8AC3E}">
        <p14:creationId xmlns:p14="http://schemas.microsoft.com/office/powerpoint/2010/main" val="394874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en-US" dirty="0"/>
              <a:t>Continuing with the house on fire analogy…</a:t>
            </a:r>
          </a:p>
          <a:p>
            <a:endParaRPr lang="en-US" dirty="0"/>
          </a:p>
          <a:p>
            <a:r>
              <a:rPr lang="en-US" dirty="0"/>
              <a:t>Review these bullets and related them to providing treating and recovery services to individuals with SUDs and keeping the fire extinguished and the processes of rebuilding the house. </a:t>
            </a:r>
          </a:p>
          <a:p>
            <a:r>
              <a:rPr lang="en-US" dirty="0"/>
              <a:t>The SUD field has been less successful in:</a:t>
            </a:r>
          </a:p>
          <a:p>
            <a:pPr marL="285750" indent="-171450">
              <a:buFont typeface="Arial" panose="020B0604020202020204" pitchFamily="34" charset="0"/>
              <a:buChar char="•"/>
            </a:pPr>
            <a:r>
              <a:rPr lang="en-US" dirty="0"/>
              <a:t>Preventing relapse</a:t>
            </a:r>
          </a:p>
          <a:p>
            <a:pPr marL="285750" indent="-171450">
              <a:buFont typeface="Arial" panose="020B0604020202020204" pitchFamily="34" charset="0"/>
              <a:buChar char="•"/>
            </a:pPr>
            <a:r>
              <a:rPr lang="en-US" dirty="0"/>
              <a:t>Helping the individual create plans to reconstruct their life (comprehensive treatment planning with more than one agency)</a:t>
            </a:r>
          </a:p>
          <a:p>
            <a:pPr marL="285750" indent="-171450">
              <a:buFont typeface="Arial" panose="020B0604020202020204" pitchFamily="34" charset="0"/>
              <a:buChar char="•"/>
            </a:pPr>
            <a:r>
              <a:rPr lang="en-US" dirty="0"/>
              <a:t>Providing guidance, direction, and support to increase recovery capital</a:t>
            </a:r>
          </a:p>
          <a:p>
            <a:pPr marL="285750" indent="-171450">
              <a:buFont typeface="Arial" panose="020B0604020202020204" pitchFamily="34" charset="0"/>
              <a:buChar char="•"/>
            </a:pPr>
            <a:r>
              <a:rPr lang="en-US" dirty="0"/>
              <a:t>Helping and advocating for individuals to navigate difficult systems that might have barriers</a:t>
            </a:r>
          </a:p>
          <a:p>
            <a:r>
              <a:rPr lang="en-US" dirty="0"/>
              <a:t>White’s paper listed below has a list of steps that the SUD field can do to increase recovery capital which are not listed here.</a:t>
            </a:r>
          </a:p>
          <a:p>
            <a:endParaRPr lang="en-US" dirty="0"/>
          </a:p>
          <a:p>
            <a:pPr marL="228600" indent="-228600"/>
            <a:r>
              <a:rPr lang="en-US" dirty="0"/>
              <a:t>Kelly, J.F., Greene, M.C., &amp; Bergman, B.G. (2018). Beyond abstinence: Changes in indices of quality of life with time in recovery in a nationally representative sample of U.S. adults. </a:t>
            </a:r>
            <a:r>
              <a:rPr lang="en-US" i="1" dirty="0"/>
              <a:t>Alcoholism: Clinical &amp; Experimental Research, 42</a:t>
            </a:r>
            <a:r>
              <a:rPr lang="en-US" dirty="0"/>
              <a:t>(4), 770-780.</a:t>
            </a:r>
          </a:p>
          <a:p>
            <a:pPr marL="228600" indent="-228600"/>
            <a:r>
              <a:rPr lang="en-US" dirty="0"/>
              <a:t>White, W.L. (2018, June 18). Quality of Life in Early Recovery and Beyond. (Blog Post). Retrieved from </a:t>
            </a:r>
            <a:r>
              <a:rPr lang="en-US" dirty="0">
                <a:hlinkClick r:id="rId3"/>
              </a:rPr>
              <a:t>http://www.williamwhitepapers.com/blog/2018/06/quality-of-life-in-early-recovery-and-beyond.html 1/3</a:t>
            </a:r>
            <a:r>
              <a:rPr lang="en-US" dirty="0"/>
              <a:t> </a:t>
            </a:r>
          </a:p>
          <a:p>
            <a:endParaRPr lang="en-US" dirty="0"/>
          </a:p>
          <a:p>
            <a:endParaRPr lang="en-US" dirty="0"/>
          </a:p>
        </p:txBody>
      </p:sp>
      <p:sp>
        <p:nvSpPr>
          <p:cNvPr id="4" name="Slide Number Placeholder 3"/>
          <p:cNvSpPr>
            <a:spLocks noGrp="1"/>
          </p:cNvSpPr>
          <p:nvPr>
            <p:ph type="sldNum" sz="quarter" idx="10"/>
          </p:nvPr>
        </p:nvSpPr>
        <p:spPr/>
        <p:txBody>
          <a:bodyPr/>
          <a:lstStyle/>
          <a:p>
            <a:fld id="{8F836AB2-5BA4-42A9-864C-CAEB99C17898}" type="slidenum">
              <a:rPr lang="en-US" smtClean="0"/>
              <a:t>5</a:t>
            </a:fld>
            <a:endParaRPr lang="en-US" dirty="0"/>
          </a:p>
        </p:txBody>
      </p:sp>
    </p:spTree>
    <p:extLst>
      <p:ext uri="{BB962C8B-B14F-4D97-AF65-F5344CB8AC3E}">
        <p14:creationId xmlns:p14="http://schemas.microsoft.com/office/powerpoint/2010/main" val="2889425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slide related to the house fire and rebuilding metaphor recommends that helping individuals gain access to jobs, schooling, child care, housing, finding a community group to belong to, etc. (all of which are related to recovery capital) is especially important in the early recovery phases. Partnerships between treatment centers and RCOs would assist in this rebuilding process by treatment centers increasing their involvement in the community and RCOs creating easier paths for individuals to re-enter treatment services when facing difficult times (e.g., reuniting with family members or children or onset of depression/anxiety symptoms, etc.).</a:t>
            </a:r>
          </a:p>
          <a:p>
            <a:endParaRPr lang="en-US" dirty="0"/>
          </a:p>
          <a:p>
            <a:pPr marL="228600" indent="-228600"/>
            <a:endParaRPr lang="en-US" dirty="0"/>
          </a:p>
          <a:p>
            <a:pPr marL="228600" indent="-228600"/>
            <a:r>
              <a:rPr lang="en-US" dirty="0"/>
              <a:t>Kelly, J.F., Greene, M.C., &amp; Bergman, B.G. (2018). Beyond abstinence: Changes in indices of quality of life with time in recovery in a nationally representative sample of U.S. adults. </a:t>
            </a:r>
            <a:r>
              <a:rPr lang="en-US" i="1" dirty="0"/>
              <a:t>Alcoholism: Clinical &amp; Experimental Research, 42</a:t>
            </a:r>
            <a:r>
              <a:rPr lang="en-US" dirty="0"/>
              <a:t>(4), 770-780.</a:t>
            </a:r>
          </a:p>
          <a:p>
            <a:pPr marL="228600" indent="-228600"/>
            <a:r>
              <a:rPr lang="en-US" dirty="0"/>
              <a:t>White, W.L. (2018, June 18). Quality of Life in Early Recovery and Beyond. (Blog Post). Retrieved from </a:t>
            </a:r>
            <a:r>
              <a:rPr lang="en-US" dirty="0">
                <a:hlinkClick r:id="rId3"/>
              </a:rPr>
              <a:t>http://www.williamwhitepapers.com/blog/2018/06/quality-of-life-in-early-recovery-and-beyond.html 1/3</a:t>
            </a:r>
            <a:r>
              <a:rPr lang="en-US" dirty="0"/>
              <a:t> </a:t>
            </a:r>
          </a:p>
          <a:p>
            <a:pPr marL="228600" indent="-228600"/>
            <a:endParaRPr lang="en-US" dirty="0"/>
          </a:p>
          <a:p>
            <a:endParaRPr lang="en-US" dirty="0"/>
          </a:p>
        </p:txBody>
      </p:sp>
      <p:sp>
        <p:nvSpPr>
          <p:cNvPr id="4" name="Slide Number Placeholder 3"/>
          <p:cNvSpPr>
            <a:spLocks noGrp="1"/>
          </p:cNvSpPr>
          <p:nvPr>
            <p:ph type="sldNum" sz="quarter" idx="10"/>
          </p:nvPr>
        </p:nvSpPr>
        <p:spPr/>
        <p:txBody>
          <a:bodyPr/>
          <a:lstStyle/>
          <a:p>
            <a:fld id="{8F836AB2-5BA4-42A9-864C-CAEB99C17898}" type="slidenum">
              <a:rPr lang="en-US" smtClean="0"/>
              <a:t>6</a:t>
            </a:fld>
            <a:endParaRPr lang="en-US" dirty="0"/>
          </a:p>
        </p:txBody>
      </p:sp>
    </p:spTree>
    <p:extLst>
      <p:ext uri="{BB962C8B-B14F-4D97-AF65-F5344CB8AC3E}">
        <p14:creationId xmlns:p14="http://schemas.microsoft.com/office/powerpoint/2010/main" val="20239984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Recovery capital is a term used to describe the resources that individuals possess that will assist them in establishing and maintaining recovery from SUDs. The definition by </a:t>
            </a:r>
            <a:r>
              <a:rPr lang="en-US" dirty="0" err="1"/>
              <a:t>Granfield</a:t>
            </a:r>
            <a:r>
              <a:rPr lang="en-US" dirty="0"/>
              <a:t> and Cloud below is helpful when explaining the term ‘recovery capital’.</a:t>
            </a:r>
          </a:p>
          <a:p>
            <a:endParaRPr lang="en-US" dirty="0"/>
          </a:p>
          <a:p>
            <a:r>
              <a:rPr lang="en-US" dirty="0"/>
              <a:t>“.... the breadth and depth of internal and external resources that can be drawn upon to initiate and sustain recovery from AOD [alcohol and other drug] problems”.  Typically, higher resources indicate more support for recovery. However, individuals with years of experiencing SUD-related problems can deplete their resources and can have little recovery capital when entering recovery .</a:t>
            </a:r>
          </a:p>
          <a:p>
            <a:endParaRPr lang="en-US" dirty="0"/>
          </a:p>
          <a:p>
            <a:r>
              <a:rPr lang="en-US" dirty="0"/>
              <a:t>The next two slides describe the types of recovery capital and provide a matrix of low/high recovery capital and low/high problem severity.</a:t>
            </a:r>
          </a:p>
          <a:p>
            <a:endParaRPr lang="en-US" dirty="0"/>
          </a:p>
          <a:p>
            <a:pPr marL="228600" indent="-228600"/>
            <a:r>
              <a:rPr lang="en-US" dirty="0"/>
              <a:t>Best, D., &amp; </a:t>
            </a:r>
            <a:r>
              <a:rPr lang="en-US" dirty="0" err="1"/>
              <a:t>Laudet</a:t>
            </a:r>
            <a:r>
              <a:rPr lang="en-US" dirty="0"/>
              <a:t>, A. 2010 The Potential of Recovery Capital. RSA Projects. Royal Society for the Arts. RSA: London. Retrieved https://www.thersa.org/globalassets/pdfs/blogs/a4-recovery-capital-230710-v5.pdf</a:t>
            </a:r>
          </a:p>
          <a:p>
            <a:pPr marL="228600" indent="-228600"/>
            <a:r>
              <a:rPr lang="en-US" dirty="0" err="1"/>
              <a:t>Granfield</a:t>
            </a:r>
            <a:r>
              <a:rPr lang="en-US" dirty="0"/>
              <a:t>, R. &amp; Cloud, W. (1999) Coming clean: Overcoming addiction without treatment. New York: New York University Press.</a:t>
            </a:r>
          </a:p>
          <a:p>
            <a:endParaRPr lang="en-US" dirty="0"/>
          </a:p>
        </p:txBody>
      </p:sp>
      <p:sp>
        <p:nvSpPr>
          <p:cNvPr id="4" name="Slide Number Placeholder 3"/>
          <p:cNvSpPr>
            <a:spLocks noGrp="1"/>
          </p:cNvSpPr>
          <p:nvPr>
            <p:ph type="sldNum" sz="quarter" idx="10"/>
          </p:nvPr>
        </p:nvSpPr>
        <p:spPr/>
        <p:txBody>
          <a:bodyPr/>
          <a:lstStyle/>
          <a:p>
            <a:fld id="{8F836AB2-5BA4-42A9-864C-CAEB99C17898}" type="slidenum">
              <a:rPr lang="en-US" smtClean="0"/>
              <a:t>7</a:t>
            </a:fld>
            <a:endParaRPr lang="en-US"/>
          </a:p>
        </p:txBody>
      </p:sp>
    </p:spTree>
    <p:extLst>
      <p:ext uri="{BB962C8B-B14F-4D97-AF65-F5344CB8AC3E}">
        <p14:creationId xmlns:p14="http://schemas.microsoft.com/office/powerpoint/2010/main" val="3178608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26673"/>
            <a:ext cx="5486400" cy="3936381"/>
          </a:xfrm>
        </p:spPr>
        <p:txBody>
          <a:bodyPr/>
          <a:lstStyle/>
          <a:p>
            <a:r>
              <a:rPr lang="en-US" dirty="0"/>
              <a:t>There are several different definitions of recovery capital. For example, a recent article by Hennessey (2017) defined Recovery Capital as… ‘a lens that could help identify distinct areas of assets that could be enhanced and barriers to be addressed in individuals’ recovery processes’. Using this definition, the key components of recovery capital include social, physical, human, and cultural capital. So, what are the resources that are available to individuals when they initiate recovery? Do they have: family or friends that support their recovery (social); do they have a place to live or a car, or a savings/checking account (physical); job or career skills or enrolled in school or learning a trade, a plan or a commitment to improving their health (human capital); and values, beliefs, and attitudes that link them to their communities (cultural)? It is important that peer support specialists and/or behavioral health professionals assess an individual’s recovery capital to determine what their assets are and where additional capital is needed.  The next slides provides a way of looking at recovery capital and problem severity.</a:t>
            </a:r>
          </a:p>
          <a:p>
            <a:endParaRPr lang="en-US" dirty="0"/>
          </a:p>
          <a:p>
            <a:pPr marL="228600" indent="-228600"/>
            <a:r>
              <a:rPr lang="en-US" dirty="0"/>
              <a:t>Cloud, W., &amp; </a:t>
            </a:r>
            <a:r>
              <a:rPr lang="en-US" dirty="0" err="1"/>
              <a:t>Granfield</a:t>
            </a:r>
            <a:r>
              <a:rPr lang="en-US" dirty="0"/>
              <a:t>, R. (2008) Conceptualizing recovery capital: Expansion of a theoretical concept. </a:t>
            </a:r>
            <a:r>
              <a:rPr lang="en-US" i="1" dirty="0"/>
              <a:t>Substance Use and Misuse</a:t>
            </a:r>
            <a:r>
              <a:rPr lang="en-US" dirty="0"/>
              <a:t>. </a:t>
            </a:r>
          </a:p>
          <a:p>
            <a:pPr marL="228600" indent="-228600"/>
            <a:r>
              <a:rPr lang="en-US" dirty="0"/>
              <a:t>Hennessey, E. (2017). Recovery capital: a systematic review of the literature. </a:t>
            </a:r>
            <a:r>
              <a:rPr lang="en-US" i="1" dirty="0"/>
              <a:t>Addiction Research &amp; Theory, 25</a:t>
            </a:r>
            <a:r>
              <a:rPr lang="en-US" dirty="0"/>
              <a:t>(5), 349–360. https://doi.org/10.1080/16066359.2017.1297990</a:t>
            </a:r>
          </a:p>
        </p:txBody>
      </p:sp>
      <p:sp>
        <p:nvSpPr>
          <p:cNvPr id="4" name="Slide Number Placeholder 3"/>
          <p:cNvSpPr>
            <a:spLocks noGrp="1"/>
          </p:cNvSpPr>
          <p:nvPr>
            <p:ph type="sldNum" sz="quarter" idx="10"/>
          </p:nvPr>
        </p:nvSpPr>
        <p:spPr/>
        <p:txBody>
          <a:bodyPr/>
          <a:lstStyle/>
          <a:p>
            <a:fld id="{8F836AB2-5BA4-42A9-864C-CAEB99C17898}" type="slidenum">
              <a:rPr lang="en-US" smtClean="0"/>
              <a:t>8</a:t>
            </a:fld>
            <a:endParaRPr lang="en-US" dirty="0"/>
          </a:p>
        </p:txBody>
      </p:sp>
    </p:spTree>
    <p:extLst>
      <p:ext uri="{BB962C8B-B14F-4D97-AF65-F5344CB8AC3E}">
        <p14:creationId xmlns:p14="http://schemas.microsoft.com/office/powerpoint/2010/main" val="212642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509275"/>
          </a:xfrm>
        </p:spPr>
        <p:txBody>
          <a:bodyPr/>
          <a:lstStyle/>
          <a:p>
            <a:r>
              <a:rPr lang="en-US" dirty="0"/>
              <a:t>This Recovery Capital Problem Severity Matrix  is one way of looking at assessing an individual’s needs for treatment, recovery support, and additional services (housing, job, child care, transportation, family support, etc.). So if an individual has high recovery capital and low problem severity, they may not require intensive treatment services or extended recovery support. However, an individual with high problem severity/complexity and low recovery capital would require more intensive services. The point is that recovery capital (high or low) should be taken into consideration when determining levels of care or need for treatment services. No assumption is made using this matrix that individuals with high problem severity/complexity will always have low recovery capital.</a:t>
            </a:r>
          </a:p>
          <a:p>
            <a:endParaRPr lang="en-US" dirty="0"/>
          </a:p>
          <a:p>
            <a:endParaRPr lang="en-US" dirty="0"/>
          </a:p>
          <a:p>
            <a:pPr marL="228600" indent="-228600"/>
            <a:r>
              <a:rPr lang="en-US" dirty="0"/>
              <a:t>Burns, J. an Marks, D. (2013). Can recovery capital predict addiction problem severity?. </a:t>
            </a:r>
            <a:r>
              <a:rPr lang="en-US" i="1" dirty="0"/>
              <a:t>Alcoholism Treatment Quarterly, 31</a:t>
            </a:r>
            <a:r>
              <a:rPr lang="en-US" dirty="0"/>
              <a:t>(3), 303-320, DOI: 10.1080/07347324.2013.800430 </a:t>
            </a:r>
          </a:p>
          <a:p>
            <a:pPr marL="228600" indent="-228600"/>
            <a:r>
              <a:rPr lang="en-US" dirty="0" err="1"/>
              <a:t>Groshkova</a:t>
            </a:r>
            <a:r>
              <a:rPr lang="en-US" dirty="0"/>
              <a:t>, T., Best, D. &amp; White, W. (2013). The assessment of recovery capital: Properties and psychometrics of a measure of addiction recovery strengths. </a:t>
            </a:r>
            <a:r>
              <a:rPr lang="en-US" i="1" dirty="0"/>
              <a:t>Drug and Alcohol Review, 32</a:t>
            </a:r>
            <a:r>
              <a:rPr lang="en-US" dirty="0"/>
              <a:t>(2), pp. 187-94</a:t>
            </a:r>
          </a:p>
          <a:p>
            <a:pPr marL="228600" indent="-228600"/>
            <a:r>
              <a:rPr lang="en-US" dirty="0" err="1"/>
              <a:t>Vilsaint</a:t>
            </a:r>
            <a:r>
              <a:rPr lang="en-US" dirty="0"/>
              <a:t>, C.L., Kelly, J.F., Bergman, B.G., </a:t>
            </a:r>
            <a:r>
              <a:rPr lang="en-US" dirty="0" err="1"/>
              <a:t>Groshkova</a:t>
            </a:r>
            <a:r>
              <a:rPr lang="en-US" dirty="0"/>
              <a:t>, T., Best, D., White, W. (2017). Development and validation of a Brief Assessment of Recovery Capital (BARC-10) for alcohol and drug use disorder. </a:t>
            </a:r>
            <a:r>
              <a:rPr lang="en-US" i="1" dirty="0"/>
              <a:t>Drug Alcohol Depend 177</a:t>
            </a:r>
            <a:r>
              <a:rPr lang="en-US" dirty="0"/>
              <a:t>, 71–76.</a:t>
            </a:r>
          </a:p>
          <a:p>
            <a:pPr marL="228600" indent="-228600"/>
            <a:r>
              <a:rPr lang="en-US" dirty="0"/>
              <a:t>White, W. &amp; Cloud, W. (2008) Recovery capital: A primer for addiction professionals. </a:t>
            </a:r>
            <a:r>
              <a:rPr lang="en-US" i="1" dirty="0"/>
              <a:t>Counselor, 9</a:t>
            </a:r>
            <a:r>
              <a:rPr lang="en-US" dirty="0"/>
              <a:t>(5), pp22-27</a:t>
            </a:r>
          </a:p>
        </p:txBody>
      </p:sp>
      <p:sp>
        <p:nvSpPr>
          <p:cNvPr id="4" name="Slide Number Placeholder 3"/>
          <p:cNvSpPr>
            <a:spLocks noGrp="1"/>
          </p:cNvSpPr>
          <p:nvPr>
            <p:ph type="sldNum" sz="quarter" idx="10"/>
          </p:nvPr>
        </p:nvSpPr>
        <p:spPr/>
        <p:txBody>
          <a:bodyPr/>
          <a:lstStyle/>
          <a:p>
            <a:fld id="{8F836AB2-5BA4-42A9-864C-CAEB99C17898}" type="slidenum">
              <a:rPr lang="en-US" smtClean="0"/>
              <a:t>9</a:t>
            </a:fld>
            <a:endParaRPr lang="en-US"/>
          </a:p>
        </p:txBody>
      </p:sp>
    </p:spTree>
    <p:extLst>
      <p:ext uri="{BB962C8B-B14F-4D97-AF65-F5344CB8AC3E}">
        <p14:creationId xmlns:p14="http://schemas.microsoft.com/office/powerpoint/2010/main" val="745698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829050"/>
          </a:xfrm>
        </p:spPr>
        <p:txBody>
          <a:bodyPr/>
          <a:lstStyle/>
          <a:p>
            <a:r>
              <a:rPr lang="en-US" dirty="0"/>
              <a:t>The Recovery Capital Scale was created by </a:t>
            </a:r>
            <a:r>
              <a:rPr lang="en-US" dirty="0" err="1"/>
              <a:t>Granfield</a:t>
            </a:r>
            <a:r>
              <a:rPr lang="en-US" dirty="0"/>
              <a:t> and Cloud (2001). This scale can be used to help individuals determine areas that need to be focused on regarding building recovery capital. There are also two newer scales, the ARC and the BARC-10. The sample questions from the original scale provide an example of the type of questions that these assessment tools or scales ask.</a:t>
            </a:r>
          </a:p>
          <a:p>
            <a:endParaRPr lang="en-US" dirty="0"/>
          </a:p>
          <a:p>
            <a:r>
              <a:rPr lang="en-US" dirty="0"/>
              <a:t>The box around the question about access to an online recovery support group is noted because the authors were certainly forward-thinking to include questions about online support in their assessment. The presenter does not have to include this comment and may simply take out the box.</a:t>
            </a:r>
          </a:p>
          <a:p>
            <a:endParaRPr lang="en-US" dirty="0"/>
          </a:p>
          <a:p>
            <a:pPr marL="228600" indent="-228600"/>
            <a:r>
              <a:rPr lang="en-US" dirty="0" err="1"/>
              <a:t>Granfield</a:t>
            </a:r>
            <a:r>
              <a:rPr lang="en-US" dirty="0"/>
              <a:t>, R. &amp; Cloud, W. (2001) Social context and “Natural Recovery”: The role of social capital in the resolution of drug associated problems. </a:t>
            </a:r>
            <a:r>
              <a:rPr lang="en-US" i="1" dirty="0"/>
              <a:t>Substance Use and Misuse, 36</a:t>
            </a:r>
            <a:r>
              <a:rPr lang="en-US" dirty="0"/>
              <a:t>, pp1543- 1570.</a:t>
            </a:r>
          </a:p>
          <a:p>
            <a:pPr marL="228600" indent="-228600"/>
            <a:r>
              <a:rPr lang="en-US" dirty="0" err="1"/>
              <a:t>Groshkova</a:t>
            </a:r>
            <a:r>
              <a:rPr lang="en-US" dirty="0"/>
              <a:t>, T., Best, D. and White, W. (2013). The assessment of recovery capital: properties and psychometrics of a measure of addiction recovery strengths. </a:t>
            </a:r>
            <a:r>
              <a:rPr lang="en-US" i="1" dirty="0"/>
              <a:t>Drug and Alcohol Review, 32</a:t>
            </a:r>
            <a:r>
              <a:rPr lang="en-US" dirty="0"/>
              <a:t>(2), pp. 187-94</a:t>
            </a:r>
          </a:p>
          <a:p>
            <a:pPr marL="228600" indent="-228600"/>
            <a:r>
              <a:rPr lang="en-US" dirty="0" err="1"/>
              <a:t>Vilsaint</a:t>
            </a:r>
            <a:r>
              <a:rPr lang="en-US" dirty="0"/>
              <a:t>, C.L., Kelly, J.F., Bergman, B.G., </a:t>
            </a:r>
            <a:r>
              <a:rPr lang="en-US" dirty="0" err="1"/>
              <a:t>Groshkova</a:t>
            </a:r>
            <a:r>
              <a:rPr lang="en-US" dirty="0"/>
              <a:t>, T., Best, D., &amp; White, W. (2017). Development and validation of a Brief Assessment of Recovery Capital (BARC-10) for alcohol and drug use disorder. </a:t>
            </a:r>
            <a:r>
              <a:rPr lang="en-US" i="1" dirty="0"/>
              <a:t>Drug Alcohol Depend</a:t>
            </a:r>
            <a:r>
              <a:rPr lang="en-US" dirty="0"/>
              <a:t>, 177:71–76.</a:t>
            </a:r>
          </a:p>
          <a:p>
            <a:endParaRPr lang="en-US" dirty="0"/>
          </a:p>
        </p:txBody>
      </p:sp>
      <p:sp>
        <p:nvSpPr>
          <p:cNvPr id="4" name="Slide Number Placeholder 3"/>
          <p:cNvSpPr>
            <a:spLocks noGrp="1"/>
          </p:cNvSpPr>
          <p:nvPr>
            <p:ph type="sldNum" sz="quarter" idx="10"/>
          </p:nvPr>
        </p:nvSpPr>
        <p:spPr/>
        <p:txBody>
          <a:bodyPr/>
          <a:lstStyle/>
          <a:p>
            <a:fld id="{A1CAB305-C99B-4E2E-A166-0C70A77A0126}" type="slidenum">
              <a:rPr lang="en-US" smtClean="0"/>
              <a:t>10</a:t>
            </a:fld>
            <a:endParaRPr lang="en-US"/>
          </a:p>
        </p:txBody>
      </p:sp>
    </p:spTree>
    <p:extLst>
      <p:ext uri="{BB962C8B-B14F-4D97-AF65-F5344CB8AC3E}">
        <p14:creationId xmlns:p14="http://schemas.microsoft.com/office/powerpoint/2010/main" val="3775121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CD8CCB-D2D2-4582-8EC4-47B3F2E4F5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414376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D8CCB-D2D2-4582-8EC4-47B3F2E4F5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125812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D8CCB-D2D2-4582-8EC4-47B3F2E4F5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2012406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68F3A-0F83-4920-9E65-B5E776AEC2A9}" type="datetime1">
              <a:rPr lang="en-US" smtClean="0">
                <a:solidFill>
                  <a:prstClr val="black">
                    <a:tint val="75000"/>
                  </a:prstClr>
                </a:solidFill>
              </a:rPr>
              <a:pPr/>
              <a:t>3/27/2019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AE515CF-CC05-4FE8-BE79-1907D430AC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63696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C68F3A-0F83-4920-9E65-B5E776AEC2A9}" type="datetime1">
              <a:rPr lang="en-US" smtClean="0">
                <a:solidFill>
                  <a:prstClr val="black">
                    <a:tint val="75000"/>
                  </a:prstClr>
                </a:solidFill>
              </a:rPr>
              <a:pPr/>
              <a:t>3/27/2019</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AE515CF-CC05-4FE8-BE79-1907D430AC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655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E4D119-948C-46DD-836A-4AA891F7434E}" type="datetimeFigureOut">
              <a:rPr lang="en-US" smtClean="0">
                <a:solidFill>
                  <a:prstClr val="black">
                    <a:tint val="75000"/>
                  </a:prstClr>
                </a:solidFill>
              </a:rPr>
              <a:pPr/>
              <a:t>3/27/2019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B0267D2-6E18-4DA3-B22B-44A6C239DB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426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D8CCB-D2D2-4582-8EC4-47B3F2E4F5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2592762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D8CCB-D2D2-4582-8EC4-47B3F2E4F5F5}" type="datetimeFigureOut">
              <a:rPr lang="en-US" smtClean="0"/>
              <a:t>3/27/2019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398051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CD8CCB-D2D2-4582-8EC4-47B3F2E4F5F5}"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1806554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CD8CCB-D2D2-4582-8EC4-47B3F2E4F5F5}" type="datetimeFigureOut">
              <a:rPr lang="en-US" smtClean="0"/>
              <a:t>3/27/2019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324727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CD8CCB-D2D2-4582-8EC4-47B3F2E4F5F5}" type="datetimeFigureOut">
              <a:rPr lang="en-US" smtClean="0"/>
              <a:t>3/27/2019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2101721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D8CCB-D2D2-4582-8EC4-47B3F2E4F5F5}" type="datetimeFigureOut">
              <a:rPr lang="en-US" smtClean="0"/>
              <a:t>3/27/2019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257236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D8CCB-D2D2-4582-8EC4-47B3F2E4F5F5}"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3360499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CD8CCB-D2D2-4582-8EC4-47B3F2E4F5F5}" type="datetimeFigureOut">
              <a:rPr lang="en-US" smtClean="0"/>
              <a:t>3/27/2019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7F3EEB-BC87-40D1-8B61-8E5217A2DBD0}" type="slidenum">
              <a:rPr lang="en-US" smtClean="0"/>
              <a:t>‹#›</a:t>
            </a:fld>
            <a:endParaRPr lang="en-US"/>
          </a:p>
        </p:txBody>
      </p:sp>
    </p:spTree>
    <p:extLst>
      <p:ext uri="{BB962C8B-B14F-4D97-AF65-F5344CB8AC3E}">
        <p14:creationId xmlns:p14="http://schemas.microsoft.com/office/powerpoint/2010/main" val="1494363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D8CCB-D2D2-4582-8EC4-47B3F2E4F5F5}" type="datetimeFigureOut">
              <a:rPr lang="en-US" smtClean="0"/>
              <a:t>3/27/2019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7F3EEB-BC87-40D1-8B61-8E5217A2DBD0}" type="slidenum">
              <a:rPr lang="en-US" smtClean="0"/>
              <a:t>‹#›</a:t>
            </a:fld>
            <a:endParaRPr lang="en-US"/>
          </a:p>
        </p:txBody>
      </p:sp>
    </p:spTree>
    <p:extLst>
      <p:ext uri="{BB962C8B-B14F-4D97-AF65-F5344CB8AC3E}">
        <p14:creationId xmlns:p14="http://schemas.microsoft.com/office/powerpoint/2010/main" val="1610153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70B0-65C8-40B2-8663-A95009702C84}" type="datetime1">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515CF-CC05-4FE8-BE79-1907D430AC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53526917"/>
      </p:ext>
    </p:extLst>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270B0-65C8-40B2-8663-A95009702C84}" type="datetime1">
              <a:rPr lang="en-US" smtClean="0">
                <a:solidFill>
                  <a:prstClr val="black">
                    <a:tint val="75000"/>
                  </a:prstClr>
                </a:solidFill>
              </a:rPr>
              <a:pPr/>
              <a:t>3/27/2019</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515CF-CC05-4FE8-BE79-1907D430AC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1217750"/>
      </p:ext>
    </p:extLst>
  </p:cSld>
  <p:clrMap bg1="lt1" tx1="dk1" bg2="lt2" tx2="dk2" accent1="accent1" accent2="accent2" accent3="accent3" accent4="accent4" accent5="accent5" accent6="accent6" hlink="hlink" folHlink="folHlink"/>
  <p:sldLayoutIdLst>
    <p:sldLayoutId id="2147483663"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CE4D119-948C-46DD-836A-4AA891F7434E}" type="datetimeFigureOut">
              <a:rPr lang="en-US" smtClean="0">
                <a:solidFill>
                  <a:prstClr val="black">
                    <a:tint val="75000"/>
                  </a:prstClr>
                </a:solidFill>
              </a:rPr>
              <a:pPr/>
              <a:t>3/27/2019</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0267D2-6E18-4DA3-B22B-44A6C239DBF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4305558"/>
      </p:ext>
    </p:extLst>
  </p:cSld>
  <p:clrMap bg1="lt1" tx1="dk1" bg2="lt2" tx2="dk2" accent1="accent1" accent2="accent2" accent3="accent3" accent4="accent4" accent5="accent5" accent6="accent6" hlink="hlink" folHlink="folHlink"/>
  <p:sldLayoutIdLst>
    <p:sldLayoutId id="2147483665"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2176" y="4607655"/>
            <a:ext cx="7016872" cy="1075699"/>
          </a:xfrm>
          <a:prstGeom prst="rect">
            <a:avLst/>
          </a:prstGeom>
        </p:spPr>
      </p:pic>
      <p:sp>
        <p:nvSpPr>
          <p:cNvPr id="10" name="TextBox 9"/>
          <p:cNvSpPr txBox="1"/>
          <p:nvPr/>
        </p:nvSpPr>
        <p:spPr>
          <a:xfrm>
            <a:off x="0" y="6122504"/>
            <a:ext cx="12192000" cy="346249"/>
          </a:xfrm>
          <a:prstGeom prst="rect">
            <a:avLst/>
          </a:prstGeom>
          <a:noFill/>
        </p:spPr>
        <p:txBody>
          <a:bodyPr wrap="square" rtlCol="0">
            <a:spAutoFit/>
          </a:bodyPr>
          <a:lstStyle/>
          <a:p>
            <a:pPr algn="ctr"/>
            <a:r>
              <a:rPr lang="en-US" sz="825" dirty="0">
                <a:solidFill>
                  <a:prstClr val="black"/>
                </a:solidFill>
              </a:rPr>
              <a:t>This product was funded under a cooperative agreement from the Substance Abuse and Mental Health Services Administration (SAMHSA) Center for Substance Abuse Treatment (CSAT) (Grant Number TI-080200). All material, except that taken directly from copyrighted sources, is in the public domain and may be used and reprinted for training purposes without special permission. However, any content used should be attributed to the Mountain Plains Addiction Technology Transfer Center.</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5287" y="106018"/>
            <a:ext cx="6761651" cy="4168505"/>
          </a:xfrm>
          <a:prstGeom prst="rect">
            <a:avLst/>
          </a:prstGeom>
        </p:spPr>
      </p:pic>
    </p:spTree>
    <p:extLst>
      <p:ext uri="{BB962C8B-B14F-4D97-AF65-F5344CB8AC3E}">
        <p14:creationId xmlns:p14="http://schemas.microsoft.com/office/powerpoint/2010/main" val="1005385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1524000" y="60158"/>
            <a:ext cx="9144000" cy="797675"/>
          </a:xfrm>
        </p:spPr>
        <p:txBody>
          <a:bodyPr>
            <a:normAutofit/>
          </a:bodyPr>
          <a:lstStyle/>
          <a:p>
            <a:pPr algn="ctr"/>
            <a:r>
              <a:rPr lang="en-US" sz="4000" b="1" dirty="0">
                <a:solidFill>
                  <a:srgbClr val="FF6600"/>
                </a:solidFill>
                <a:latin typeface="Arial Unicode MS" panose="020B0604020202020204" pitchFamily="34" charset="-128"/>
                <a:ea typeface="Arial Unicode MS" panose="020B0604020202020204" pitchFamily="34" charset="-128"/>
                <a:cs typeface="Arial Unicode MS" panose="020B0604020202020204" pitchFamily="34" charset="-128"/>
              </a:rPr>
              <a:t>Recovery Capital Scales</a:t>
            </a:r>
          </a:p>
        </p:txBody>
      </p:sp>
      <p:sp>
        <p:nvSpPr>
          <p:cNvPr id="4" name="Content Placeholder 3"/>
          <p:cNvSpPr>
            <a:spLocks noGrp="1"/>
          </p:cNvSpPr>
          <p:nvPr>
            <p:ph idx="4294967295"/>
          </p:nvPr>
        </p:nvSpPr>
        <p:spPr>
          <a:xfrm>
            <a:off x="180473" y="725485"/>
            <a:ext cx="11911263" cy="6060323"/>
          </a:xfrm>
        </p:spPr>
        <p:txBody>
          <a:bodyPr>
            <a:noAutofit/>
          </a:bodyPr>
          <a:lstStyle/>
          <a:p>
            <a:pPr marL="349250">
              <a:lnSpc>
                <a:spcPct val="100000"/>
              </a:lnSpc>
              <a:spcBef>
                <a:spcPts val="0"/>
              </a:spcBef>
              <a:buClr>
                <a:srgbClr val="00153E"/>
              </a:buClr>
              <a:buSzPct val="80000"/>
            </a:pPr>
            <a:r>
              <a:rPr lang="en-US" sz="32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35 item scale</a:t>
            </a:r>
          </a:p>
          <a:p>
            <a:pPr marL="349250">
              <a:lnSpc>
                <a:spcPct val="100000"/>
              </a:lnSpc>
              <a:spcBef>
                <a:spcPts val="0"/>
              </a:spcBef>
              <a:buClr>
                <a:srgbClr val="00153E"/>
              </a:buClr>
              <a:buSzPct val="80000"/>
            </a:pPr>
            <a:r>
              <a:rPr lang="en-US" sz="32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Rates areas of their life that relate to recovery capital</a:t>
            </a:r>
          </a:p>
          <a:p>
            <a:pPr marL="349250">
              <a:lnSpc>
                <a:spcPct val="100000"/>
              </a:lnSpc>
              <a:spcBef>
                <a:spcPts val="0"/>
              </a:spcBef>
              <a:buSzPct val="80000"/>
            </a:pPr>
            <a:r>
              <a:rPr lang="en-US" sz="32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Examples of Questions</a:t>
            </a:r>
          </a:p>
          <a:p>
            <a:pPr marL="806450" lvl="1">
              <a:lnSpc>
                <a:spcPct val="100000"/>
              </a:lnSpc>
              <a:spcBef>
                <a:spcPts val="0"/>
              </a:spcBef>
              <a:buSzPct val="80000"/>
            </a:pPr>
            <a:r>
              <a:rPr lang="en-US" sz="28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have the financial resources to provide for myself and my family. </a:t>
            </a:r>
          </a:p>
          <a:p>
            <a:pPr marL="806450" lvl="1">
              <a:lnSpc>
                <a:spcPct val="100000"/>
              </a:lnSpc>
              <a:spcBef>
                <a:spcPts val="0"/>
              </a:spcBef>
              <a:buSzPct val="80000"/>
            </a:pPr>
            <a:r>
              <a:rPr lang="en-US" sz="28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have personal transportation or access to public transportation. </a:t>
            </a:r>
          </a:p>
          <a:p>
            <a:pPr marL="806450" lvl="1">
              <a:lnSpc>
                <a:spcPct val="100000"/>
              </a:lnSpc>
              <a:spcBef>
                <a:spcPts val="0"/>
              </a:spcBef>
              <a:buSzPct val="80000"/>
            </a:pPr>
            <a:r>
              <a:rPr lang="en-US" sz="28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live in a home and neighborhood that is safe and secure. </a:t>
            </a:r>
          </a:p>
          <a:p>
            <a:pPr marL="806450" lvl="1">
              <a:lnSpc>
                <a:spcPct val="100000"/>
              </a:lnSpc>
              <a:spcBef>
                <a:spcPts val="0"/>
              </a:spcBef>
              <a:buSzPct val="80000"/>
            </a:pPr>
            <a:r>
              <a:rPr lang="en-US" sz="28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live in an environment free from alcohol and other drugs. </a:t>
            </a:r>
          </a:p>
          <a:p>
            <a:pPr marL="806450" lvl="1">
              <a:lnSpc>
                <a:spcPct val="100000"/>
              </a:lnSpc>
              <a:spcBef>
                <a:spcPts val="0"/>
              </a:spcBef>
              <a:buSzPct val="80000"/>
            </a:pPr>
            <a:r>
              <a:rPr lang="en-US" sz="28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have an intimate partner supportive of my recovery process. </a:t>
            </a:r>
          </a:p>
          <a:p>
            <a:pPr marL="806450" lvl="1">
              <a:lnSpc>
                <a:spcPct val="100000"/>
              </a:lnSpc>
              <a:spcBef>
                <a:spcPts val="0"/>
              </a:spcBef>
              <a:buSzPct val="80000"/>
            </a:pPr>
            <a:r>
              <a:rPr lang="en-US" sz="2800" b="1" dirty="0">
                <a:solidFill>
                  <a:schemeClr val="tx1">
                    <a:lumMod val="85000"/>
                    <a:lumOff val="1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have family members who are supportive of my recovery.</a:t>
            </a:r>
          </a:p>
          <a:p>
            <a:pPr marL="806450" lvl="1">
              <a:lnSpc>
                <a:spcPct val="100000"/>
              </a:lnSpc>
              <a:spcBef>
                <a:spcPts val="0"/>
              </a:spcBef>
              <a:buSzPct val="80000"/>
            </a:pPr>
            <a:r>
              <a:rPr lang="en-US" sz="2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I have access to Online recovery support groups.</a:t>
            </a:r>
          </a:p>
          <a:p>
            <a:pPr>
              <a:lnSpc>
                <a:spcPct val="100000"/>
              </a:lnSpc>
              <a:spcBef>
                <a:spcPts val="0"/>
              </a:spcBef>
            </a:pPr>
            <a:endParaRPr lang="en-US" sz="1800" b="1" dirty="0">
              <a:solidFill>
                <a:srgbClr val="FF66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00000"/>
              </a:lnSpc>
              <a:spcBef>
                <a:spcPts val="0"/>
              </a:spcBef>
              <a:buClr>
                <a:srgbClr val="00153E"/>
              </a:buClr>
              <a:buSzPct val="80000"/>
            </a:pPr>
            <a:r>
              <a:rPr lang="en-US" b="1" dirty="0">
                <a:solidFill>
                  <a:srgbClr val="FF6600"/>
                </a:solidFill>
                <a:latin typeface="Arial Unicode MS" panose="020B0604020202020204" pitchFamily="34" charset="-128"/>
                <a:ea typeface="Arial Unicode MS" panose="020B0604020202020204" pitchFamily="34" charset="-128"/>
                <a:cs typeface="Arial Unicode MS" panose="020B0604020202020204" pitchFamily="34" charset="-128"/>
              </a:rPr>
              <a:t>Two Newer Assessments</a:t>
            </a:r>
            <a:endParaRPr lang="en-US"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625475">
              <a:lnSpc>
                <a:spcPct val="100000"/>
              </a:lnSpc>
              <a:spcBef>
                <a:spcPts val="0"/>
              </a:spcBef>
              <a:buSzPct val="80000"/>
            </a:pPr>
            <a:r>
              <a:rPr lang="en-US" sz="2400" b="1" dirty="0">
                <a:solidFill>
                  <a:srgbClr val="FF6600"/>
                </a:solidFill>
                <a:latin typeface="Arial Unicode MS" panose="020B0604020202020204" pitchFamily="34" charset="-128"/>
                <a:ea typeface="Arial Unicode MS" panose="020B0604020202020204" pitchFamily="34" charset="-128"/>
                <a:cs typeface="Arial Unicode MS" panose="020B0604020202020204" pitchFamily="34" charset="-128"/>
              </a:rPr>
              <a:t>Assessment of Recovery Capital-50 items</a:t>
            </a:r>
          </a:p>
          <a:p>
            <a:pPr marL="625475">
              <a:lnSpc>
                <a:spcPct val="100000"/>
              </a:lnSpc>
              <a:spcBef>
                <a:spcPts val="0"/>
              </a:spcBef>
              <a:buSzPct val="80000"/>
            </a:pPr>
            <a:r>
              <a:rPr lang="en-US" sz="2400" b="1" dirty="0">
                <a:solidFill>
                  <a:srgbClr val="FF6600"/>
                </a:solidFill>
                <a:latin typeface="Arial Unicode MS" panose="020B0604020202020204" pitchFamily="34" charset="-128"/>
                <a:ea typeface="Arial Unicode MS" panose="020B0604020202020204" pitchFamily="34" charset="-128"/>
                <a:cs typeface="Arial Unicode MS" panose="020B0604020202020204" pitchFamily="34" charset="-128"/>
              </a:rPr>
              <a:t>Brief Assessment of Recovery Capital BARC-10 items</a:t>
            </a:r>
          </a:p>
        </p:txBody>
      </p:sp>
      <p:sp>
        <p:nvSpPr>
          <p:cNvPr id="5" name="Rectangle 4"/>
          <p:cNvSpPr/>
          <p:nvPr/>
        </p:nvSpPr>
        <p:spPr>
          <a:xfrm>
            <a:off x="675774" y="4801317"/>
            <a:ext cx="8287752" cy="492575"/>
          </a:xfrm>
          <a:prstGeom prst="rect">
            <a:avLst/>
          </a:prstGeom>
          <a:noFill/>
          <a:ln w="38100">
            <a:solidFill>
              <a:srgbClr val="F262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88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E0E0E"/>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grayscl/>
            <a:extLst>
              <a:ext uri="{28A0092B-C50C-407E-A947-70E740481C1C}">
                <a14:useLocalDpi xmlns:a14="http://schemas.microsoft.com/office/drawing/2010/main" val="0"/>
              </a:ext>
            </a:extLst>
          </a:blip>
          <a:stretch>
            <a:fillRect/>
          </a:stretch>
        </p:blipFill>
        <p:spPr>
          <a:xfrm>
            <a:off x="0" y="0"/>
            <a:ext cx="10371221" cy="6862265"/>
          </a:xfrm>
          <a:prstGeom prst="rect">
            <a:avLst/>
          </a:prstGeom>
        </p:spPr>
      </p:pic>
      <p:sp>
        <p:nvSpPr>
          <p:cNvPr id="4" name="Title 3"/>
          <p:cNvSpPr>
            <a:spLocks noGrp="1"/>
          </p:cNvSpPr>
          <p:nvPr>
            <p:ph type="title"/>
          </p:nvPr>
        </p:nvSpPr>
        <p:spPr>
          <a:xfrm>
            <a:off x="2458453" y="166654"/>
            <a:ext cx="9733547" cy="3765885"/>
          </a:xfrm>
        </p:spPr>
        <p:txBody>
          <a:bodyPr>
            <a:normAutofit/>
          </a:bodyPr>
          <a:lstStyle/>
          <a:p>
            <a:r>
              <a:rPr lang="en-US" dirty="0">
                <a:solidFill>
                  <a:schemeClr val="bg1"/>
                </a:solidFill>
              </a:rPr>
              <a:t>Increases in recovery capital can spark turning points that end addiction careers, trigger recovery initiation, elevate coping abilities, and enhance quality of life in long-term recovery…. </a:t>
            </a:r>
            <a:endParaRPr lang="en-US" sz="2000" dirty="0">
              <a:solidFill>
                <a:schemeClr val="bg1"/>
              </a:solidFill>
            </a:endParaRPr>
          </a:p>
        </p:txBody>
      </p:sp>
      <p:sp>
        <p:nvSpPr>
          <p:cNvPr id="3" name="Rectangle 2"/>
          <p:cNvSpPr/>
          <p:nvPr/>
        </p:nvSpPr>
        <p:spPr>
          <a:xfrm>
            <a:off x="6364875" y="4399365"/>
            <a:ext cx="5646482" cy="369332"/>
          </a:xfrm>
          <a:prstGeom prst="rect">
            <a:avLst/>
          </a:prstGeom>
        </p:spPr>
        <p:txBody>
          <a:bodyPr wrap="none">
            <a:spAutoFit/>
          </a:bodyPr>
          <a:lstStyle/>
          <a:p>
            <a:r>
              <a:rPr lang="en-US" dirty="0">
                <a:solidFill>
                  <a:schemeClr val="bg1"/>
                </a:solidFill>
              </a:rPr>
              <a:t>Cloud &amp; </a:t>
            </a:r>
            <a:r>
              <a:rPr lang="en-US" dirty="0" err="1">
                <a:solidFill>
                  <a:schemeClr val="bg1"/>
                </a:solidFill>
              </a:rPr>
              <a:t>Granfield</a:t>
            </a:r>
            <a:r>
              <a:rPr lang="en-US" dirty="0">
                <a:solidFill>
                  <a:schemeClr val="bg1"/>
                </a:solidFill>
              </a:rPr>
              <a:t>, 2008; </a:t>
            </a:r>
            <a:r>
              <a:rPr lang="en-US" dirty="0" err="1">
                <a:solidFill>
                  <a:schemeClr val="bg1"/>
                </a:solidFill>
              </a:rPr>
              <a:t>Laudet</a:t>
            </a:r>
            <a:r>
              <a:rPr lang="en-US" dirty="0">
                <a:solidFill>
                  <a:schemeClr val="bg1"/>
                </a:solidFill>
              </a:rPr>
              <a:t>, Morgan, &amp; White, 2006</a:t>
            </a:r>
            <a:endParaRPr lang="en-US" dirty="0"/>
          </a:p>
        </p:txBody>
      </p:sp>
    </p:spTree>
    <p:extLst>
      <p:ext uri="{BB962C8B-B14F-4D97-AF65-F5344CB8AC3E}">
        <p14:creationId xmlns:p14="http://schemas.microsoft.com/office/powerpoint/2010/main" val="27878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3257" t="5843" r="3977" b="9421"/>
          <a:stretch/>
        </p:blipFill>
        <p:spPr>
          <a:xfrm>
            <a:off x="6803604" y="2987866"/>
            <a:ext cx="5288132" cy="3701692"/>
          </a:xfrm>
          <a:prstGeom prst="rect">
            <a:avLst/>
          </a:prstGeom>
        </p:spPr>
      </p:pic>
      <p:sp>
        <p:nvSpPr>
          <p:cNvPr id="2" name="Title 1"/>
          <p:cNvSpPr>
            <a:spLocks noGrp="1"/>
          </p:cNvSpPr>
          <p:nvPr>
            <p:ph type="title"/>
          </p:nvPr>
        </p:nvSpPr>
        <p:spPr>
          <a:xfrm>
            <a:off x="309876" y="360948"/>
            <a:ext cx="11625449" cy="3621506"/>
          </a:xfrm>
        </p:spPr>
        <p:txBody>
          <a:bodyPr anchor="t">
            <a:normAutofit/>
          </a:bodyPr>
          <a:lstStyle/>
          <a:p>
            <a:pPr marL="457200" indent="-457200">
              <a:lnSpc>
                <a:spcPct val="114000"/>
              </a:lnSpc>
            </a:pPr>
            <a:r>
              <a:rPr lang="en-US" sz="5400" b="1"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Recovery Capital... </a:t>
            </a:r>
            <a:br>
              <a:rPr lang="en-US" sz="5400" b="1"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sz="4800" b="1"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building materials for initiating and sustaining long-term recovery</a:t>
            </a:r>
            <a:endParaRPr lang="en-US" sz="5400" b="1"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49767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8112" y="264695"/>
            <a:ext cx="11218664" cy="2310063"/>
          </a:xfrm>
        </p:spPr>
        <p:txBody>
          <a:bodyPr anchor="t">
            <a:normAutofit/>
          </a:bodyPr>
          <a:lstStyle/>
          <a:p>
            <a:pPr>
              <a:lnSpc>
                <a:spcPct val="100000"/>
              </a:lnSpc>
            </a:pPr>
            <a:r>
              <a:rPr lang="en-US" b="1"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Resolving alcohol and other drug problems is not just a matter of abstinence or symptom reductions but…</a:t>
            </a:r>
            <a:endParaRPr lang="en-US"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Rectangle 1"/>
          <p:cNvSpPr/>
          <p:nvPr/>
        </p:nvSpPr>
        <p:spPr>
          <a:xfrm>
            <a:off x="311685" y="6292334"/>
            <a:ext cx="3034229" cy="369332"/>
          </a:xfrm>
          <a:prstGeom prst="rect">
            <a:avLst/>
          </a:prstGeom>
        </p:spPr>
        <p:txBody>
          <a:bodyPr wrap="none">
            <a:spAutoFit/>
          </a:bodyPr>
          <a:lstStyle/>
          <a:p>
            <a:r>
              <a:rPr lang="en-US" b="1" dirty="0"/>
              <a:t>Kelly et al., 2018; White, 2018</a:t>
            </a:r>
          </a:p>
        </p:txBody>
      </p:sp>
      <p:sp>
        <p:nvSpPr>
          <p:cNvPr id="3" name="Rectangle 2"/>
          <p:cNvSpPr/>
          <p:nvPr/>
        </p:nvSpPr>
        <p:spPr>
          <a:xfrm>
            <a:off x="2478505" y="2574758"/>
            <a:ext cx="8554453" cy="2294021"/>
          </a:xfrm>
          <a:prstGeom prst="rect">
            <a:avLst/>
          </a:prstGeom>
          <a:noFill/>
          <a:ln w="57150">
            <a:solidFill>
              <a:srgbClr val="0015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3"/>
          <p:cNvSpPr txBox="1">
            <a:spLocks/>
          </p:cNvSpPr>
          <p:nvPr/>
        </p:nvSpPr>
        <p:spPr>
          <a:xfrm>
            <a:off x="3087661" y="2574758"/>
            <a:ext cx="7812950" cy="251459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b="1" dirty="0">
                <a:solidFill>
                  <a:srgbClr val="00153E"/>
                </a:solidFill>
                <a:latin typeface="Arial Unicode MS" panose="020B0604020202020204" pitchFamily="34" charset="-128"/>
                <a:ea typeface="Arial Unicode MS" panose="020B0604020202020204" pitchFamily="34" charset="-128"/>
                <a:cs typeface="Arial Unicode MS" panose="020B0604020202020204" pitchFamily="34" charset="-128"/>
              </a:rPr>
              <a:t>improvements in functioning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solidFill>
                  <a:srgbClr val="F26200"/>
                </a:solidFill>
                <a:latin typeface="Arial Unicode MS" panose="020B0604020202020204" pitchFamily="34" charset="-128"/>
                <a:ea typeface="Arial Unicode MS" panose="020B0604020202020204" pitchFamily="34" charset="-128"/>
                <a:cs typeface="Arial Unicode MS" panose="020B0604020202020204" pitchFamily="34" charset="-128"/>
              </a:rPr>
              <a:t>psychological well-being</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en-US" dirty="0">
                <a:latin typeface="Arial Unicode MS" panose="020B0604020202020204" pitchFamily="34" charset="-128"/>
                <a:ea typeface="Arial Unicode MS" panose="020B0604020202020204" pitchFamily="34" charset="-128"/>
                <a:cs typeface="Arial Unicode MS" panose="020B0604020202020204" pitchFamily="34" charset="-128"/>
              </a:rPr>
              <a:t> </a:t>
            </a:r>
          </a:p>
          <a:p>
            <a:pPr>
              <a:lnSpc>
                <a:spcPct val="100000"/>
              </a:lnSpc>
            </a:pPr>
            <a:r>
              <a:rPr lang="en-US" b="1"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Quality of Life</a:t>
            </a:r>
            <a:r>
              <a:rPr lang="en-US" dirty="0">
                <a:solidFill>
                  <a:schemeClr val="tx1">
                    <a:lumMod val="75000"/>
                    <a:lumOff val="2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t>
            </a:r>
          </a:p>
        </p:txBody>
      </p:sp>
    </p:spTree>
    <p:extLst>
      <p:ext uri="{BB962C8B-B14F-4D97-AF65-F5344CB8AC3E}">
        <p14:creationId xmlns:p14="http://schemas.microsoft.com/office/powerpoint/2010/main" val="156764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80701" y="2559854"/>
            <a:ext cx="4362119" cy="4172766"/>
          </a:xfrm>
          <a:prstGeom prst="rect">
            <a:avLst/>
          </a:prstGeom>
        </p:spPr>
      </p:pic>
      <p:sp>
        <p:nvSpPr>
          <p:cNvPr id="6" name="Title 5"/>
          <p:cNvSpPr>
            <a:spLocks noGrp="1"/>
          </p:cNvSpPr>
          <p:nvPr>
            <p:ph type="title"/>
          </p:nvPr>
        </p:nvSpPr>
        <p:spPr>
          <a:xfrm>
            <a:off x="161159" y="273286"/>
            <a:ext cx="11882452" cy="3432440"/>
          </a:xfrm>
        </p:spPr>
        <p:txBody>
          <a:bodyPr anchor="t">
            <a:normAutofit/>
          </a:bodyPr>
          <a:lstStyle/>
          <a:p>
            <a:pPr>
              <a:lnSpc>
                <a:spcPct val="100000"/>
              </a:lnSpc>
            </a:pPr>
            <a:r>
              <a:rPr lang="en-US" sz="4000" b="1" dirty="0">
                <a:solidFill>
                  <a:srgbClr val="00153E"/>
                </a:solidFill>
                <a:latin typeface="Arial Unicode MS" panose="020B0604020202020204" pitchFamily="34" charset="-128"/>
                <a:ea typeface="Arial Unicode MS" panose="020B0604020202020204" pitchFamily="34" charset="-128"/>
                <a:cs typeface="Arial Unicode MS" panose="020B0604020202020204" pitchFamily="34" charset="-128"/>
              </a:rPr>
              <a:t>Imagine a serious substance use problem like a burning building… we know how to extinguish the fire – </a:t>
            </a:r>
            <a:r>
              <a:rPr lang="en-US" sz="4800" b="1" dirty="0">
                <a:solidFill>
                  <a:srgbClr val="F26200"/>
                </a:solidFill>
                <a:latin typeface="Arial Unicode MS" panose="020B0604020202020204" pitchFamily="34" charset="-128"/>
                <a:ea typeface="Arial Unicode MS" panose="020B0604020202020204" pitchFamily="34" charset="-128"/>
                <a:cs typeface="Arial Unicode MS" panose="020B0604020202020204" pitchFamily="34" charset="-128"/>
              </a:rPr>
              <a:t>stopping substance use</a:t>
            </a:r>
            <a:br>
              <a:rPr lang="en-US" sz="4800" b="1" dirty="0">
                <a:solidFill>
                  <a:srgbClr val="F26200"/>
                </a:solidFill>
                <a:latin typeface="Arial Unicode MS" panose="020B0604020202020204" pitchFamily="34" charset="-128"/>
                <a:ea typeface="Arial Unicode MS" panose="020B0604020202020204" pitchFamily="34" charset="-128"/>
                <a:cs typeface="Arial Unicode MS" panose="020B0604020202020204" pitchFamily="34" charset="-128"/>
              </a:rPr>
            </a:br>
            <a:r>
              <a:rPr lang="en-US" b="1" dirty="0">
                <a:latin typeface="Arial Unicode MS" panose="020B0604020202020204" pitchFamily="34" charset="-128"/>
                <a:ea typeface="Arial Unicode MS" panose="020B0604020202020204" pitchFamily="34" charset="-128"/>
                <a:cs typeface="Arial Unicode MS" panose="020B0604020202020204" pitchFamily="34" charset="-128"/>
              </a:rPr>
              <a:t>(getting someone detoxed and clinically stable)</a:t>
            </a:r>
            <a:endParaRPr lang="en-US" b="1" dirty="0">
              <a:solidFill>
                <a:srgbClr val="F15905"/>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Rectangle 1"/>
          <p:cNvSpPr/>
          <p:nvPr/>
        </p:nvSpPr>
        <p:spPr>
          <a:xfrm>
            <a:off x="161159" y="6363288"/>
            <a:ext cx="3023007" cy="369332"/>
          </a:xfrm>
          <a:prstGeom prst="rect">
            <a:avLst/>
          </a:prstGeom>
        </p:spPr>
        <p:txBody>
          <a:bodyPr wrap="none">
            <a:spAutoFit/>
          </a:bodyPr>
          <a:lstStyle/>
          <a:p>
            <a:r>
              <a:rPr lang="en-US" b="1" dirty="0"/>
              <a:t>Kelly et al., 2018; White, 2018</a:t>
            </a:r>
          </a:p>
        </p:txBody>
      </p:sp>
    </p:spTree>
    <p:extLst>
      <p:ext uri="{BB962C8B-B14F-4D97-AF65-F5344CB8AC3E}">
        <p14:creationId xmlns:p14="http://schemas.microsoft.com/office/powerpoint/2010/main" val="1901981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76726" y="36514"/>
            <a:ext cx="11915274" cy="1142582"/>
          </a:xfrm>
        </p:spPr>
        <p:txBody>
          <a:bodyPr>
            <a:normAutofit/>
          </a:bodyPr>
          <a:lstStyle/>
          <a:p>
            <a:r>
              <a:rPr lang="en-US" b="1" dirty="0">
                <a:solidFill>
                  <a:srgbClr val="001236"/>
                </a:solidFill>
                <a:latin typeface="Arial Unicode MS" panose="020B0604020202020204" pitchFamily="34" charset="-128"/>
                <a:ea typeface="Arial Unicode MS" panose="020B0604020202020204" pitchFamily="34" charset="-128"/>
                <a:cs typeface="Arial Unicode MS" panose="020B0604020202020204" pitchFamily="34" charset="-128"/>
              </a:rPr>
              <a:t>BUT</a:t>
            </a:r>
            <a:r>
              <a:rPr lang="en-US" sz="4000" b="1" dirty="0">
                <a:solidFill>
                  <a:srgbClr val="001236"/>
                </a:solidFill>
                <a:latin typeface="Arial Unicode MS" panose="020B0604020202020204" pitchFamily="34" charset="-128"/>
                <a:ea typeface="Arial Unicode MS" panose="020B0604020202020204" pitchFamily="34" charset="-128"/>
                <a:cs typeface="Arial Unicode MS" panose="020B0604020202020204" pitchFamily="34" charset="-128"/>
              </a:rPr>
              <a:t>… we have been less successful in:</a:t>
            </a:r>
          </a:p>
        </p:txBody>
      </p:sp>
      <p:sp>
        <p:nvSpPr>
          <p:cNvPr id="3" name="Content Placeholder 2"/>
          <p:cNvSpPr>
            <a:spLocks noGrp="1"/>
          </p:cNvSpPr>
          <p:nvPr>
            <p:ph idx="4294967295"/>
          </p:nvPr>
        </p:nvSpPr>
        <p:spPr>
          <a:xfrm>
            <a:off x="276726" y="800394"/>
            <a:ext cx="11927305" cy="4343984"/>
          </a:xfrm>
        </p:spPr>
        <p:txBody>
          <a:bodyPr>
            <a:normAutofit/>
          </a:bodyPr>
          <a:lstStyle/>
          <a:p>
            <a:pPr marL="349250" indent="-349250">
              <a:lnSpc>
                <a:spcPct val="100000"/>
              </a:lnSpc>
              <a:spcBef>
                <a:spcPts val="0"/>
              </a:spcBef>
              <a:spcAft>
                <a:spcPts val="1200"/>
              </a:spcAft>
              <a:buSzPct val="80000"/>
            </a:pPr>
            <a:r>
              <a:rPr lang="en-US" sz="3200" b="1" dirty="0">
                <a:solidFill>
                  <a:schemeClr val="tx1">
                    <a:lumMod val="65000"/>
                    <a:lumOff val="35000"/>
                  </a:schemeClr>
                </a:solidFill>
              </a:rPr>
              <a:t>preventing the fire from restarting— </a:t>
            </a:r>
            <a:r>
              <a:rPr lang="en-US" sz="4000" b="1" dirty="0">
                <a:solidFill>
                  <a:srgbClr val="F26200"/>
                </a:solidFill>
              </a:rPr>
              <a:t>preventing relapse</a:t>
            </a:r>
          </a:p>
          <a:p>
            <a:pPr marL="349250" indent="-349250">
              <a:lnSpc>
                <a:spcPct val="100000"/>
              </a:lnSpc>
              <a:spcBef>
                <a:spcPts val="0"/>
              </a:spcBef>
              <a:spcAft>
                <a:spcPts val="1200"/>
              </a:spcAft>
              <a:buSzPct val="80000"/>
            </a:pPr>
            <a:r>
              <a:rPr lang="en-US" sz="3200" b="1" dirty="0">
                <a:solidFill>
                  <a:schemeClr val="tx1">
                    <a:lumMod val="65000"/>
                    <a:lumOff val="35000"/>
                  </a:schemeClr>
                </a:solidFill>
              </a:rPr>
              <a:t>providing the architectural planning for reconstructing that person’s life once the fire is out—</a:t>
            </a:r>
          </a:p>
          <a:p>
            <a:pPr marL="349250" indent="-349250">
              <a:lnSpc>
                <a:spcPct val="100000"/>
              </a:lnSpc>
              <a:spcBef>
                <a:spcPts val="0"/>
              </a:spcBef>
              <a:spcAft>
                <a:spcPts val="1200"/>
              </a:spcAft>
              <a:buSzPct val="80000"/>
            </a:pPr>
            <a:r>
              <a:rPr lang="en-US" sz="3200" b="1" dirty="0">
                <a:solidFill>
                  <a:schemeClr val="tx1">
                    <a:lumMod val="65000"/>
                    <a:lumOff val="35000"/>
                  </a:schemeClr>
                </a:solidFill>
              </a:rPr>
              <a:t>providing access to the building materials— </a:t>
            </a:r>
            <a:r>
              <a:rPr lang="en-US" sz="4000" b="1" dirty="0">
                <a:solidFill>
                  <a:srgbClr val="00153E"/>
                </a:solidFill>
              </a:rPr>
              <a:t>recovery capital</a:t>
            </a:r>
            <a:r>
              <a:rPr lang="en-US" sz="3200" b="1" dirty="0">
                <a:solidFill>
                  <a:schemeClr val="tx1">
                    <a:lumMod val="65000"/>
                    <a:lumOff val="35000"/>
                  </a:schemeClr>
                </a:solidFill>
              </a:rPr>
              <a:t>—</a:t>
            </a:r>
            <a:r>
              <a:rPr lang="en-US" sz="3200" b="1" dirty="0">
                <a:solidFill>
                  <a:srgbClr val="00153E"/>
                </a:solidFill>
              </a:rPr>
              <a:t> </a:t>
            </a:r>
            <a:r>
              <a:rPr lang="en-US" sz="3200" b="1" dirty="0">
                <a:solidFill>
                  <a:schemeClr val="tx1">
                    <a:lumMod val="65000"/>
                    <a:lumOff val="35000"/>
                  </a:schemeClr>
                </a:solidFill>
              </a:rPr>
              <a:t>necessary to reconstruct their lives.</a:t>
            </a:r>
          </a:p>
          <a:p>
            <a:pPr marL="349250" indent="-349250">
              <a:lnSpc>
                <a:spcPct val="100000"/>
              </a:lnSpc>
              <a:spcBef>
                <a:spcPts val="0"/>
              </a:spcBef>
              <a:spcAft>
                <a:spcPts val="1200"/>
              </a:spcAft>
              <a:buSzPct val="80000"/>
            </a:pPr>
            <a:r>
              <a:rPr lang="en-US" sz="3200" b="1" dirty="0">
                <a:solidFill>
                  <a:schemeClr val="tx1">
                    <a:lumMod val="65000"/>
                    <a:lumOff val="35000"/>
                  </a:schemeClr>
                </a:solidFill>
              </a:rPr>
              <a:t>granting the “rebuilding permits” needed to allow the recovery process to begin</a:t>
            </a:r>
            <a:r>
              <a:rPr lang="en-US" sz="3200" dirty="0"/>
              <a:t>. </a:t>
            </a:r>
          </a:p>
        </p:txBody>
      </p:sp>
      <p:sp>
        <p:nvSpPr>
          <p:cNvPr id="5" name="Rectangle 4"/>
          <p:cNvSpPr/>
          <p:nvPr/>
        </p:nvSpPr>
        <p:spPr>
          <a:xfrm>
            <a:off x="9097229" y="6462131"/>
            <a:ext cx="3023007" cy="369332"/>
          </a:xfrm>
          <a:prstGeom prst="rect">
            <a:avLst/>
          </a:prstGeom>
        </p:spPr>
        <p:txBody>
          <a:bodyPr wrap="none">
            <a:spAutoFit/>
          </a:bodyPr>
          <a:lstStyle/>
          <a:p>
            <a:r>
              <a:rPr lang="en-US" b="1" dirty="0"/>
              <a:t>Kelly et al., 2018; White, 2018</a:t>
            </a:r>
          </a:p>
        </p:txBody>
      </p:sp>
      <p:sp>
        <p:nvSpPr>
          <p:cNvPr id="6" name="Content Placeholder 2"/>
          <p:cNvSpPr txBox="1">
            <a:spLocks/>
          </p:cNvSpPr>
          <p:nvPr/>
        </p:nvSpPr>
        <p:spPr>
          <a:xfrm>
            <a:off x="105388" y="4966606"/>
            <a:ext cx="12014848" cy="16870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 typeface="Arial" panose="020B0604020202020204" pitchFamily="34" charset="0"/>
              <a:buNone/>
            </a:pPr>
            <a:r>
              <a:rPr lang="en-US" sz="3200" b="1" dirty="0">
                <a:solidFill>
                  <a:srgbClr val="F15905"/>
                </a:solidFill>
              </a:rPr>
              <a:t>If someone has a criminal record, for example—often directly related to their substance use—they often cannot get a job, housing, or a loan for college or job training.</a:t>
            </a:r>
          </a:p>
        </p:txBody>
      </p:sp>
    </p:spTree>
    <p:extLst>
      <p:ext uri="{BB962C8B-B14F-4D97-AF65-F5344CB8AC3E}">
        <p14:creationId xmlns:p14="http://schemas.microsoft.com/office/powerpoint/2010/main" val="70320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3257" t="5843" r="3977" b="9421"/>
          <a:stretch/>
        </p:blipFill>
        <p:spPr>
          <a:xfrm>
            <a:off x="6184232" y="2641155"/>
            <a:ext cx="5936004" cy="4155202"/>
          </a:xfrm>
          <a:prstGeom prst="rect">
            <a:avLst/>
          </a:prstGeom>
        </p:spPr>
      </p:pic>
      <p:sp>
        <p:nvSpPr>
          <p:cNvPr id="4" name="Title 3"/>
          <p:cNvSpPr>
            <a:spLocks noGrp="1"/>
          </p:cNvSpPr>
          <p:nvPr>
            <p:ph type="title"/>
          </p:nvPr>
        </p:nvSpPr>
        <p:spPr>
          <a:xfrm>
            <a:off x="144378" y="182995"/>
            <a:ext cx="11879180" cy="3017405"/>
          </a:xfrm>
        </p:spPr>
        <p:txBody>
          <a:bodyPr anchor="t">
            <a:normAutofit/>
          </a:bodyPr>
          <a:lstStyle/>
          <a:p>
            <a:pPr>
              <a:lnSpc>
                <a:spcPct val="100000"/>
              </a:lnSpc>
            </a:pP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Partnerships between treatment providers and RCOs are needed to help people gain access to the “building materials” (</a:t>
            </a:r>
            <a:r>
              <a:rPr lang="en-US" sz="4000" b="1" dirty="0">
                <a:solidFill>
                  <a:srgbClr val="F26200"/>
                </a:solidFill>
                <a:latin typeface="Arial Unicode MS" panose="020B0604020202020204" pitchFamily="34" charset="-128"/>
                <a:ea typeface="Arial Unicode MS" panose="020B0604020202020204" pitchFamily="34" charset="-128"/>
                <a:cs typeface="Arial Unicode MS" panose="020B0604020202020204" pitchFamily="34" charset="-128"/>
              </a:rPr>
              <a:t>recovery capital</a:t>
            </a:r>
            <a:r>
              <a:rPr lang="en-US" sz="4000" b="1" dirty="0">
                <a:latin typeface="Arial Unicode MS" panose="020B0604020202020204" pitchFamily="34" charset="-128"/>
                <a:ea typeface="Arial Unicode MS" panose="020B0604020202020204" pitchFamily="34" charset="-128"/>
                <a:cs typeface="Arial Unicode MS" panose="020B0604020202020204" pitchFamily="34" charset="-128"/>
              </a:rPr>
              <a:t>), especially to reconstruct their lives early in the recovery phase.</a:t>
            </a:r>
          </a:p>
        </p:txBody>
      </p:sp>
      <p:sp>
        <p:nvSpPr>
          <p:cNvPr id="5" name="Rectangle 4"/>
          <p:cNvSpPr/>
          <p:nvPr/>
        </p:nvSpPr>
        <p:spPr>
          <a:xfrm>
            <a:off x="9097229" y="6462131"/>
            <a:ext cx="3023007" cy="369332"/>
          </a:xfrm>
          <a:prstGeom prst="rect">
            <a:avLst/>
          </a:prstGeom>
        </p:spPr>
        <p:txBody>
          <a:bodyPr wrap="none">
            <a:spAutoFit/>
          </a:bodyPr>
          <a:lstStyle/>
          <a:p>
            <a:r>
              <a:rPr lang="en-US" b="1" dirty="0"/>
              <a:t>Kelly et al., 2018; White, 2018</a:t>
            </a:r>
          </a:p>
        </p:txBody>
      </p:sp>
    </p:spTree>
    <p:extLst>
      <p:ext uri="{BB962C8B-B14F-4D97-AF65-F5344CB8AC3E}">
        <p14:creationId xmlns:p14="http://schemas.microsoft.com/office/powerpoint/2010/main" val="1610967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val="0"/>
              </a:ext>
            </a:extLst>
          </a:blip>
          <a:srcRect t="12787" b="12963"/>
          <a:stretch/>
        </p:blipFill>
        <p:spPr>
          <a:xfrm>
            <a:off x="3131553" y="2250399"/>
            <a:ext cx="5928892" cy="4402228"/>
          </a:xfrm>
          <a:prstGeom prst="rect">
            <a:avLst/>
          </a:prstGeom>
        </p:spPr>
      </p:pic>
      <p:sp>
        <p:nvSpPr>
          <p:cNvPr id="2" name="Title 1"/>
          <p:cNvSpPr>
            <a:spLocks noGrp="1"/>
          </p:cNvSpPr>
          <p:nvPr>
            <p:ph type="title" idx="4294967295"/>
          </p:nvPr>
        </p:nvSpPr>
        <p:spPr>
          <a:xfrm>
            <a:off x="1524001" y="57151"/>
            <a:ext cx="9143999" cy="2746208"/>
          </a:xfrm>
        </p:spPr>
        <p:txBody>
          <a:bodyPr>
            <a:noAutofit/>
          </a:bodyPr>
          <a:lstStyle/>
          <a:p>
            <a:r>
              <a:rPr lang="en-US" sz="4800" b="1" dirty="0">
                <a:solidFill>
                  <a:srgbClr val="FF6600"/>
                </a:solidFill>
              </a:rPr>
              <a:t>‘recovery capital’ </a:t>
            </a:r>
            <a:r>
              <a:rPr lang="en-US" sz="4000" b="1" dirty="0">
                <a:solidFill>
                  <a:srgbClr val="002060"/>
                </a:solidFill>
              </a:rPr>
              <a:t>refers to the sum of resources necessary to initiate and sustain recovery from substance misuse</a:t>
            </a:r>
          </a:p>
        </p:txBody>
      </p:sp>
      <p:sp>
        <p:nvSpPr>
          <p:cNvPr id="3" name="TextBox 2"/>
          <p:cNvSpPr txBox="1"/>
          <p:nvPr/>
        </p:nvSpPr>
        <p:spPr>
          <a:xfrm>
            <a:off x="9988723" y="6314073"/>
            <a:ext cx="1886542" cy="338554"/>
          </a:xfrm>
          <a:prstGeom prst="rect">
            <a:avLst/>
          </a:prstGeom>
          <a:noFill/>
        </p:spPr>
        <p:txBody>
          <a:bodyPr wrap="none" rtlCol="0">
            <a:spAutoFit/>
          </a:bodyPr>
          <a:lstStyle/>
          <a:p>
            <a:r>
              <a:rPr lang="en-US" sz="1600" b="1" dirty="0">
                <a:solidFill>
                  <a:prstClr val="black"/>
                </a:solidFill>
              </a:rPr>
              <a:t>Best &amp; </a:t>
            </a:r>
            <a:r>
              <a:rPr lang="en-US" sz="1600" b="1" dirty="0" err="1">
                <a:solidFill>
                  <a:prstClr val="black"/>
                </a:solidFill>
              </a:rPr>
              <a:t>Laudet</a:t>
            </a:r>
            <a:r>
              <a:rPr lang="en-US" sz="1600" b="1" dirty="0">
                <a:solidFill>
                  <a:prstClr val="black"/>
                </a:solidFill>
              </a:rPr>
              <a:t>, 2010</a:t>
            </a:r>
          </a:p>
        </p:txBody>
      </p:sp>
    </p:spTree>
    <p:extLst>
      <p:ext uri="{BB962C8B-B14F-4D97-AF65-F5344CB8AC3E}">
        <p14:creationId xmlns:p14="http://schemas.microsoft.com/office/powerpoint/2010/main" val="1824218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70114"/>
            <a:ext cx="9144000" cy="866590"/>
          </a:xfrm>
        </p:spPr>
        <p:txBody>
          <a:bodyPr>
            <a:noAutofit/>
          </a:bodyPr>
          <a:lstStyle/>
          <a:p>
            <a:r>
              <a:rPr lang="en-US" b="1" dirty="0">
                <a:solidFill>
                  <a:srgbClr val="FF6600"/>
                </a:solidFill>
              </a:rPr>
              <a:t>Key Components of Recovery Capital</a:t>
            </a:r>
          </a:p>
        </p:txBody>
      </p:sp>
      <p:sp>
        <p:nvSpPr>
          <p:cNvPr id="3" name="Content Placeholder 2"/>
          <p:cNvSpPr>
            <a:spLocks noGrp="1"/>
          </p:cNvSpPr>
          <p:nvPr>
            <p:ph idx="4294967295"/>
          </p:nvPr>
        </p:nvSpPr>
        <p:spPr>
          <a:xfrm>
            <a:off x="225592" y="1275664"/>
            <a:ext cx="11740816" cy="4824348"/>
          </a:xfrm>
        </p:spPr>
        <p:txBody>
          <a:bodyPr>
            <a:normAutofit/>
          </a:bodyPr>
          <a:lstStyle/>
          <a:p>
            <a:pPr marL="0" indent="0">
              <a:spcBef>
                <a:spcPts val="0"/>
              </a:spcBef>
              <a:spcAft>
                <a:spcPts val="1800"/>
              </a:spcAft>
              <a:buNone/>
            </a:pPr>
            <a:r>
              <a:rPr lang="en-US" sz="3600" b="1" dirty="0">
                <a:solidFill>
                  <a:srgbClr val="002060"/>
                </a:solidFill>
              </a:rPr>
              <a:t>Social capital </a:t>
            </a:r>
            <a:r>
              <a:rPr lang="en-US" sz="2800" b="1" dirty="0"/>
              <a:t>–</a:t>
            </a:r>
            <a:r>
              <a:rPr lang="en-US" sz="2800" dirty="0"/>
              <a:t> </a:t>
            </a:r>
            <a:r>
              <a:rPr lang="en-US" b="1" dirty="0"/>
              <a:t>the sum of resources each person has as a result of their relationships, and includes both support from and obligations </a:t>
            </a:r>
            <a:endParaRPr lang="en-US" sz="2800" b="1" dirty="0"/>
          </a:p>
          <a:p>
            <a:pPr marL="0" indent="0">
              <a:spcBef>
                <a:spcPts val="0"/>
              </a:spcBef>
              <a:spcAft>
                <a:spcPts val="1800"/>
              </a:spcAft>
              <a:buNone/>
            </a:pPr>
            <a:r>
              <a:rPr lang="en-US" sz="3600" b="1" dirty="0">
                <a:solidFill>
                  <a:srgbClr val="002060"/>
                </a:solidFill>
              </a:rPr>
              <a:t>Physical capital </a:t>
            </a:r>
            <a:r>
              <a:rPr lang="en-US" b="1" dirty="0"/>
              <a:t>– tangible assets, such as property and money </a:t>
            </a:r>
          </a:p>
          <a:p>
            <a:pPr marL="0" indent="0">
              <a:spcBef>
                <a:spcPts val="0"/>
              </a:spcBef>
              <a:spcAft>
                <a:spcPts val="1800"/>
              </a:spcAft>
              <a:buNone/>
            </a:pPr>
            <a:r>
              <a:rPr lang="en-US" sz="3600" b="1" dirty="0">
                <a:solidFill>
                  <a:srgbClr val="002060"/>
                </a:solidFill>
              </a:rPr>
              <a:t>Human capital </a:t>
            </a:r>
            <a:r>
              <a:rPr lang="en-US" b="1" dirty="0"/>
              <a:t>– the skills, positive health, aspirations and hopes, and personal resources that will enable the individual to prosper</a:t>
            </a:r>
          </a:p>
          <a:p>
            <a:pPr marL="0" indent="0">
              <a:spcBef>
                <a:spcPts val="0"/>
              </a:spcBef>
              <a:spcAft>
                <a:spcPts val="1800"/>
              </a:spcAft>
              <a:buNone/>
            </a:pPr>
            <a:r>
              <a:rPr lang="en-US" sz="3600" b="1" dirty="0">
                <a:solidFill>
                  <a:srgbClr val="002060"/>
                </a:solidFill>
              </a:rPr>
              <a:t>Cultural capital </a:t>
            </a:r>
            <a:r>
              <a:rPr lang="en-US" b="1" dirty="0"/>
              <a:t>– the values, beliefs and attitudes that link to social conformity</a:t>
            </a:r>
          </a:p>
        </p:txBody>
      </p:sp>
      <p:sp>
        <p:nvSpPr>
          <p:cNvPr id="4" name="TextBox 3"/>
          <p:cNvSpPr txBox="1"/>
          <p:nvPr/>
        </p:nvSpPr>
        <p:spPr>
          <a:xfrm>
            <a:off x="9558946" y="6338972"/>
            <a:ext cx="2218108" cy="338554"/>
          </a:xfrm>
          <a:prstGeom prst="rect">
            <a:avLst/>
          </a:prstGeom>
          <a:noFill/>
        </p:spPr>
        <p:txBody>
          <a:bodyPr wrap="none" rtlCol="0">
            <a:spAutoFit/>
          </a:bodyPr>
          <a:lstStyle/>
          <a:p>
            <a:r>
              <a:rPr lang="en-US" sz="1600" b="1" dirty="0">
                <a:solidFill>
                  <a:prstClr val="black"/>
                </a:solidFill>
              </a:rPr>
              <a:t>Cloud &amp; </a:t>
            </a:r>
            <a:r>
              <a:rPr lang="en-US" sz="1600" b="1" dirty="0" err="1">
                <a:solidFill>
                  <a:prstClr val="black"/>
                </a:solidFill>
              </a:rPr>
              <a:t>Granfield</a:t>
            </a:r>
            <a:r>
              <a:rPr lang="en-US" sz="1600" b="1" dirty="0">
                <a:solidFill>
                  <a:prstClr val="black"/>
                </a:solidFill>
              </a:rPr>
              <a:t>, 2008</a:t>
            </a:r>
          </a:p>
        </p:txBody>
      </p:sp>
    </p:spTree>
    <p:extLst>
      <p:ext uri="{BB962C8B-B14F-4D97-AF65-F5344CB8AC3E}">
        <p14:creationId xmlns:p14="http://schemas.microsoft.com/office/powerpoint/2010/main" val="2084669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162" y="308122"/>
            <a:ext cx="10671892" cy="980797"/>
          </a:xfrm>
        </p:spPr>
        <p:txBody>
          <a:bodyPr>
            <a:noAutofit/>
          </a:bodyPr>
          <a:lstStyle/>
          <a:p>
            <a:pPr algn="ctr"/>
            <a:r>
              <a:rPr lang="en-US" sz="40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Recovery Capital Problem Severity Matrix</a:t>
            </a:r>
          </a:p>
        </p:txBody>
      </p:sp>
      <p:pic>
        <p:nvPicPr>
          <p:cNvPr id="5" name="Picture 4"/>
          <p:cNvPicPr>
            <a:picLocks noChangeAspect="1"/>
          </p:cNvPicPr>
          <p:nvPr/>
        </p:nvPicPr>
        <p:blipFill rotWithShape="1">
          <a:blip r:embed="rId3"/>
          <a:srcRect l="1440" t="15483" r="2582" b="5742"/>
          <a:stretch/>
        </p:blipFill>
        <p:spPr>
          <a:xfrm>
            <a:off x="981659" y="1138325"/>
            <a:ext cx="10220897" cy="5193853"/>
          </a:xfrm>
          <a:prstGeom prst="rect">
            <a:avLst/>
          </a:prstGeom>
        </p:spPr>
      </p:pic>
      <p:sp>
        <p:nvSpPr>
          <p:cNvPr id="3" name="TextBox 2"/>
          <p:cNvSpPr txBox="1"/>
          <p:nvPr/>
        </p:nvSpPr>
        <p:spPr>
          <a:xfrm>
            <a:off x="9857608" y="6332178"/>
            <a:ext cx="1945469" cy="338554"/>
          </a:xfrm>
          <a:prstGeom prst="rect">
            <a:avLst/>
          </a:prstGeom>
          <a:noFill/>
        </p:spPr>
        <p:txBody>
          <a:bodyPr wrap="none" rtlCol="0">
            <a:spAutoFit/>
          </a:bodyPr>
          <a:lstStyle/>
          <a:p>
            <a:r>
              <a:rPr lang="en-US" sz="1600" b="1" dirty="0"/>
              <a:t>White &amp; Cloud, 2008</a:t>
            </a:r>
          </a:p>
        </p:txBody>
      </p:sp>
    </p:spTree>
    <p:extLst>
      <p:ext uri="{BB962C8B-B14F-4D97-AF65-F5344CB8AC3E}">
        <p14:creationId xmlns:p14="http://schemas.microsoft.com/office/powerpoint/2010/main" val="2263930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2648</Words>
  <Application>Microsoft Office PowerPoint</Application>
  <PresentationFormat>Widescreen</PresentationFormat>
  <Paragraphs>130</Paragraphs>
  <Slides>11</Slides>
  <Notes>10</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11</vt:i4>
      </vt:variant>
    </vt:vector>
  </HeadingPairs>
  <TitlesOfParts>
    <vt:vector size="19" baseType="lpstr">
      <vt:lpstr>Arial</vt:lpstr>
      <vt:lpstr>Arial Unicode MS</vt:lpstr>
      <vt:lpstr>Calibri</vt:lpstr>
      <vt:lpstr>Calibri Light</vt:lpstr>
      <vt:lpstr>Office Theme</vt:lpstr>
      <vt:lpstr>1_Office Theme</vt:lpstr>
      <vt:lpstr>2_Office Theme</vt:lpstr>
      <vt:lpstr>3_Office Theme</vt:lpstr>
      <vt:lpstr>PowerPoint Presentation</vt:lpstr>
      <vt:lpstr>Recovery Capital...  building materials for initiating and sustaining long-term recovery</vt:lpstr>
      <vt:lpstr>Resolving alcohol and other drug problems is not just a matter of abstinence or symptom reductions but…</vt:lpstr>
      <vt:lpstr>Imagine a serious substance use problem like a burning building… we know how to extinguish the fire – stopping substance use (getting someone detoxed and clinically stable)</vt:lpstr>
      <vt:lpstr>BUT… we have been less successful in:</vt:lpstr>
      <vt:lpstr>Partnerships between treatment providers and RCOs are needed to help people gain access to the “building materials” (recovery capital), especially to reconstruct their lives early in the recovery phase.</vt:lpstr>
      <vt:lpstr>‘recovery capital’ refers to the sum of resources necessary to initiate and sustain recovery from substance misuse</vt:lpstr>
      <vt:lpstr>Key Components of Recovery Capital</vt:lpstr>
      <vt:lpstr>Recovery Capital Problem Severity Matrix</vt:lpstr>
      <vt:lpstr>Recovery Capital Scales</vt:lpstr>
      <vt:lpstr>Increases in recovery capital can spark turning points that end addiction careers, trigger recovery initiation, elevate coping abilities, and enhance quality of life in long-term recovery….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A Roget</dc:creator>
  <cp:lastModifiedBy>Stephanie Asteriadis Pyle</cp:lastModifiedBy>
  <cp:revision>59</cp:revision>
  <dcterms:created xsi:type="dcterms:W3CDTF">2018-08-16T04:01:31Z</dcterms:created>
  <dcterms:modified xsi:type="dcterms:W3CDTF">2019-03-27T19:28:00Z</dcterms:modified>
</cp:coreProperties>
</file>