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7" r:id="rId3"/>
    <p:sldId id="268" r:id="rId4"/>
    <p:sldId id="262" r:id="rId5"/>
    <p:sldId id="265" r:id="rId6"/>
    <p:sldId id="270"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39"/>
    <a:srgbClr val="282828"/>
    <a:srgbClr val="3E3E3E"/>
    <a:srgbClr val="573188"/>
    <a:srgbClr val="655369"/>
    <a:srgbClr val="856C8A"/>
    <a:srgbClr val="D1C7D3"/>
    <a:srgbClr val="D8D0DA"/>
    <a:srgbClr val="4B598F"/>
    <a:srgbClr val="EAE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0" autoAdjust="0"/>
    <p:restoredTop sz="70315" autoAdjust="0"/>
  </p:normalViewPr>
  <p:slideViewPr>
    <p:cSldViewPr snapToGrid="0">
      <p:cViewPr varScale="1">
        <p:scale>
          <a:sx n="62" d="100"/>
          <a:sy n="62" d="100"/>
        </p:scale>
        <p:origin x="486" y="42"/>
      </p:cViewPr>
      <p:guideLst/>
    </p:cSldViewPr>
  </p:slideViewPr>
  <p:notesTextViewPr>
    <p:cViewPr>
      <p:scale>
        <a:sx n="1" d="1"/>
        <a:sy n="1" d="1"/>
      </p:scale>
      <p:origin x="0" y="0"/>
    </p:cViewPr>
  </p:notesTextViewPr>
  <p:sorterViewPr>
    <p:cViewPr>
      <p:scale>
        <a:sx n="160" d="100"/>
        <a:sy n="160" d="100"/>
      </p:scale>
      <p:origin x="0" y="0"/>
    </p:cViewPr>
  </p:sorterViewPr>
  <p:notesViewPr>
    <p:cSldViewPr snapToGrid="0">
      <p:cViewPr varScale="1">
        <p:scale>
          <a:sx n="99" d="100"/>
          <a:sy n="99" d="100"/>
        </p:scale>
        <p:origin x="26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3925B-AB60-4601-80E8-1B8E2698B87C}"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517C8-7116-414F-A447-C9C64CB79735}" type="slidenum">
              <a:rPr lang="en-US" smtClean="0"/>
              <a:t>‹#›</a:t>
            </a:fld>
            <a:endParaRPr lang="en-US"/>
          </a:p>
        </p:txBody>
      </p:sp>
    </p:spTree>
    <p:extLst>
      <p:ext uri="{BB962C8B-B14F-4D97-AF65-F5344CB8AC3E}">
        <p14:creationId xmlns:p14="http://schemas.microsoft.com/office/powerpoint/2010/main" val="274501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amanetwork.com/journals/jama/article-abstract/2671465?redirect=tru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PowerPoint is based on the new study that came out January 2018 about FASDs.</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dirty="0"/>
              <a:t>May, P.A, Chambers, C.D., </a:t>
            </a:r>
            <a:r>
              <a:rPr lang="en-US" sz="1200" dirty="0" err="1"/>
              <a:t>Kalberg</a:t>
            </a:r>
            <a:r>
              <a:rPr lang="en-US" sz="1200" dirty="0"/>
              <a:t>, W.O., et al. (2018). Prevalence of fetal alcohol spectrum disorders in 4 US communities. JAMA, 319(5), 474-482. </a:t>
            </a:r>
            <a:r>
              <a:rPr lang="en-US" sz="1100" dirty="0">
                <a:hlinkClick r:id="rId3"/>
              </a:rPr>
              <a:t>https://jamanetwork.com/journals/jama/article-abstract/2671465?redirect=true</a:t>
            </a:r>
            <a:endParaRPr lang="en-US" sz="1100" dirty="0"/>
          </a:p>
          <a:p>
            <a:endParaRPr lang="en-US" dirty="0"/>
          </a:p>
        </p:txBody>
      </p:sp>
      <p:sp>
        <p:nvSpPr>
          <p:cNvPr id="4" name="Slide Number Placeholder 3"/>
          <p:cNvSpPr>
            <a:spLocks noGrp="1"/>
          </p:cNvSpPr>
          <p:nvPr>
            <p:ph type="sldNum" sz="quarter" idx="10"/>
          </p:nvPr>
        </p:nvSpPr>
        <p:spPr/>
        <p:txBody>
          <a:bodyPr/>
          <a:lstStyle/>
          <a:p>
            <a:fld id="{8AF517C8-7116-414F-A447-C9C64CB79735}" type="slidenum">
              <a:rPr lang="en-US" smtClean="0"/>
              <a:t>1</a:t>
            </a:fld>
            <a:endParaRPr lang="en-US"/>
          </a:p>
        </p:txBody>
      </p:sp>
    </p:spTree>
    <p:extLst>
      <p:ext uri="{BB962C8B-B14F-4D97-AF65-F5344CB8AC3E}">
        <p14:creationId xmlns:p14="http://schemas.microsoft.com/office/powerpoint/2010/main" val="194184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a:t>Estimating the prevalence of fetal alcohol spectrum disorders is challenging using routine surveillance methods; one recent US study suggested that children with fetal alcohol spectrum disorders are frequently not diagnosed (80%) or misdiagnosed (7%) (May et al, 2018).</a:t>
            </a:r>
          </a:p>
          <a:p>
            <a:pPr marL="171450" indent="-171450">
              <a:spcAft>
                <a:spcPts val="600"/>
              </a:spcAft>
              <a:buFont typeface="Arial" panose="020B0604020202020204" pitchFamily="34" charset="0"/>
              <a:buChar char="•"/>
            </a:pPr>
            <a:r>
              <a:rPr lang="en-US" dirty="0"/>
              <a:t>The previous most commonly accepted estimate for the United States of 10 per 1000 children affected was derived from clinic-based studies or studies of single communities using small samples and different research methods  (May et al., 2014; NCBDDD, 2015a). </a:t>
            </a:r>
          </a:p>
          <a:p>
            <a:pPr marL="171450" indent="-171450">
              <a:spcAft>
                <a:spcPts val="600"/>
              </a:spcAft>
              <a:buFont typeface="Arial" panose="020B0604020202020204" pitchFamily="34" charset="0"/>
              <a:buChar char="•"/>
            </a:pPr>
            <a:r>
              <a:rPr lang="en-US" dirty="0"/>
              <a:t>Standard methods of passive record surveillance or clinic-based studies may have led to underestimates (AAP, 2015a)</a:t>
            </a:r>
          </a:p>
          <a:p>
            <a:pPr marL="628650" lvl="1" indent="-171450">
              <a:spcAft>
                <a:spcPts val="600"/>
              </a:spcAft>
              <a:buFont typeface="Arial" panose="020B0604020202020204" pitchFamily="34" charset="0"/>
              <a:buChar char="•"/>
            </a:pPr>
            <a:r>
              <a:rPr lang="en-US" dirty="0"/>
              <a:t>A passive surveillance system consists of the regular, ongoing reporting of diseases and conditions by all health facilities in a given territory</a:t>
            </a:r>
          </a:p>
          <a:p>
            <a:pPr marL="628650" lvl="1" indent="-171450">
              <a:spcAft>
                <a:spcPts val="600"/>
              </a:spcAft>
              <a:buFont typeface="Arial" panose="020B0604020202020204" pitchFamily="34" charset="0"/>
              <a:buChar char="•"/>
            </a:pPr>
            <a:r>
              <a:rPr lang="en-US" sz="1200" b="0" i="0" kern="1200" dirty="0">
                <a:solidFill>
                  <a:schemeClr val="tx1"/>
                </a:solidFill>
                <a:effectLst/>
                <a:latin typeface="+mn-lt"/>
                <a:ea typeface="+mn-ea"/>
                <a:cs typeface="+mn-cs"/>
              </a:rPr>
              <a:t>Passive surveillance systems are less time consuming and less expensive to run but risk under-reporting of some diseases.</a:t>
            </a:r>
          </a:p>
          <a:p>
            <a:pPr marL="628650" lvl="1" indent="-171450">
              <a:spcAft>
                <a:spcPts val="600"/>
              </a:spcAft>
              <a:buFont typeface="Arial" panose="020B0604020202020204" pitchFamily="34" charset="0"/>
              <a:buChar char="•"/>
            </a:pPr>
            <a:r>
              <a:rPr lang="en-US" sz="1200" b="0" i="0" kern="1200" dirty="0">
                <a:solidFill>
                  <a:schemeClr val="tx1"/>
                </a:solidFill>
                <a:effectLst/>
                <a:latin typeface="+mn-lt"/>
                <a:ea typeface="+mn-ea"/>
                <a:cs typeface="+mn-cs"/>
              </a:rPr>
              <a:t>Clinic-based studies can also be unreliable because they are only researching the patients that seek treatments within clinics (May et al, 2018).</a:t>
            </a:r>
            <a:endParaRPr lang="en-US" dirty="0"/>
          </a:p>
          <a:p>
            <a:pPr marL="914400" lvl="2" indent="0">
              <a:spcAft>
                <a:spcPts val="600"/>
              </a:spcAft>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AF517C8-7116-414F-A447-C9C64CB79735}" type="slidenum">
              <a:rPr lang="en-US" smtClean="0"/>
              <a:t>2</a:t>
            </a:fld>
            <a:endParaRPr lang="en-US"/>
          </a:p>
        </p:txBody>
      </p:sp>
    </p:spTree>
    <p:extLst>
      <p:ext uri="{BB962C8B-B14F-4D97-AF65-F5344CB8AC3E}">
        <p14:creationId xmlns:p14="http://schemas.microsoft.com/office/powerpoint/2010/main" val="275007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100" dirty="0"/>
              <a:t>The study used an active case ascertainment method with a cross-sectional design</a:t>
            </a:r>
          </a:p>
          <a:p>
            <a:pPr marL="288925" lvl="1" indent="-171450">
              <a:buFont typeface="Arial" panose="020B0604020202020204" pitchFamily="34" charset="0"/>
              <a:buChar char="•"/>
            </a:pPr>
            <a:r>
              <a:rPr lang="en-US" sz="1100" b="0" i="0" kern="1200" dirty="0">
                <a:solidFill>
                  <a:schemeClr val="tx1"/>
                </a:solidFill>
                <a:effectLst/>
                <a:latin typeface="+mn-lt"/>
                <a:ea typeface="+mn-ea"/>
                <a:cs typeface="+mn-cs"/>
              </a:rPr>
              <a:t>In active case ascertainment, surveillance personnel are hired and trained to collect data from all data sources, which can be helpful because more extensive data are collected.</a:t>
            </a:r>
          </a:p>
          <a:p>
            <a:pPr marL="288925" lvl="1" indent="-171450">
              <a:spcAft>
                <a:spcPts val="600"/>
              </a:spcAft>
              <a:buFont typeface="Arial" panose="020B0604020202020204" pitchFamily="34" charset="0"/>
              <a:buChar char="•"/>
            </a:pPr>
            <a:r>
              <a:rPr lang="en-US" sz="1100" b="0" i="0" kern="1200" dirty="0">
                <a:solidFill>
                  <a:schemeClr val="tx1"/>
                </a:solidFill>
                <a:effectLst/>
                <a:latin typeface="+mn-lt"/>
                <a:ea typeface="+mn-ea"/>
                <a:cs typeface="+mn-cs"/>
              </a:rPr>
              <a:t>A cross-sectional design allows researchers to look at patients who may have an FASD and patients who don’t, allowing researchers to obtain a broader view of the outcomes.</a:t>
            </a:r>
            <a:endParaRPr lang="en-US" sz="1100" dirty="0"/>
          </a:p>
          <a:p>
            <a:r>
              <a:rPr lang="en-US" sz="1100" dirty="0"/>
              <a:t>Took place between 2010-2016</a:t>
            </a:r>
          </a:p>
          <a:p>
            <a:pPr marL="288925" lvl="1" indent="-171450">
              <a:buFont typeface="Arial" panose="020B0604020202020204" pitchFamily="34" charset="0"/>
              <a:buChar char="•"/>
            </a:pPr>
            <a:r>
              <a:rPr lang="en-US" sz="1100" dirty="0"/>
              <a:t>A total of 6,639 children were selected from a population of 13,146</a:t>
            </a:r>
          </a:p>
          <a:p>
            <a:pPr marL="288925" lvl="1" indent="-171450">
              <a:buFont typeface="Arial" panose="020B0604020202020204" pitchFamily="34" charset="0"/>
              <a:buChar char="•"/>
            </a:pPr>
            <a:r>
              <a:rPr lang="en-US" sz="1100" dirty="0"/>
              <a:t>51.9% of the participants were male with a mean age of 6.7 years</a:t>
            </a:r>
          </a:p>
          <a:p>
            <a:pPr marL="288925" lvl="1" indent="-171450">
              <a:spcAft>
                <a:spcPts val="600"/>
              </a:spcAft>
              <a:buFont typeface="Arial" panose="020B0604020202020204" pitchFamily="34" charset="0"/>
              <a:buChar char="•"/>
            </a:pPr>
            <a:r>
              <a:rPr lang="en-US" sz="1100" dirty="0"/>
              <a:t>79.3% white maternal race</a:t>
            </a:r>
          </a:p>
          <a:p>
            <a:pPr>
              <a:spcAft>
                <a:spcPts val="600"/>
              </a:spcAft>
            </a:pPr>
            <a:r>
              <a:rPr lang="en-US" sz="1100" dirty="0"/>
              <a:t>The four communities were in the Rocky Mountains, Midwestern, Southeastern, and Pacific Southwestern regions of the United States</a:t>
            </a:r>
          </a:p>
          <a:p>
            <a:r>
              <a:rPr lang="en-US" sz="1100" dirty="0"/>
              <a:t>The 4 domains that contribute to the FASD continuum are: </a:t>
            </a:r>
          </a:p>
          <a:p>
            <a:pPr marL="288925" lvl="1" indent="-171450">
              <a:buFont typeface="Arial" panose="020B0604020202020204" pitchFamily="34" charset="0"/>
              <a:buChar char="•"/>
            </a:pPr>
            <a:r>
              <a:rPr lang="en-US" sz="1100" dirty="0"/>
              <a:t>dysmorphic features, </a:t>
            </a:r>
          </a:p>
          <a:p>
            <a:pPr marL="288925" lvl="1" indent="-171450">
              <a:buFont typeface="Arial" panose="020B0604020202020204" pitchFamily="34" charset="0"/>
              <a:buChar char="•"/>
            </a:pPr>
            <a:r>
              <a:rPr lang="en-US" sz="1100" dirty="0"/>
              <a:t>physical growth, </a:t>
            </a:r>
          </a:p>
          <a:p>
            <a:pPr marL="288925" lvl="1" indent="-171450">
              <a:buFont typeface="Arial" panose="020B0604020202020204" pitchFamily="34" charset="0"/>
              <a:buChar char="•"/>
            </a:pPr>
            <a:r>
              <a:rPr lang="en-US" sz="1100" dirty="0"/>
              <a:t>neurobehavioral development, and </a:t>
            </a:r>
          </a:p>
          <a:p>
            <a:pPr marL="288925" lvl="1" indent="-171450">
              <a:spcAft>
                <a:spcPts val="600"/>
              </a:spcAft>
              <a:buFont typeface="Arial" panose="020B0604020202020204" pitchFamily="34" charset="0"/>
              <a:buChar char="•"/>
            </a:pPr>
            <a:r>
              <a:rPr lang="en-US" sz="1100" dirty="0"/>
              <a:t>Prenatal alcohol exposure</a:t>
            </a:r>
          </a:p>
          <a:p>
            <a:pPr>
              <a:spcAft>
                <a:spcPts val="600"/>
              </a:spcAft>
            </a:pPr>
            <a:r>
              <a:rPr lang="en-US" sz="1100" dirty="0"/>
              <a:t>Although this study may be a more accurate representation of the US than previous studies, it may not be generalizable to all communities. Also, this may not be a complete picture of the targeted communities because only 60% of eligible families gave permission to have their children evaluated and more than one-third of the mothers of those children did not respond to questions about whether they had consumed alcohol while pregnant.</a:t>
            </a:r>
          </a:p>
          <a:p>
            <a:pPr marL="171450" indent="-171450">
              <a:spcAft>
                <a:spcPts val="600"/>
              </a:spcAft>
              <a:buFont typeface="Arial" panose="020B0604020202020204" pitchFamily="34" charset="0"/>
              <a:buChar char="•"/>
            </a:pPr>
            <a:endParaRPr lang="en-US" sz="1100" dirty="0"/>
          </a:p>
          <a:p>
            <a:pPr marL="171450" indent="-171450">
              <a:spcAft>
                <a:spcPts val="600"/>
              </a:spcAft>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8AF517C8-7116-414F-A447-C9C64CB79735}" type="slidenum">
              <a:rPr lang="en-US" smtClean="0"/>
              <a:t>3</a:t>
            </a:fld>
            <a:endParaRPr lang="en-US"/>
          </a:p>
        </p:txBody>
      </p:sp>
    </p:spTree>
    <p:extLst>
      <p:ext uri="{BB962C8B-B14F-4D97-AF65-F5344CB8AC3E}">
        <p14:creationId xmlns:p14="http://schemas.microsoft.com/office/powerpoint/2010/main" val="144871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6,500 children were evaluated and the conservative estimate for FASD ranged from 1-5 percent or 1 in 20 students. When scientists applied this rate to the remaining first-graders in the community who were not evaluated, the estimate was even higher, ranging from 3 to 9.8 percent</a:t>
            </a:r>
          </a:p>
          <a:p>
            <a:pPr>
              <a:spcAft>
                <a:spcPts val="600"/>
              </a:spcAft>
            </a:pPr>
            <a:r>
              <a:rPr lang="en-US" dirty="0"/>
              <a:t>To compare…1.5% of US children are diagnosed with autism spectrum disorders. </a:t>
            </a:r>
            <a:r>
              <a:rPr lang="en-US" sz="1200" b="0" i="0" kern="1200" dirty="0">
                <a:solidFill>
                  <a:schemeClr val="tx1"/>
                </a:solidFill>
                <a:effectLst/>
                <a:latin typeface="+mn-lt"/>
                <a:ea typeface="+mn-ea"/>
                <a:cs typeface="+mn-cs"/>
              </a:rPr>
              <a:t>Children are at least 1.5% more likely to have a FASD than autism spectrum disorder.</a:t>
            </a:r>
          </a:p>
          <a:p>
            <a:pPr marL="628650" lvl="1" indent="-171450">
              <a:spcAft>
                <a:spcPts val="600"/>
              </a:spcAft>
              <a:buFont typeface="Arial" panose="020B0604020202020204" pitchFamily="34" charset="0"/>
              <a:buChar char="•"/>
            </a:pPr>
            <a:endParaRPr lang="en-US" dirty="0"/>
          </a:p>
          <a:p>
            <a:pPr>
              <a:spcAft>
                <a:spcPts val="600"/>
              </a:spcAft>
            </a:pPr>
            <a:endParaRPr lang="en-US" dirty="0"/>
          </a:p>
        </p:txBody>
      </p:sp>
      <p:sp>
        <p:nvSpPr>
          <p:cNvPr id="4" name="Slide Number Placeholder 3"/>
          <p:cNvSpPr>
            <a:spLocks noGrp="1"/>
          </p:cNvSpPr>
          <p:nvPr>
            <p:ph type="sldNum" sz="quarter" idx="10"/>
          </p:nvPr>
        </p:nvSpPr>
        <p:spPr/>
        <p:txBody>
          <a:bodyPr/>
          <a:lstStyle/>
          <a:p>
            <a:fld id="{8AF517C8-7116-414F-A447-C9C64CB79735}" type="slidenum">
              <a:rPr lang="en-US" smtClean="0"/>
              <a:t>4</a:t>
            </a:fld>
            <a:endParaRPr lang="en-US"/>
          </a:p>
        </p:txBody>
      </p:sp>
    </p:spTree>
    <p:extLst>
      <p:ext uri="{BB962C8B-B14F-4D97-AF65-F5344CB8AC3E}">
        <p14:creationId xmlns:p14="http://schemas.microsoft.com/office/powerpoint/2010/main" val="315707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b="0" i="0" kern="1200" dirty="0">
                <a:solidFill>
                  <a:schemeClr val="tx1"/>
                </a:solidFill>
                <a:effectLst/>
                <a:latin typeface="+mn-lt"/>
                <a:ea typeface="+mn-ea"/>
                <a:cs typeface="+mn-cs"/>
              </a:rPr>
              <a:t>Fetal alcohol spectrum disorders are known as hidden disabilities because the vast majority of children and adults living with the impairments are not diagnosed. </a:t>
            </a:r>
          </a:p>
          <a:p>
            <a:pPr marL="171450" indent="-171450">
              <a:spcAft>
                <a:spcPts val="600"/>
              </a:spcAft>
              <a:buFont typeface="Arial" panose="020B0604020202020204" pitchFamily="34" charset="0"/>
              <a:buChar char="•"/>
            </a:pPr>
            <a:r>
              <a:rPr lang="en-US" sz="1200" b="0" i="0" kern="1200" dirty="0">
                <a:solidFill>
                  <a:schemeClr val="tx1"/>
                </a:solidFill>
                <a:effectLst/>
                <a:latin typeface="+mn-lt"/>
                <a:ea typeface="+mn-ea"/>
                <a:cs typeface="+mn-cs"/>
              </a:rPr>
              <a:t>Only 2 of 222 children identified by the study’s researchers with an FASD had been correctly diagnosed before the study. </a:t>
            </a:r>
          </a:p>
          <a:p>
            <a:pPr marL="171450" indent="-171450">
              <a:spcAft>
                <a:spcPts val="600"/>
              </a:spcAft>
              <a:buFont typeface="Arial" panose="020B0604020202020204" pitchFamily="34" charset="0"/>
              <a:buChar char="•"/>
            </a:pPr>
            <a:r>
              <a:rPr lang="en-US" sz="1200" b="0" i="0" kern="1200" dirty="0">
                <a:solidFill>
                  <a:schemeClr val="tx1"/>
                </a:solidFill>
                <a:effectLst/>
                <a:latin typeface="+mn-lt"/>
                <a:ea typeface="+mn-ea"/>
                <a:cs typeface="+mn-cs"/>
              </a:rPr>
              <a:t>These data confirm that missed diagnoses and misdiagnoses of children are common</a:t>
            </a:r>
          </a:p>
          <a:p>
            <a:pPr marL="171450" indent="-171450">
              <a:spcAft>
                <a:spcPts val="600"/>
              </a:spcAft>
              <a:buFont typeface="Arial" panose="020B0604020202020204" pitchFamily="34" charset="0"/>
              <a:buChar char="•"/>
            </a:pPr>
            <a:r>
              <a:rPr lang="en-US" sz="1200" b="0" i="0" kern="1200" dirty="0">
                <a:solidFill>
                  <a:schemeClr val="tx1"/>
                </a:solidFill>
                <a:effectLst/>
                <a:latin typeface="+mn-lt"/>
                <a:ea typeface="+mn-ea"/>
                <a:cs typeface="+mn-cs"/>
              </a:rPr>
              <a:t>Stigma is a huge factor in the misdiagnoses and lack of recognition of FASD</a:t>
            </a:r>
          </a:p>
          <a:p>
            <a:pPr marL="171450" indent="-171450">
              <a:spcAft>
                <a:spcPts val="600"/>
              </a:spcAft>
              <a:buFont typeface="Arial" panose="020B0604020202020204" pitchFamily="34" charset="0"/>
              <a:buChar char="•"/>
            </a:pPr>
            <a:r>
              <a:rPr lang="en-US" sz="1200" b="0" i="0" kern="1200" dirty="0">
                <a:solidFill>
                  <a:schemeClr val="tx1"/>
                </a:solidFill>
                <a:effectLst/>
                <a:latin typeface="+mn-lt"/>
                <a:ea typeface="+mn-ea"/>
                <a:cs typeface="+mn-cs"/>
              </a:rPr>
              <a:t>Other studies have had similar results</a:t>
            </a:r>
          </a:p>
          <a:p>
            <a:endParaRPr lang="en-US" dirty="0"/>
          </a:p>
          <a:p>
            <a:endParaRPr lang="en-US" dirty="0"/>
          </a:p>
        </p:txBody>
      </p:sp>
      <p:sp>
        <p:nvSpPr>
          <p:cNvPr id="4" name="Slide Number Placeholder 3"/>
          <p:cNvSpPr>
            <a:spLocks noGrp="1"/>
          </p:cNvSpPr>
          <p:nvPr>
            <p:ph type="sldNum" sz="quarter" idx="10"/>
          </p:nvPr>
        </p:nvSpPr>
        <p:spPr/>
        <p:txBody>
          <a:bodyPr/>
          <a:lstStyle/>
          <a:p>
            <a:fld id="{8AF517C8-7116-414F-A447-C9C64CB79735}" type="slidenum">
              <a:rPr lang="en-US" smtClean="0"/>
              <a:t>5</a:t>
            </a:fld>
            <a:endParaRPr lang="en-US"/>
          </a:p>
        </p:txBody>
      </p:sp>
    </p:spTree>
    <p:extLst>
      <p:ext uri="{BB962C8B-B14F-4D97-AF65-F5344CB8AC3E}">
        <p14:creationId xmlns:p14="http://schemas.microsoft.com/office/powerpoint/2010/main" val="157832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a:t>1 in 10 pregnant women report drinking alcohol and three percent report binge drinking in the past 30 days (MMWR, 2015).</a:t>
            </a:r>
          </a:p>
          <a:p>
            <a:pPr marL="171450" indent="-171450">
              <a:spcAft>
                <a:spcPts val="600"/>
              </a:spcAft>
              <a:buFont typeface="Arial" panose="020B0604020202020204" pitchFamily="34" charset="0"/>
              <a:buChar char="•"/>
            </a:pPr>
            <a:r>
              <a:rPr lang="en-US" dirty="0"/>
              <a:t>This puts  over 100,000 births in the US each year at high risk for FASD (MMWR, 2015).</a:t>
            </a:r>
          </a:p>
          <a:p>
            <a:pPr marL="171450" indent="-171450">
              <a:spcAft>
                <a:spcPts val="600"/>
              </a:spcAft>
              <a:buFont typeface="Arial" panose="020B0604020202020204" pitchFamily="34" charset="0"/>
              <a:buChar char="•"/>
            </a:pPr>
            <a:r>
              <a:rPr lang="en-US" dirty="0"/>
              <a:t>Many mothers are reluctant to admit drinking or provide accurate reports of the quantity they drank because admission of alcohol use during pregnancy can stigmatize birth mothers. This complicates diagnoses as well as treatment of the syndrome (May et al., 2018).</a:t>
            </a:r>
          </a:p>
          <a:p>
            <a:pPr marL="171450" indent="-171450">
              <a:spcAft>
                <a:spcPts val="600"/>
              </a:spcAft>
              <a:buFont typeface="Arial" panose="020B0604020202020204" pitchFamily="34" charset="0"/>
              <a:buChar char="•"/>
            </a:pPr>
            <a:r>
              <a:rPr lang="en-US" dirty="0"/>
              <a:t>The high prevalence of FASDs in the United States suggests better education of girls and women of childbearing age about the detrimental consequences of alcohol use during pregnancy on the fetus is needed (May et al., 2018).</a:t>
            </a:r>
          </a:p>
        </p:txBody>
      </p:sp>
      <p:sp>
        <p:nvSpPr>
          <p:cNvPr id="4" name="Slide Number Placeholder 3"/>
          <p:cNvSpPr>
            <a:spLocks noGrp="1"/>
          </p:cNvSpPr>
          <p:nvPr>
            <p:ph type="sldNum" sz="quarter" idx="10"/>
          </p:nvPr>
        </p:nvSpPr>
        <p:spPr/>
        <p:txBody>
          <a:bodyPr/>
          <a:lstStyle/>
          <a:p>
            <a:fld id="{8AF517C8-7116-414F-A447-C9C64CB79735}" type="slidenum">
              <a:rPr lang="en-US" smtClean="0"/>
              <a:t>6</a:t>
            </a:fld>
            <a:endParaRPr lang="en-US"/>
          </a:p>
        </p:txBody>
      </p:sp>
    </p:spTree>
    <p:extLst>
      <p:ext uri="{BB962C8B-B14F-4D97-AF65-F5344CB8AC3E}">
        <p14:creationId xmlns:p14="http://schemas.microsoft.com/office/powerpoint/2010/main" val="41295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17C8-7116-414F-A447-C9C64CB79735}" type="slidenum">
              <a:rPr lang="en-US" smtClean="0"/>
              <a:t>7</a:t>
            </a:fld>
            <a:endParaRPr lang="en-US"/>
          </a:p>
        </p:txBody>
      </p:sp>
    </p:spTree>
    <p:extLst>
      <p:ext uri="{BB962C8B-B14F-4D97-AF65-F5344CB8AC3E}">
        <p14:creationId xmlns:p14="http://schemas.microsoft.com/office/powerpoint/2010/main" val="165230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22E2-A10D-442D-B8E8-98389A7ADB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90E5A4-43E8-4A71-9ED4-9054510B0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7822F7-2CEC-4945-BE02-314920810D33}"/>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5" name="Footer Placeholder 4">
            <a:extLst>
              <a:ext uri="{FF2B5EF4-FFF2-40B4-BE49-F238E27FC236}">
                <a16:creationId xmlns:a16="http://schemas.microsoft.com/office/drawing/2014/main" id="{10A86720-186D-440A-B75F-36CBBC394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F11B1-2D35-412B-9B31-E5CF949BAB5A}"/>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304529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B574-731F-4823-B97E-B902F91B36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66E42B-D353-40FD-9D42-58F4339D87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ADF75-58F1-4944-ABC2-1BD0E4B2D04A}"/>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5" name="Footer Placeholder 4">
            <a:extLst>
              <a:ext uri="{FF2B5EF4-FFF2-40B4-BE49-F238E27FC236}">
                <a16:creationId xmlns:a16="http://schemas.microsoft.com/office/drawing/2014/main" id="{A1B48EBC-1C53-495F-86BC-85994C150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7C6D6-E281-48F0-A654-ECC7E9404667}"/>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265550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6FD68-4A68-42EE-8EB9-D75401E209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83E0F4-0978-401C-9BF8-0EEA91CB3F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62E54-3DAB-41C0-963D-A28476D5A862}"/>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5" name="Footer Placeholder 4">
            <a:extLst>
              <a:ext uri="{FF2B5EF4-FFF2-40B4-BE49-F238E27FC236}">
                <a16:creationId xmlns:a16="http://schemas.microsoft.com/office/drawing/2014/main" id="{2AB537BC-4A31-4C1D-A0D4-4591ED54B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0892B-5AC2-46EE-9704-4702B2F1A5B7}"/>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168680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140E-1D8A-457D-89DE-6DA5B3266B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4DD95-65E4-4F0B-9162-0170F612C7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8435CA-1551-422E-8006-756422D68435}"/>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5" name="Footer Placeholder 4">
            <a:extLst>
              <a:ext uri="{FF2B5EF4-FFF2-40B4-BE49-F238E27FC236}">
                <a16:creationId xmlns:a16="http://schemas.microsoft.com/office/drawing/2014/main" id="{62E8E0B9-62B3-4345-A579-D82231B63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B0CAB-C0DA-4E8B-BABC-F6728477F7A2}"/>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68622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538E2-9B39-450F-BFD4-C803E99CC3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A2DD4-EC09-4359-AE1E-D028FDAA5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EFA688-5B6A-4704-95E6-21A67F269A49}"/>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5" name="Footer Placeholder 4">
            <a:extLst>
              <a:ext uri="{FF2B5EF4-FFF2-40B4-BE49-F238E27FC236}">
                <a16:creationId xmlns:a16="http://schemas.microsoft.com/office/drawing/2014/main" id="{2C13E346-EF51-45AB-935B-4651B4CD4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AD3EB-9428-4CA3-B8F5-FA0EE2EC8839}"/>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91399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101A-E6FD-4549-806D-E86973BD5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135C1-E7C1-43F7-8A90-F2BAA8D59A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BAF2E-355F-48F8-85F0-4BFF871BF9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3340DD-660B-4B58-B30F-80FF9326EBC7}"/>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6" name="Footer Placeholder 5">
            <a:extLst>
              <a:ext uri="{FF2B5EF4-FFF2-40B4-BE49-F238E27FC236}">
                <a16:creationId xmlns:a16="http://schemas.microsoft.com/office/drawing/2014/main" id="{AD38EE8B-AA91-4AF3-BC2C-2AF895AAC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2D56B-06B9-4C15-8C8C-7E9639BED8E1}"/>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385510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AEEE-0ECC-4879-B926-8B471D86D1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EEC2BE-03D6-4474-B74D-4558EAC99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233CCB-F37B-4890-908C-549DAA8987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E4A5BB-76EF-46DE-8D96-C56604FF0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87E7BE-CA12-4EFC-85BA-E6A1C895D8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6CB463-6D54-4A71-A8B0-BAB06B9466D7}"/>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8" name="Footer Placeholder 7">
            <a:extLst>
              <a:ext uri="{FF2B5EF4-FFF2-40B4-BE49-F238E27FC236}">
                <a16:creationId xmlns:a16="http://schemas.microsoft.com/office/drawing/2014/main" id="{4F1FB6A3-1F2A-4F07-BE59-6A0F3F76FE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D2BE5B-B34C-42FA-B694-6F6453AA9D0B}"/>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344591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6F26-B114-401A-983B-E5348F5CAD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99D2BC-B48C-4EBA-AC25-CDBD9921761C}"/>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4" name="Footer Placeholder 3">
            <a:extLst>
              <a:ext uri="{FF2B5EF4-FFF2-40B4-BE49-F238E27FC236}">
                <a16:creationId xmlns:a16="http://schemas.microsoft.com/office/drawing/2014/main" id="{F0183812-6E79-4A77-9039-81568CF202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F76FE-21A7-4CFC-B48B-805826D37967}"/>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54464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00607-92AD-40A4-92B4-3444F76732C8}"/>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3" name="Footer Placeholder 2">
            <a:extLst>
              <a:ext uri="{FF2B5EF4-FFF2-40B4-BE49-F238E27FC236}">
                <a16:creationId xmlns:a16="http://schemas.microsoft.com/office/drawing/2014/main" id="{0A5A82A6-C04F-4113-88FD-DDB8ED1DB5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AA1972-A022-43A1-87C2-12E6233030B0}"/>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14768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A9B3-6496-43D8-94F0-F5067003C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A2B225-FC4F-417A-8E2C-AD80635B3C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8D163-C447-4B40-9C1A-B4E3778CF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0B3354-D6E1-4A2C-8380-19F757F4922E}"/>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6" name="Footer Placeholder 5">
            <a:extLst>
              <a:ext uri="{FF2B5EF4-FFF2-40B4-BE49-F238E27FC236}">
                <a16:creationId xmlns:a16="http://schemas.microsoft.com/office/drawing/2014/main" id="{F9FA0564-3FCB-48E8-B8A1-B4D5FD8BDF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1BD4D-C30B-47F0-BA28-B88038D19C6E}"/>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22681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51F5-F590-4FF5-B365-9A7565376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F0650-538A-496D-A7BF-D2B1A084E8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B4FD75-AE1D-4A51-8065-CFF12564A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A5FEF7-A838-4ABD-BDF3-5629019030EE}"/>
              </a:ext>
            </a:extLst>
          </p:cNvPr>
          <p:cNvSpPr>
            <a:spLocks noGrp="1"/>
          </p:cNvSpPr>
          <p:nvPr>
            <p:ph type="dt" sz="half" idx="10"/>
          </p:nvPr>
        </p:nvSpPr>
        <p:spPr/>
        <p:txBody>
          <a:bodyPr/>
          <a:lstStyle/>
          <a:p>
            <a:fld id="{E74DD1F9-682C-4791-B487-80C5E4B8DF0C}" type="datetimeFigureOut">
              <a:rPr lang="en-US" smtClean="0"/>
              <a:t>3/12/2018</a:t>
            </a:fld>
            <a:endParaRPr lang="en-US"/>
          </a:p>
        </p:txBody>
      </p:sp>
      <p:sp>
        <p:nvSpPr>
          <p:cNvPr id="6" name="Footer Placeholder 5">
            <a:extLst>
              <a:ext uri="{FF2B5EF4-FFF2-40B4-BE49-F238E27FC236}">
                <a16:creationId xmlns:a16="http://schemas.microsoft.com/office/drawing/2014/main" id="{511533CA-9969-4D63-9A9D-76E8B6469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5BEB7-720D-4BF1-8A51-48E5C5FAD880}"/>
              </a:ext>
            </a:extLst>
          </p:cNvPr>
          <p:cNvSpPr>
            <a:spLocks noGrp="1"/>
          </p:cNvSpPr>
          <p:nvPr>
            <p:ph type="sldNum" sz="quarter" idx="12"/>
          </p:nvPr>
        </p:nvSpPr>
        <p:spPr/>
        <p:txBody>
          <a:bodyPr/>
          <a:lstStyle/>
          <a:p>
            <a:fld id="{2BFBEBA7-B6BD-4B15-8D96-3B9B7F4BE5A5}" type="slidenum">
              <a:rPr lang="en-US" smtClean="0"/>
              <a:t>‹#›</a:t>
            </a:fld>
            <a:endParaRPr lang="en-US"/>
          </a:p>
        </p:txBody>
      </p:sp>
    </p:spTree>
    <p:extLst>
      <p:ext uri="{BB962C8B-B14F-4D97-AF65-F5344CB8AC3E}">
        <p14:creationId xmlns:p14="http://schemas.microsoft.com/office/powerpoint/2010/main" val="109050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780FE-5984-4BBB-95B4-25B40C1B94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EBDA9E-1E87-4276-84A2-DFCBCFFF5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0260B-A333-4A56-A8AF-6512054E3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DD1F9-682C-4791-B487-80C5E4B8DF0C}" type="datetimeFigureOut">
              <a:rPr lang="en-US" smtClean="0"/>
              <a:t>3/12/2018</a:t>
            </a:fld>
            <a:endParaRPr lang="en-US"/>
          </a:p>
        </p:txBody>
      </p:sp>
      <p:sp>
        <p:nvSpPr>
          <p:cNvPr id="5" name="Footer Placeholder 4">
            <a:extLst>
              <a:ext uri="{FF2B5EF4-FFF2-40B4-BE49-F238E27FC236}">
                <a16:creationId xmlns:a16="http://schemas.microsoft.com/office/drawing/2014/main" id="{62F267A0-24C4-4A53-93B1-127CA561D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83D7FD-3D1B-4CBC-8156-80B298DA5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BEBA7-B6BD-4B15-8D96-3B9B7F4BE5A5}" type="slidenum">
              <a:rPr lang="en-US" smtClean="0"/>
              <a:t>‹#›</a:t>
            </a:fld>
            <a:endParaRPr lang="en-US"/>
          </a:p>
        </p:txBody>
      </p:sp>
    </p:spTree>
    <p:extLst>
      <p:ext uri="{BB962C8B-B14F-4D97-AF65-F5344CB8AC3E}">
        <p14:creationId xmlns:p14="http://schemas.microsoft.com/office/powerpoint/2010/main" val="1651058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jamanetwork.com/journals/jama/article-abstract/2671465?redirect=tru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ncbi.nlm.nih.gov/pubmed/29411016" TargetMode="External"/><Relationship Id="rId5" Type="http://schemas.openxmlformats.org/officeDocument/2006/relationships/hyperlink" Target="file:///\\storage.unr.edu\Users\lyn01\Powerpoints\A%20silent%20crisis%20in%20need%20of%20urgent%20attention_%20Prenatal%20alcohol%20exposure%20-%20StarTribune.com.pdf" TargetMode="External"/><Relationship Id="rId4" Type="http://schemas.openxmlformats.org/officeDocument/2006/relationships/hyperlink" Target="https://www.nofas.org/2018/02/05/nih-study-finds-as-many-as-1-in-20-first-graders-are-affected-by-prenatal-alcohol-expos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A6D364-8C73-4F07-A718-0C041AEE5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85669" cy="6858000"/>
          </a:xfrm>
          <a:prstGeom prst="rect">
            <a:avLst/>
          </a:prstGeom>
        </p:spPr>
      </p:pic>
      <p:sp>
        <p:nvSpPr>
          <p:cNvPr id="2" name="Title 1">
            <a:extLst>
              <a:ext uri="{FF2B5EF4-FFF2-40B4-BE49-F238E27FC236}">
                <a16:creationId xmlns:a16="http://schemas.microsoft.com/office/drawing/2014/main" id="{9BA08FBC-6BE3-4A8B-801C-B7715C27A307}"/>
              </a:ext>
            </a:extLst>
          </p:cNvPr>
          <p:cNvSpPr>
            <a:spLocks noGrp="1"/>
          </p:cNvSpPr>
          <p:nvPr>
            <p:ph type="ctrTitle" idx="4294967295"/>
          </p:nvPr>
        </p:nvSpPr>
        <p:spPr>
          <a:xfrm>
            <a:off x="1834661" y="4648757"/>
            <a:ext cx="10287001" cy="2013857"/>
          </a:xfrm>
        </p:spPr>
        <p:txBody>
          <a:bodyPr>
            <a:normAutofit/>
          </a:bodyPr>
          <a:lstStyle/>
          <a:p>
            <a:pPr algn="ctr"/>
            <a:r>
              <a:rPr lang="en-US" sz="4800" b="1" dirty="0"/>
              <a:t>Are Fetal Alcohol Spectrum Disorders More Prevalent than Previously Thought?</a:t>
            </a:r>
          </a:p>
        </p:txBody>
      </p:sp>
      <p:sp>
        <p:nvSpPr>
          <p:cNvPr id="4" name="Title 1">
            <a:extLst>
              <a:ext uri="{FF2B5EF4-FFF2-40B4-BE49-F238E27FC236}">
                <a16:creationId xmlns:a16="http://schemas.microsoft.com/office/drawing/2014/main" id="{0EDC57B5-D3AA-4B49-8F7F-52D72742B4A0}"/>
              </a:ext>
            </a:extLst>
          </p:cNvPr>
          <p:cNvSpPr txBox="1">
            <a:spLocks/>
          </p:cNvSpPr>
          <p:nvPr/>
        </p:nvSpPr>
        <p:spPr>
          <a:xfrm>
            <a:off x="0" y="2"/>
            <a:ext cx="8313821" cy="2013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t>Alcohol-Exposed Pregnancies:</a:t>
            </a:r>
          </a:p>
        </p:txBody>
      </p:sp>
    </p:spTree>
    <p:extLst>
      <p:ext uri="{BB962C8B-B14F-4D97-AF65-F5344CB8AC3E}">
        <p14:creationId xmlns:p14="http://schemas.microsoft.com/office/powerpoint/2010/main" val="51905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28552E-C8B1-4A80-8448-0787CE0FC7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5266D4-0FBA-4104-8DEB-A2BAA25BB7E9}"/>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12655" b="3075"/>
          <a:stretch/>
        </p:blipFill>
        <p:spPr>
          <a:xfrm>
            <a:off x="0" y="11727"/>
            <a:ext cx="12191980" cy="6857990"/>
          </a:xfrm>
          <a:prstGeom prst="rect">
            <a:avLst/>
          </a:prstGeom>
        </p:spPr>
      </p:pic>
      <p:sp>
        <p:nvSpPr>
          <p:cNvPr id="2" name="Title 1">
            <a:extLst>
              <a:ext uri="{FF2B5EF4-FFF2-40B4-BE49-F238E27FC236}">
                <a16:creationId xmlns:a16="http://schemas.microsoft.com/office/drawing/2014/main" id="{DC6DFF62-0C90-4A83-A734-B56A0C710140}"/>
              </a:ext>
            </a:extLst>
          </p:cNvPr>
          <p:cNvSpPr>
            <a:spLocks noGrp="1"/>
          </p:cNvSpPr>
          <p:nvPr>
            <p:ph type="title" idx="4294967295"/>
          </p:nvPr>
        </p:nvSpPr>
        <p:spPr>
          <a:xfrm>
            <a:off x="212970" y="502249"/>
            <a:ext cx="4609122" cy="1325563"/>
          </a:xfrm>
        </p:spPr>
        <p:txBody>
          <a:bodyPr vert="horz" lIns="91440" tIns="45720" rIns="91440" bIns="45720" rtlCol="0" anchor="ctr">
            <a:normAutofit/>
          </a:bodyPr>
          <a:lstStyle/>
          <a:p>
            <a:r>
              <a:rPr lang="en-US" b="1" dirty="0">
                <a:solidFill>
                  <a:srgbClr val="FFFFFF"/>
                </a:solidFill>
              </a:rPr>
              <a:t>Previous Estimates</a:t>
            </a:r>
          </a:p>
        </p:txBody>
      </p:sp>
      <p:sp>
        <p:nvSpPr>
          <p:cNvPr id="3" name="Content Placeholder 2">
            <a:extLst>
              <a:ext uri="{FF2B5EF4-FFF2-40B4-BE49-F238E27FC236}">
                <a16:creationId xmlns:a16="http://schemas.microsoft.com/office/drawing/2014/main" id="{DBB33BBB-C655-41B1-A2C7-B8032BBAEF9D}"/>
              </a:ext>
            </a:extLst>
          </p:cNvPr>
          <p:cNvSpPr>
            <a:spLocks noGrp="1"/>
          </p:cNvSpPr>
          <p:nvPr>
            <p:ph idx="4294967295"/>
          </p:nvPr>
        </p:nvSpPr>
        <p:spPr>
          <a:xfrm>
            <a:off x="414184" y="1805353"/>
            <a:ext cx="11590236" cy="3524735"/>
          </a:xfrm>
        </p:spPr>
        <p:txBody>
          <a:bodyPr vert="horz" lIns="91440" tIns="45720" rIns="91440" bIns="45720" rtlCol="0" anchor="ctr">
            <a:normAutofit/>
          </a:bodyPr>
          <a:lstStyle/>
          <a:p>
            <a:pPr marL="344488" indent="-344488">
              <a:spcBef>
                <a:spcPts val="0"/>
              </a:spcBef>
              <a:spcAft>
                <a:spcPts val="1800"/>
              </a:spcAft>
              <a:buSzPct val="80000"/>
            </a:pPr>
            <a:r>
              <a:rPr lang="en-US" sz="3600" dirty="0">
                <a:solidFill>
                  <a:srgbClr val="FFFFFF"/>
                </a:solidFill>
              </a:rPr>
              <a:t>FASD prevalence is difficult to estimate</a:t>
            </a:r>
          </a:p>
          <a:p>
            <a:pPr marL="344488" indent="-344488">
              <a:spcBef>
                <a:spcPts val="0"/>
              </a:spcBef>
              <a:spcAft>
                <a:spcPts val="1800"/>
              </a:spcAft>
              <a:buSzPct val="80000"/>
            </a:pPr>
            <a:r>
              <a:rPr lang="en-US" sz="3600" dirty="0">
                <a:solidFill>
                  <a:srgbClr val="FFFFFF"/>
                </a:solidFill>
              </a:rPr>
              <a:t>Older data suggest US prevalence was 10 per 1000 children</a:t>
            </a:r>
          </a:p>
          <a:p>
            <a:pPr marL="344488" indent="-344488">
              <a:spcBef>
                <a:spcPts val="0"/>
              </a:spcBef>
              <a:spcAft>
                <a:spcPts val="1800"/>
              </a:spcAft>
              <a:buSzPct val="80000"/>
            </a:pPr>
            <a:r>
              <a:rPr lang="en-US" sz="3600" dirty="0">
                <a:solidFill>
                  <a:srgbClr val="FFFFFF"/>
                </a:solidFill>
              </a:rPr>
              <a:t>Previous data showed a need for larger studies involving more of the general population</a:t>
            </a:r>
          </a:p>
        </p:txBody>
      </p:sp>
    </p:spTree>
    <p:extLst>
      <p:ext uri="{BB962C8B-B14F-4D97-AF65-F5344CB8AC3E}">
        <p14:creationId xmlns:p14="http://schemas.microsoft.com/office/powerpoint/2010/main" val="249935876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2A2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77B57-A314-46D5-A57E-6237BFAF65E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0168"/>
          <a:stretch/>
        </p:blipFill>
        <p:spPr>
          <a:xfrm>
            <a:off x="0" y="0"/>
            <a:ext cx="6156514" cy="6858000"/>
          </a:xfrm>
          <a:prstGeom prst="rect">
            <a:avLst/>
          </a:prstGeom>
        </p:spPr>
      </p:pic>
      <p:sp>
        <p:nvSpPr>
          <p:cNvPr id="2" name="Title 1">
            <a:extLst>
              <a:ext uri="{FF2B5EF4-FFF2-40B4-BE49-F238E27FC236}">
                <a16:creationId xmlns:a16="http://schemas.microsoft.com/office/drawing/2014/main" id="{56FF2A3A-FCF3-4E8E-B96B-D88E7495DCBF}"/>
              </a:ext>
            </a:extLst>
          </p:cNvPr>
          <p:cNvSpPr>
            <a:spLocks noGrp="1"/>
          </p:cNvSpPr>
          <p:nvPr>
            <p:ph type="title" idx="4294967295"/>
          </p:nvPr>
        </p:nvSpPr>
        <p:spPr>
          <a:xfrm>
            <a:off x="92284" y="0"/>
            <a:ext cx="7367295" cy="1215189"/>
          </a:xfrm>
        </p:spPr>
        <p:txBody>
          <a:bodyPr>
            <a:normAutofit/>
          </a:bodyPr>
          <a:lstStyle/>
          <a:p>
            <a:pPr algn="r"/>
            <a:r>
              <a:rPr lang="en-US" sz="4000" b="1" dirty="0">
                <a:solidFill>
                  <a:schemeClr val="bg1"/>
                </a:solidFill>
              </a:rPr>
              <a:t>May et al. (2018) NIH-funded study</a:t>
            </a:r>
            <a:br>
              <a:rPr lang="en-US" sz="4000" b="1" dirty="0">
                <a:solidFill>
                  <a:schemeClr val="bg1"/>
                </a:solidFill>
              </a:rPr>
            </a:br>
            <a:r>
              <a:rPr lang="en-US" sz="2400" b="1" i="1" dirty="0">
                <a:solidFill>
                  <a:schemeClr val="bg1"/>
                </a:solidFill>
              </a:rPr>
              <a:t>JAMA, 319</a:t>
            </a:r>
            <a:r>
              <a:rPr lang="en-US" sz="2400" b="1" dirty="0">
                <a:solidFill>
                  <a:schemeClr val="bg1"/>
                </a:solidFill>
              </a:rPr>
              <a:t>(5), 474-482.</a:t>
            </a:r>
            <a:endParaRPr lang="en-US" sz="4000" b="1" dirty="0">
              <a:solidFill>
                <a:schemeClr val="bg1"/>
              </a:solidFill>
            </a:endParaRPr>
          </a:p>
        </p:txBody>
      </p:sp>
      <p:sp>
        <p:nvSpPr>
          <p:cNvPr id="3" name="Content Placeholder 2">
            <a:extLst>
              <a:ext uri="{FF2B5EF4-FFF2-40B4-BE49-F238E27FC236}">
                <a16:creationId xmlns:a16="http://schemas.microsoft.com/office/drawing/2014/main" id="{FBA90FEF-F53F-4820-BE6A-06D4E72FCFDE}"/>
              </a:ext>
            </a:extLst>
          </p:cNvPr>
          <p:cNvSpPr>
            <a:spLocks noGrp="1"/>
          </p:cNvSpPr>
          <p:nvPr>
            <p:ph idx="4294967295"/>
          </p:nvPr>
        </p:nvSpPr>
        <p:spPr>
          <a:xfrm>
            <a:off x="5008727" y="1105469"/>
            <a:ext cx="7183273" cy="5752531"/>
          </a:xfrm>
        </p:spPr>
        <p:txBody>
          <a:bodyPr>
            <a:noAutofit/>
          </a:bodyPr>
          <a:lstStyle/>
          <a:p>
            <a:pPr marL="349250" indent="-349250">
              <a:lnSpc>
                <a:spcPct val="100000"/>
              </a:lnSpc>
              <a:spcBef>
                <a:spcPts val="0"/>
              </a:spcBef>
              <a:spcAft>
                <a:spcPts val="1200"/>
              </a:spcAft>
              <a:buSzPct val="80000"/>
            </a:pPr>
            <a:r>
              <a:rPr lang="en-US" sz="3200" dirty="0">
                <a:solidFill>
                  <a:schemeClr val="bg1"/>
                </a:solidFill>
              </a:rPr>
              <a:t>Included 6,639 1</a:t>
            </a:r>
            <a:r>
              <a:rPr lang="en-US" sz="3200" baseline="30000" dirty="0">
                <a:solidFill>
                  <a:schemeClr val="bg1"/>
                </a:solidFill>
              </a:rPr>
              <a:t>st</a:t>
            </a:r>
            <a:r>
              <a:rPr lang="en-US" sz="3200" dirty="0">
                <a:solidFill>
                  <a:schemeClr val="bg1"/>
                </a:solidFill>
              </a:rPr>
              <a:t> grade students</a:t>
            </a:r>
          </a:p>
          <a:p>
            <a:pPr marL="349250" indent="-349250">
              <a:lnSpc>
                <a:spcPct val="100000"/>
              </a:lnSpc>
              <a:spcBef>
                <a:spcPts val="0"/>
              </a:spcBef>
              <a:spcAft>
                <a:spcPts val="1200"/>
              </a:spcAft>
              <a:buSzPct val="80000"/>
            </a:pPr>
            <a:r>
              <a:rPr lang="en-US" sz="3200" dirty="0">
                <a:solidFill>
                  <a:schemeClr val="bg1"/>
                </a:solidFill>
              </a:rPr>
              <a:t>Data collection sites were communities in 4 US regions</a:t>
            </a:r>
          </a:p>
          <a:p>
            <a:pPr marL="349250" indent="-349250">
              <a:lnSpc>
                <a:spcPct val="100000"/>
              </a:lnSpc>
              <a:spcBef>
                <a:spcPts val="0"/>
              </a:spcBef>
              <a:buSzPct val="80000"/>
            </a:pPr>
            <a:r>
              <a:rPr lang="en-US" sz="3200" dirty="0">
                <a:solidFill>
                  <a:schemeClr val="bg1"/>
                </a:solidFill>
              </a:rPr>
              <a:t>Assessed on 4 domains that contribute to the FASD continuum</a:t>
            </a:r>
          </a:p>
          <a:p>
            <a:pPr marL="806450" lvl="1" indent="-349250">
              <a:lnSpc>
                <a:spcPct val="100000"/>
              </a:lnSpc>
              <a:spcBef>
                <a:spcPts val="0"/>
              </a:spcBef>
              <a:buSzPct val="80000"/>
            </a:pPr>
            <a:r>
              <a:rPr lang="en-US" dirty="0">
                <a:solidFill>
                  <a:schemeClr val="bg1"/>
                </a:solidFill>
              </a:rPr>
              <a:t>Dysmorphic features</a:t>
            </a:r>
          </a:p>
          <a:p>
            <a:pPr marL="806450" lvl="1" indent="-349250">
              <a:lnSpc>
                <a:spcPct val="100000"/>
              </a:lnSpc>
              <a:spcBef>
                <a:spcPts val="0"/>
              </a:spcBef>
              <a:buSzPct val="80000"/>
            </a:pPr>
            <a:r>
              <a:rPr lang="en-US" dirty="0">
                <a:solidFill>
                  <a:schemeClr val="bg1"/>
                </a:solidFill>
              </a:rPr>
              <a:t>Physical growth</a:t>
            </a:r>
          </a:p>
          <a:p>
            <a:pPr marL="806450" lvl="1" indent="-349250">
              <a:lnSpc>
                <a:spcPct val="100000"/>
              </a:lnSpc>
              <a:spcBef>
                <a:spcPts val="0"/>
              </a:spcBef>
              <a:buSzPct val="80000"/>
            </a:pPr>
            <a:r>
              <a:rPr lang="en-US" dirty="0">
                <a:solidFill>
                  <a:schemeClr val="bg1"/>
                </a:solidFill>
              </a:rPr>
              <a:t>Neurobehavioral development</a:t>
            </a:r>
          </a:p>
          <a:p>
            <a:pPr marL="806450" lvl="1" indent="-349250">
              <a:lnSpc>
                <a:spcPct val="100000"/>
              </a:lnSpc>
              <a:spcBef>
                <a:spcPts val="0"/>
              </a:spcBef>
              <a:spcAft>
                <a:spcPts val="1200"/>
              </a:spcAft>
              <a:buSzPct val="80000"/>
            </a:pPr>
            <a:r>
              <a:rPr lang="en-US" dirty="0">
                <a:solidFill>
                  <a:schemeClr val="bg1"/>
                </a:solidFill>
              </a:rPr>
              <a:t>Prenatal alcohol exposure</a:t>
            </a:r>
          </a:p>
          <a:p>
            <a:pPr marL="349250" indent="-349250">
              <a:lnSpc>
                <a:spcPct val="100000"/>
              </a:lnSpc>
              <a:spcBef>
                <a:spcPts val="0"/>
              </a:spcBef>
              <a:spcAft>
                <a:spcPts val="1800"/>
              </a:spcAft>
              <a:buSzPct val="80000"/>
            </a:pPr>
            <a:r>
              <a:rPr lang="en-US" sz="3200" dirty="0">
                <a:solidFill>
                  <a:schemeClr val="bg1"/>
                </a:solidFill>
              </a:rPr>
              <a:t>Prenatal alcohol exposure was assessed through maternal interviews</a:t>
            </a:r>
          </a:p>
        </p:txBody>
      </p:sp>
    </p:spTree>
    <p:extLst>
      <p:ext uri="{BB962C8B-B14F-4D97-AF65-F5344CB8AC3E}">
        <p14:creationId xmlns:p14="http://schemas.microsoft.com/office/powerpoint/2010/main" val="226497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ABADF-752A-444E-B35A-5EDDD5E9B9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921" y="0"/>
            <a:ext cx="11372157" cy="6858000"/>
          </a:xfrm>
          <a:prstGeom prst="rect">
            <a:avLst/>
          </a:prstGeom>
        </p:spPr>
      </p:pic>
      <p:sp>
        <p:nvSpPr>
          <p:cNvPr id="3" name="TextBox 2">
            <a:extLst>
              <a:ext uri="{FF2B5EF4-FFF2-40B4-BE49-F238E27FC236}">
                <a16:creationId xmlns:a16="http://schemas.microsoft.com/office/drawing/2014/main" id="{472488DD-8A85-4039-A98C-497F4FFE88CB}"/>
              </a:ext>
            </a:extLst>
          </p:cNvPr>
          <p:cNvSpPr txBox="1"/>
          <p:nvPr/>
        </p:nvSpPr>
        <p:spPr>
          <a:xfrm>
            <a:off x="0" y="4013936"/>
            <a:ext cx="12192000" cy="2354491"/>
          </a:xfrm>
          <a:prstGeom prst="rect">
            <a:avLst/>
          </a:prstGeom>
          <a:solidFill>
            <a:srgbClr val="FFFFFF">
              <a:alpha val="34118"/>
            </a:srgbClr>
          </a:solidFill>
        </p:spPr>
        <p:txBody>
          <a:bodyPr wrap="square" rtlCol="0">
            <a:spAutoFit/>
          </a:bodyPr>
          <a:lstStyle/>
          <a:p>
            <a:pPr algn="ctr">
              <a:spcAft>
                <a:spcPts val="1800"/>
              </a:spcAft>
            </a:pPr>
            <a:r>
              <a:rPr lang="en-US" sz="4400" b="1" dirty="0"/>
              <a:t>222 children were identified as having an FASD</a:t>
            </a:r>
          </a:p>
          <a:p>
            <a:pPr algn="ctr"/>
            <a:r>
              <a:rPr lang="en-US" sz="4400" dirty="0"/>
              <a:t>Equates to </a:t>
            </a:r>
            <a:r>
              <a:rPr lang="en-US" sz="4800" b="1" dirty="0"/>
              <a:t>1%</a:t>
            </a:r>
            <a:r>
              <a:rPr lang="en-US" sz="4400" b="1" dirty="0"/>
              <a:t> </a:t>
            </a:r>
            <a:r>
              <a:rPr lang="en-US" sz="4000" dirty="0"/>
              <a:t>- </a:t>
            </a:r>
            <a:r>
              <a:rPr lang="en-US" sz="4800" b="1" dirty="0"/>
              <a:t>9.8%</a:t>
            </a:r>
            <a:endParaRPr lang="en-US" sz="4400" b="1" dirty="0"/>
          </a:p>
          <a:p>
            <a:pPr algn="ctr"/>
            <a:r>
              <a:rPr lang="en-US" sz="4000" dirty="0"/>
              <a:t>children effected by prenatal alcohol exposure</a:t>
            </a:r>
          </a:p>
        </p:txBody>
      </p:sp>
    </p:spTree>
    <p:extLst>
      <p:ext uri="{BB962C8B-B14F-4D97-AF65-F5344CB8AC3E}">
        <p14:creationId xmlns:p14="http://schemas.microsoft.com/office/powerpoint/2010/main" val="413978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97BFE5-8950-4572-962E-ADEF1314E2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584"/>
          <a:stretch/>
        </p:blipFill>
        <p:spPr>
          <a:xfrm>
            <a:off x="4255054" y="1166883"/>
            <a:ext cx="7896002" cy="5633548"/>
          </a:xfrm>
          <a:prstGeom prst="ellipse">
            <a:avLst/>
          </a:prstGeom>
          <a:ln>
            <a:noFill/>
          </a:ln>
          <a:effectLst>
            <a:softEdge rad="112500"/>
          </a:effectLst>
        </p:spPr>
      </p:pic>
      <p:sp>
        <p:nvSpPr>
          <p:cNvPr id="3" name="TextBox 2">
            <a:extLst>
              <a:ext uri="{FF2B5EF4-FFF2-40B4-BE49-F238E27FC236}">
                <a16:creationId xmlns:a16="http://schemas.microsoft.com/office/drawing/2014/main" id="{6C0C23D3-31B3-4488-8E3F-2BF8F8FE3667}"/>
              </a:ext>
            </a:extLst>
          </p:cNvPr>
          <p:cNvSpPr txBox="1"/>
          <p:nvPr/>
        </p:nvSpPr>
        <p:spPr>
          <a:xfrm>
            <a:off x="187652" y="262424"/>
            <a:ext cx="7683988" cy="1754326"/>
          </a:xfrm>
          <a:prstGeom prst="rect">
            <a:avLst/>
          </a:prstGeom>
          <a:noFill/>
        </p:spPr>
        <p:txBody>
          <a:bodyPr wrap="square" rtlCol="0">
            <a:spAutoFit/>
          </a:bodyPr>
          <a:lstStyle/>
          <a:p>
            <a:r>
              <a:rPr lang="en-US" sz="3600" dirty="0"/>
              <a:t>Of the </a:t>
            </a:r>
            <a:r>
              <a:rPr lang="en-US" sz="3600" b="1" dirty="0"/>
              <a:t>222 children </a:t>
            </a:r>
            <a:r>
              <a:rPr lang="en-US" sz="3600" dirty="0"/>
              <a:t>identified as having an FASD</a:t>
            </a:r>
            <a:r>
              <a:rPr lang="en-US" sz="3600" b="1" dirty="0"/>
              <a:t>, only 2</a:t>
            </a:r>
            <a:r>
              <a:rPr lang="en-US" sz="3600" dirty="0"/>
              <a:t> had been correctly diagnosed prior to the study. </a:t>
            </a:r>
          </a:p>
        </p:txBody>
      </p:sp>
      <p:sp>
        <p:nvSpPr>
          <p:cNvPr id="4" name="TextBox 3">
            <a:extLst>
              <a:ext uri="{FF2B5EF4-FFF2-40B4-BE49-F238E27FC236}">
                <a16:creationId xmlns:a16="http://schemas.microsoft.com/office/drawing/2014/main" id="{87B38F4B-9F08-457D-837F-631794951F0B}"/>
              </a:ext>
            </a:extLst>
          </p:cNvPr>
          <p:cNvSpPr txBox="1"/>
          <p:nvPr/>
        </p:nvSpPr>
        <p:spPr>
          <a:xfrm>
            <a:off x="187652" y="2829495"/>
            <a:ext cx="4342444" cy="2308324"/>
          </a:xfrm>
          <a:prstGeom prst="rect">
            <a:avLst/>
          </a:prstGeom>
          <a:noFill/>
        </p:spPr>
        <p:txBody>
          <a:bodyPr wrap="square" rtlCol="0">
            <a:spAutoFit/>
          </a:bodyPr>
          <a:lstStyle/>
          <a:p>
            <a:pPr algn="ctr"/>
            <a:r>
              <a:rPr lang="en-US" sz="3600" b="1" dirty="0"/>
              <a:t>Stigma</a:t>
            </a:r>
            <a:r>
              <a:rPr lang="en-US" sz="3600" dirty="0"/>
              <a:t> around FASDs can lead to misdiagnoses of children.</a:t>
            </a:r>
          </a:p>
        </p:txBody>
      </p:sp>
    </p:spTree>
    <p:extLst>
      <p:ext uri="{BB962C8B-B14F-4D97-AF65-F5344CB8AC3E}">
        <p14:creationId xmlns:p14="http://schemas.microsoft.com/office/powerpoint/2010/main" val="163423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42F6F-48E6-4F6F-A410-BDC8318E0A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83" r="16612" b="24940"/>
          <a:stretch/>
        </p:blipFill>
        <p:spPr>
          <a:xfrm>
            <a:off x="-1" y="0"/>
            <a:ext cx="12192001" cy="6858000"/>
          </a:xfrm>
          <a:prstGeom prst="rect">
            <a:avLst/>
          </a:prstGeom>
        </p:spPr>
      </p:pic>
      <p:sp>
        <p:nvSpPr>
          <p:cNvPr id="6" name="Rectangle 5">
            <a:extLst>
              <a:ext uri="{FF2B5EF4-FFF2-40B4-BE49-F238E27FC236}">
                <a16:creationId xmlns:a16="http://schemas.microsoft.com/office/drawing/2014/main" id="{11B6CE6A-0295-4B44-A00C-130568765783}"/>
              </a:ext>
            </a:extLst>
          </p:cNvPr>
          <p:cNvSpPr/>
          <p:nvPr/>
        </p:nvSpPr>
        <p:spPr>
          <a:xfrm>
            <a:off x="168851" y="181707"/>
            <a:ext cx="5088572" cy="6494585"/>
          </a:xfrm>
          <a:prstGeom prst="rect">
            <a:avLst/>
          </a:prstGeom>
          <a:solidFill>
            <a:schemeClr val="bg1">
              <a:alpha val="76000"/>
            </a:schemeClr>
          </a:solidFill>
          <a:ln w="66675" cmpd="dbl">
            <a:solidFill>
              <a:srgbClr val="D1C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3B7CE74-81BA-4A87-B7A7-E4943B3491BA}"/>
              </a:ext>
            </a:extLst>
          </p:cNvPr>
          <p:cNvSpPr txBox="1"/>
          <p:nvPr/>
        </p:nvSpPr>
        <p:spPr>
          <a:xfrm>
            <a:off x="164157" y="-1"/>
            <a:ext cx="5064334" cy="220393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solidFill>
                  <a:srgbClr val="573188"/>
                </a:solidFill>
                <a:ea typeface="+mj-ea"/>
                <a:cs typeface="+mj-cs"/>
              </a:rPr>
              <a:t>1</a:t>
            </a:r>
            <a:r>
              <a:rPr lang="en-US" sz="3200" b="1" dirty="0">
                <a:ea typeface="+mj-ea"/>
                <a:cs typeface="+mj-cs"/>
              </a:rPr>
              <a:t> in </a:t>
            </a:r>
            <a:r>
              <a:rPr lang="en-US" sz="3600" b="1" dirty="0">
                <a:solidFill>
                  <a:srgbClr val="573188"/>
                </a:solidFill>
                <a:ea typeface="+mj-ea"/>
                <a:cs typeface="+mj-cs"/>
              </a:rPr>
              <a:t>10</a:t>
            </a:r>
            <a:r>
              <a:rPr lang="en-US" sz="3200" b="1" dirty="0">
                <a:ea typeface="+mj-ea"/>
                <a:cs typeface="+mj-cs"/>
              </a:rPr>
              <a:t> pregnant women report alcohol use; </a:t>
            </a:r>
            <a:r>
              <a:rPr lang="en-US" sz="3600" b="1" dirty="0">
                <a:solidFill>
                  <a:srgbClr val="573188"/>
                </a:solidFill>
                <a:ea typeface="+mj-ea"/>
                <a:cs typeface="+mj-cs"/>
              </a:rPr>
              <a:t>3%</a:t>
            </a:r>
            <a:r>
              <a:rPr lang="en-US" sz="3200" b="1" dirty="0">
                <a:ea typeface="+mj-ea"/>
                <a:cs typeface="+mj-cs"/>
              </a:rPr>
              <a:t> binge drink while pregnant</a:t>
            </a:r>
          </a:p>
        </p:txBody>
      </p:sp>
      <p:sp>
        <p:nvSpPr>
          <p:cNvPr id="7" name="TextBox 6">
            <a:extLst>
              <a:ext uri="{FF2B5EF4-FFF2-40B4-BE49-F238E27FC236}">
                <a16:creationId xmlns:a16="http://schemas.microsoft.com/office/drawing/2014/main" id="{CDD6A1DA-0B19-4A2B-8DDE-6AD0C8FCF087}"/>
              </a:ext>
            </a:extLst>
          </p:cNvPr>
          <p:cNvSpPr txBox="1"/>
          <p:nvPr/>
        </p:nvSpPr>
        <p:spPr>
          <a:xfrm>
            <a:off x="211840" y="2203938"/>
            <a:ext cx="5036975" cy="4439132"/>
          </a:xfrm>
          <a:prstGeom prst="rect">
            <a:avLst/>
          </a:prstGeom>
        </p:spPr>
        <p:txBody>
          <a:bodyPr vert="horz" lIns="91440" tIns="45720" rIns="91440" bIns="45720" rtlCol="0">
            <a:normAutofit/>
          </a:bodyPr>
          <a:lstStyle/>
          <a:p>
            <a:pPr marL="341313" indent="-228600">
              <a:lnSpc>
                <a:spcPct val="90000"/>
              </a:lnSpc>
              <a:spcAft>
                <a:spcPts val="1200"/>
              </a:spcAft>
              <a:buClr>
                <a:srgbClr val="573188"/>
              </a:buClr>
              <a:buSzPct val="80000"/>
              <a:buFont typeface="Arial" panose="020B0604020202020204" pitchFamily="34" charset="0"/>
              <a:buChar char="•"/>
            </a:pPr>
            <a:r>
              <a:rPr lang="en-US" sz="3200" b="1" dirty="0"/>
              <a:t>Need more education on alcohol’s effects during pregnancy </a:t>
            </a:r>
          </a:p>
          <a:p>
            <a:pPr marL="341313" indent="-228600">
              <a:lnSpc>
                <a:spcPct val="90000"/>
              </a:lnSpc>
              <a:spcAft>
                <a:spcPts val="1200"/>
              </a:spcAft>
              <a:buClr>
                <a:srgbClr val="573188"/>
              </a:buClr>
              <a:buSzPct val="80000"/>
              <a:buFont typeface="Arial" panose="020B0604020202020204" pitchFamily="34" charset="0"/>
              <a:buChar char="•"/>
            </a:pPr>
            <a:r>
              <a:rPr lang="en-US" sz="3200" b="1" dirty="0"/>
              <a:t>Provide a clear, consistent message: </a:t>
            </a:r>
            <a:r>
              <a:rPr lang="en-US" sz="3200" b="1" i="1" dirty="0">
                <a:solidFill>
                  <a:srgbClr val="573188"/>
                </a:solidFill>
              </a:rPr>
              <a:t>No known safe amount, no safe time, and no safe type of alcohol during pregnancy or when trying to become pregnant</a:t>
            </a:r>
          </a:p>
        </p:txBody>
      </p:sp>
      <p:cxnSp>
        <p:nvCxnSpPr>
          <p:cNvPr id="9" name="Straight Connector 8">
            <a:extLst>
              <a:ext uri="{FF2B5EF4-FFF2-40B4-BE49-F238E27FC236}">
                <a16:creationId xmlns:a16="http://schemas.microsoft.com/office/drawing/2014/main" id="{D1636FD5-47BB-46F2-B57A-FFFAA30C7F7E}"/>
              </a:ext>
            </a:extLst>
          </p:cNvPr>
          <p:cNvCxnSpPr/>
          <p:nvPr/>
        </p:nvCxnSpPr>
        <p:spPr>
          <a:xfrm>
            <a:off x="1133233" y="2055446"/>
            <a:ext cx="3079262" cy="0"/>
          </a:xfrm>
          <a:prstGeom prst="line">
            <a:avLst/>
          </a:prstGeom>
          <a:ln w="19050">
            <a:solidFill>
              <a:srgbClr val="5731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83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910BD2-12DE-4E6E-82A7-CB40D7A98F88}"/>
              </a:ext>
            </a:extLst>
          </p:cNvPr>
          <p:cNvSpPr txBox="1"/>
          <p:nvPr/>
        </p:nvSpPr>
        <p:spPr>
          <a:xfrm>
            <a:off x="0" y="263236"/>
            <a:ext cx="12192000" cy="646331"/>
          </a:xfrm>
          <a:prstGeom prst="rect">
            <a:avLst/>
          </a:prstGeom>
          <a:noFill/>
        </p:spPr>
        <p:txBody>
          <a:bodyPr wrap="square" rtlCol="0">
            <a:spAutoFit/>
          </a:bodyPr>
          <a:lstStyle/>
          <a:p>
            <a:pPr algn="ctr"/>
            <a:r>
              <a:rPr lang="en-US" sz="3600" b="1" dirty="0"/>
              <a:t>References</a:t>
            </a:r>
          </a:p>
        </p:txBody>
      </p:sp>
      <p:sp>
        <p:nvSpPr>
          <p:cNvPr id="5" name="TextBox 4">
            <a:extLst>
              <a:ext uri="{FF2B5EF4-FFF2-40B4-BE49-F238E27FC236}">
                <a16:creationId xmlns:a16="http://schemas.microsoft.com/office/drawing/2014/main" id="{B0284540-E191-4C73-AB3A-657EA2A1769A}"/>
              </a:ext>
            </a:extLst>
          </p:cNvPr>
          <p:cNvSpPr txBox="1"/>
          <p:nvPr/>
        </p:nvSpPr>
        <p:spPr>
          <a:xfrm>
            <a:off x="1" y="1336279"/>
            <a:ext cx="12192000" cy="6001643"/>
          </a:xfrm>
          <a:prstGeom prst="rect">
            <a:avLst/>
          </a:prstGeom>
          <a:noFill/>
        </p:spPr>
        <p:txBody>
          <a:bodyPr wrap="square" rtlCol="0">
            <a:spAutoFit/>
          </a:bodyPr>
          <a:lstStyle/>
          <a:p>
            <a:pPr marL="627063" indent="-457200"/>
            <a:r>
              <a:rPr lang="en-US" sz="2800" dirty="0"/>
              <a:t>May, P.A, Chambers, C.D., </a:t>
            </a:r>
            <a:r>
              <a:rPr lang="en-US" sz="2800" dirty="0" err="1"/>
              <a:t>Kalberg</a:t>
            </a:r>
            <a:r>
              <a:rPr lang="en-US" sz="2800" dirty="0"/>
              <a:t>, W.O., et al. (2018). Prevalence of fetal alcohol spectrum disorders in 4 US communities. JAMA, 319(5), 474-482. </a:t>
            </a:r>
            <a:r>
              <a:rPr lang="en-US" sz="2400" dirty="0">
                <a:hlinkClick r:id="rId3"/>
              </a:rPr>
              <a:t>https://jamanetwork.com/journals/jama/article-abstract/2671465?redirect=true</a:t>
            </a:r>
            <a:endParaRPr lang="en-US" sz="2400" dirty="0"/>
          </a:p>
          <a:p>
            <a:pPr marL="627063" indent="-457200"/>
            <a:endParaRPr lang="en-US" sz="2400" dirty="0"/>
          </a:p>
          <a:p>
            <a:r>
              <a:rPr lang="en-US" sz="2800" b="1" dirty="0">
                <a:hlinkClick r:id="rId4"/>
              </a:rPr>
              <a:t>NIH Study Finds as Many as 1 in 20 First-Graders are Affected by Prenatal Alcohol Exposure</a:t>
            </a:r>
            <a:endParaRPr lang="en-US" sz="2800" b="1" dirty="0"/>
          </a:p>
          <a:p>
            <a:endParaRPr lang="en-US" sz="2800" dirty="0"/>
          </a:p>
          <a:p>
            <a:r>
              <a:rPr lang="en-US" sz="2800" b="1" dirty="0">
                <a:hlinkClick r:id="rId5" action="ppaction://hlinkfile"/>
              </a:rPr>
              <a:t>Shepard Carlson, S. (2018, February 7). A silent crisis in need of urgent attention: Prenatal alcohol exposure. Star Tribune</a:t>
            </a:r>
            <a:r>
              <a:rPr lang="en-US" sz="2800" dirty="0">
                <a:hlinkClick r:id="rId5" action="ppaction://hlinkfile"/>
              </a:rPr>
              <a:t>.</a:t>
            </a:r>
          </a:p>
          <a:p>
            <a:endParaRPr lang="en-US" sz="2800" dirty="0">
              <a:hlinkClick r:id="rId5" action="ppaction://hlinkfile"/>
            </a:endParaRPr>
          </a:p>
          <a:p>
            <a:r>
              <a:rPr lang="en-US" sz="2800" b="1" dirty="0">
                <a:hlinkClick r:id="rId6"/>
              </a:rPr>
              <a:t>Lange, S., </a:t>
            </a:r>
            <a:r>
              <a:rPr lang="en-US" sz="2800" b="1" dirty="0" err="1">
                <a:hlinkClick r:id="rId6"/>
              </a:rPr>
              <a:t>Rehm</a:t>
            </a:r>
            <a:r>
              <a:rPr lang="en-US" sz="2800" b="1" dirty="0">
                <a:hlinkClick r:id="rId6"/>
              </a:rPr>
              <a:t>, J., &amp; Popova, S. (2018). Implications of Higher Than Expected Prevalence of Fetal Alcohol Spectrum Disorders. American Medical Association</a:t>
            </a:r>
            <a:endParaRPr lang="en-US" sz="2800" b="1" dirty="0"/>
          </a:p>
          <a:p>
            <a:r>
              <a:rPr lang="en-US" sz="2800" dirty="0">
                <a:hlinkClick r:id="rId5" action="ppaction://hlinkfile"/>
              </a:rPr>
              <a:t> </a:t>
            </a:r>
            <a:endParaRPr lang="en-US" sz="2800" dirty="0"/>
          </a:p>
          <a:p>
            <a:pPr marL="627063" indent="-457200"/>
            <a:endParaRPr lang="en-US" sz="2800" dirty="0"/>
          </a:p>
        </p:txBody>
      </p:sp>
    </p:spTree>
    <p:extLst>
      <p:ext uri="{BB962C8B-B14F-4D97-AF65-F5344CB8AC3E}">
        <p14:creationId xmlns:p14="http://schemas.microsoft.com/office/powerpoint/2010/main" val="2212498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2331</TotalTime>
  <Words>1041</Words>
  <Application>Microsoft Office PowerPoint</Application>
  <PresentationFormat>Widescreen</PresentationFormat>
  <Paragraphs>73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Are Fetal Alcohol Spectrum Disorders More Prevalent than Previously Thought?</vt:lpstr>
      <vt:lpstr>Previous Estimates</vt:lpstr>
      <vt:lpstr>May et al. (2018) NIH-funded study JAMA, 319(5), 474-482.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Study Finds as Many as 1 in 20 First-Graders are Affected by Prenatal Alcohol Exposure</dc:title>
  <dc:creator>Karen L Bowers</dc:creator>
  <cp:lastModifiedBy>Karen L Bowers</cp:lastModifiedBy>
  <cp:revision>91</cp:revision>
  <dcterms:created xsi:type="dcterms:W3CDTF">2018-02-23T21:53:45Z</dcterms:created>
  <dcterms:modified xsi:type="dcterms:W3CDTF">2018-03-13T16:49:51Z</dcterms:modified>
</cp:coreProperties>
</file>